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4" r:id="rId3"/>
    <p:sldMasterId id="2147483696" r:id="rId4"/>
  </p:sldMasterIdLst>
  <p:notesMasterIdLst>
    <p:notesMasterId r:id="rId53"/>
  </p:notesMasterIdLst>
  <p:handoutMasterIdLst>
    <p:handoutMasterId r:id="rId54"/>
  </p:handoutMasterIdLst>
  <p:sldIdLst>
    <p:sldId id="557" r:id="rId5"/>
    <p:sldId id="259" r:id="rId6"/>
    <p:sldId id="1480" r:id="rId7"/>
    <p:sldId id="279" r:id="rId8"/>
    <p:sldId id="262" r:id="rId9"/>
    <p:sldId id="280" r:id="rId10"/>
    <p:sldId id="286" r:id="rId11"/>
    <p:sldId id="287" r:id="rId12"/>
    <p:sldId id="1454" r:id="rId13"/>
    <p:sldId id="1657" r:id="rId14"/>
    <p:sldId id="1655" r:id="rId15"/>
    <p:sldId id="1439" r:id="rId16"/>
    <p:sldId id="1440" r:id="rId17"/>
    <p:sldId id="1441" r:id="rId18"/>
    <p:sldId id="1442" r:id="rId19"/>
    <p:sldId id="1443" r:id="rId20"/>
    <p:sldId id="1445" r:id="rId21"/>
    <p:sldId id="1520" r:id="rId22"/>
    <p:sldId id="1596" r:id="rId23"/>
    <p:sldId id="1658" r:id="rId24"/>
    <p:sldId id="1612" r:id="rId25"/>
    <p:sldId id="1656" r:id="rId26"/>
    <p:sldId id="1494" r:id="rId27"/>
    <p:sldId id="1500" r:id="rId28"/>
    <p:sldId id="1495" r:id="rId29"/>
    <p:sldId id="1200" r:id="rId30"/>
    <p:sldId id="1483" r:id="rId31"/>
    <p:sldId id="1484" r:id="rId32"/>
    <p:sldId id="1485" r:id="rId33"/>
    <p:sldId id="1489" r:id="rId34"/>
    <p:sldId id="1229" r:id="rId35"/>
    <p:sldId id="1507" r:id="rId36"/>
    <p:sldId id="1234" r:id="rId37"/>
    <p:sldId id="1231" r:id="rId38"/>
    <p:sldId id="1503" r:id="rId39"/>
    <p:sldId id="1233" r:id="rId40"/>
    <p:sldId id="1232" r:id="rId41"/>
    <p:sldId id="1491" r:id="rId42"/>
    <p:sldId id="1504" r:id="rId43"/>
    <p:sldId id="1502" r:id="rId44"/>
    <p:sldId id="1505" r:id="rId45"/>
    <p:sldId id="1508" r:id="rId46"/>
    <p:sldId id="1506" r:id="rId47"/>
    <p:sldId id="1661" r:id="rId48"/>
    <p:sldId id="1649" r:id="rId49"/>
    <p:sldId id="1659" r:id="rId50"/>
    <p:sldId id="1660" r:id="rId51"/>
    <p:sldId id="1597" r:id="rId5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e Garcia" initials="MG" lastIdx="2" clrIdx="0">
    <p:extLst>
      <p:ext uri="{19B8F6BF-5375-455C-9EA6-DF929625EA0E}">
        <p15:presenceInfo xmlns:p15="http://schemas.microsoft.com/office/powerpoint/2012/main" userId="20242f5e1bf030ec" providerId="Windows Live"/>
      </p:ext>
    </p:extLst>
  </p:cmAuthor>
  <p:cmAuthor id="2" name="Poussard Anne Marie" initials="PAM" lastIdx="1" clrIdx="1">
    <p:extLst>
      <p:ext uri="{19B8F6BF-5375-455C-9EA6-DF929625EA0E}">
        <p15:presenceInfo xmlns:p15="http://schemas.microsoft.com/office/powerpoint/2012/main" userId="S-1-5-21-4021341164-913601702-975304898-1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901"/>
    <a:srgbClr val="E9EBF5"/>
    <a:srgbClr val="E7E6E6"/>
    <a:srgbClr val="E7E7E7"/>
    <a:srgbClr val="92D050"/>
    <a:srgbClr val="CFD5EA"/>
    <a:srgbClr val="DEDEDE"/>
    <a:srgbClr val="917E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6242" autoAdjust="0"/>
  </p:normalViewPr>
  <p:slideViewPr>
    <p:cSldViewPr snapToGrid="0" snapToObjects="1">
      <p:cViewPr varScale="1">
        <p:scale>
          <a:sx n="113" d="100"/>
          <a:sy n="113" d="100"/>
        </p:scale>
        <p:origin x="396" y="102"/>
      </p:cViewPr>
      <p:guideLst>
        <p:guide orient="horz" pos="2160"/>
        <p:guide pos="3840"/>
      </p:guideLst>
    </p:cSldViewPr>
  </p:slideViewPr>
  <p:outlineViewPr>
    <p:cViewPr>
      <p:scale>
        <a:sx n="33" d="100"/>
        <a:sy n="33" d="100"/>
      </p:scale>
      <p:origin x="0" y="-13200"/>
    </p:cViewPr>
  </p:outlineViewPr>
  <p:notesTextViewPr>
    <p:cViewPr>
      <p:scale>
        <a:sx n="3" d="2"/>
        <a:sy n="3" d="2"/>
      </p:scale>
      <p:origin x="0" y="0"/>
    </p:cViewPr>
  </p:notesTextViewPr>
  <p:sorterViewPr>
    <p:cViewPr varScale="1">
      <p:scale>
        <a:sx n="1" d="1"/>
        <a:sy n="1" d="1"/>
      </p:scale>
      <p:origin x="0" y="-2124"/>
    </p:cViewPr>
  </p:sorterViewPr>
  <p:notesViewPr>
    <p:cSldViewPr snapToGrid="0" snapToObjects="1">
      <p:cViewPr varScale="1">
        <p:scale>
          <a:sx n="88" d="100"/>
          <a:sy n="88" d="100"/>
        </p:scale>
        <p:origin x="253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val>
            <c:numRef>
              <c:f>Frequentation!$B$36:$B$39</c:f>
              <c:numCache>
                <c:formatCode>General</c:formatCode>
                <c:ptCount val="4"/>
                <c:pt idx="0">
                  <c:v>697</c:v>
                </c:pt>
                <c:pt idx="1">
                  <c:v>746</c:v>
                </c:pt>
                <c:pt idx="2">
                  <c:v>720</c:v>
                </c:pt>
                <c:pt idx="3">
                  <c:v>789</c:v>
                </c:pt>
              </c:numCache>
            </c:numRef>
          </c:val>
          <c:extLst>
            <c:ext xmlns:c16="http://schemas.microsoft.com/office/drawing/2014/chart" uri="{C3380CC4-5D6E-409C-BE32-E72D297353CC}">
              <c16:uniqueId val="{00000000-87F3-4110-99AC-63FAECFB3D04}"/>
            </c:ext>
          </c:extLst>
        </c:ser>
        <c:ser>
          <c:idx val="1"/>
          <c:order val="1"/>
          <c:spPr>
            <a:solidFill>
              <a:schemeClr val="accent2"/>
            </a:solidFill>
            <a:ln>
              <a:noFill/>
            </a:ln>
            <a:effectLst/>
            <a:sp3d/>
          </c:spPr>
          <c:invertIfNegative val="0"/>
          <c:val>
            <c:numRef>
              <c:f>Frequentation!$C$36:$C$39</c:f>
              <c:numCache>
                <c:formatCode>General</c:formatCode>
                <c:ptCount val="4"/>
                <c:pt idx="0">
                  <c:v>488</c:v>
                </c:pt>
                <c:pt idx="1">
                  <c:v>498</c:v>
                </c:pt>
                <c:pt idx="2">
                  <c:v>515</c:v>
                </c:pt>
                <c:pt idx="3">
                  <c:v>553</c:v>
                </c:pt>
              </c:numCache>
            </c:numRef>
          </c:val>
          <c:extLst>
            <c:ext xmlns:c16="http://schemas.microsoft.com/office/drawing/2014/chart" uri="{C3380CC4-5D6E-409C-BE32-E72D297353CC}">
              <c16:uniqueId val="{00000001-87F3-4110-99AC-63FAECFB3D04}"/>
            </c:ext>
          </c:extLst>
        </c:ser>
        <c:ser>
          <c:idx val="2"/>
          <c:order val="2"/>
          <c:spPr>
            <a:solidFill>
              <a:schemeClr val="accent3"/>
            </a:solidFill>
            <a:ln>
              <a:noFill/>
            </a:ln>
            <a:effectLst/>
            <a:sp3d/>
          </c:spPr>
          <c:invertIfNegative val="0"/>
          <c:val>
            <c:numRef>
              <c:f>Frequentation!$D$36:$D$39</c:f>
              <c:numCache>
                <c:formatCode>0</c:formatCode>
                <c:ptCount val="4"/>
                <c:pt idx="0" formatCode="General">
                  <c:v>383</c:v>
                </c:pt>
                <c:pt idx="1">
                  <c:v>651</c:v>
                </c:pt>
                <c:pt idx="2">
                  <c:v>645</c:v>
                </c:pt>
                <c:pt idx="3">
                  <c:v>830</c:v>
                </c:pt>
              </c:numCache>
            </c:numRef>
          </c:val>
          <c:extLst>
            <c:ext xmlns:c16="http://schemas.microsoft.com/office/drawing/2014/chart" uri="{C3380CC4-5D6E-409C-BE32-E72D297353CC}">
              <c16:uniqueId val="{00000002-87F3-4110-99AC-63FAECFB3D04}"/>
            </c:ext>
          </c:extLst>
        </c:ser>
        <c:ser>
          <c:idx val="3"/>
          <c:order val="3"/>
          <c:spPr>
            <a:solidFill>
              <a:schemeClr val="accent4"/>
            </a:solidFill>
            <a:ln>
              <a:noFill/>
            </a:ln>
            <a:effectLst/>
            <a:sp3d/>
          </c:spPr>
          <c:invertIfNegative val="0"/>
          <c:val>
            <c:numRef>
              <c:f>Frequentation!$E$36:$E$39</c:f>
              <c:numCache>
                <c:formatCode>0</c:formatCode>
                <c:ptCount val="4"/>
                <c:pt idx="0" formatCode="#,##0">
                  <c:v>871</c:v>
                </c:pt>
                <c:pt idx="1">
                  <c:v>1149</c:v>
                </c:pt>
                <c:pt idx="2">
                  <c:v>1160</c:v>
                </c:pt>
                <c:pt idx="3">
                  <c:v>1383</c:v>
                </c:pt>
              </c:numCache>
            </c:numRef>
          </c:val>
          <c:extLst>
            <c:ext xmlns:c16="http://schemas.microsoft.com/office/drawing/2014/chart" uri="{C3380CC4-5D6E-409C-BE32-E72D297353CC}">
              <c16:uniqueId val="{00000003-87F3-4110-99AC-63FAECFB3D04}"/>
            </c:ext>
          </c:extLst>
        </c:ser>
        <c:dLbls>
          <c:showLegendKey val="0"/>
          <c:showVal val="0"/>
          <c:showCatName val="0"/>
          <c:showSerName val="0"/>
          <c:showPercent val="0"/>
          <c:showBubbleSize val="0"/>
        </c:dLbls>
        <c:gapWidth val="150"/>
        <c:shape val="box"/>
        <c:axId val="1443284704"/>
        <c:axId val="1543832608"/>
        <c:axId val="0"/>
      </c:bar3DChart>
      <c:catAx>
        <c:axId val="144328470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3832608"/>
        <c:crosses val="autoZero"/>
        <c:auto val="1"/>
        <c:lblAlgn val="ctr"/>
        <c:lblOffset val="100"/>
        <c:noMultiLvlLbl val="0"/>
      </c:catAx>
      <c:valAx>
        <c:axId val="154383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43284704"/>
        <c:crosses val="autoZero"/>
        <c:crossBetween val="between"/>
      </c:valAx>
      <c:spPr>
        <a:noFill/>
        <a:ln>
          <a:noFill/>
        </a:ln>
        <a:effectLst/>
      </c:spPr>
    </c:plotArea>
    <c:legend>
      <c:legendPos val="b"/>
      <c:layout>
        <c:manualLayout>
          <c:xMode val="edge"/>
          <c:yMode val="edge"/>
          <c:x val="0.31813539972680582"/>
          <c:y val="0.94060446460071656"/>
          <c:w val="0.37322686515930026"/>
          <c:h val="5.93955353992834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Diplômés</a:t>
            </a:r>
            <a:r>
              <a:rPr lang="en-US" baseline="0"/>
              <a:t> 2022 et présents aux remises de diplômes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039661708953049E-2"/>
          <c:y val="0.14718253968253969"/>
          <c:w val="0.90849737532808394"/>
          <c:h val="0.66998656417947755"/>
        </c:manualLayout>
      </c:layout>
      <c:bar3DChart>
        <c:barDir val="col"/>
        <c:grouping val="stacked"/>
        <c:varyColors val="0"/>
        <c:ser>
          <c:idx val="0"/>
          <c:order val="0"/>
          <c:tx>
            <c:strRef>
              <c:f>Feuil1!$B$1</c:f>
              <c:strCache>
                <c:ptCount val="1"/>
                <c:pt idx="0">
                  <c:v>Série 1</c:v>
                </c:pt>
              </c:strCache>
            </c:strRef>
          </c:tx>
          <c:spPr>
            <a:solidFill>
              <a:schemeClr val="accent1"/>
            </a:solidFill>
            <a:ln>
              <a:noFill/>
            </a:ln>
            <a:effectLst/>
            <a:sp3d/>
          </c:spPr>
          <c:invertIfNegative val="0"/>
          <c:dPt>
            <c:idx val="0"/>
            <c:invertIfNegative val="0"/>
            <c:bubble3D val="0"/>
            <c:spPr>
              <a:solidFill>
                <a:schemeClr val="accent1"/>
              </a:solidFill>
              <a:ln>
                <a:solidFill>
                  <a:schemeClr val="accent1"/>
                </a:solidFill>
              </a:ln>
              <a:effectLst/>
              <a:sp3d>
                <a:contourClr>
                  <a:schemeClr val="accent1"/>
                </a:contourClr>
              </a:sp3d>
            </c:spPr>
            <c:extLst>
              <c:ext xmlns:c16="http://schemas.microsoft.com/office/drawing/2014/chart" uri="{C3380CC4-5D6E-409C-BE32-E72D297353CC}">
                <c16:uniqueId val="{00000001-58DB-4C1C-BD05-81AC91067DE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Diplômés</c:v>
                </c:pt>
                <c:pt idx="1">
                  <c:v>Présents</c:v>
                </c:pt>
                <c:pt idx="2">
                  <c:v>Public</c:v>
                </c:pt>
              </c:strCache>
            </c:strRef>
          </c:cat>
          <c:val>
            <c:numRef>
              <c:f>Feuil1!$B$2:$B$5</c:f>
              <c:numCache>
                <c:formatCode>General</c:formatCode>
                <c:ptCount val="4"/>
                <c:pt idx="0">
                  <c:v>1037</c:v>
                </c:pt>
                <c:pt idx="1">
                  <c:v>604</c:v>
                </c:pt>
                <c:pt idx="2">
                  <c:v>517</c:v>
                </c:pt>
              </c:numCache>
            </c:numRef>
          </c:val>
          <c:extLst>
            <c:ext xmlns:c16="http://schemas.microsoft.com/office/drawing/2014/chart" uri="{C3380CC4-5D6E-409C-BE32-E72D297353CC}">
              <c16:uniqueId val="{00000002-58DB-4C1C-BD05-81AC91067DEF}"/>
            </c:ext>
          </c:extLst>
        </c:ser>
        <c:dLbls>
          <c:showLegendKey val="0"/>
          <c:showVal val="0"/>
          <c:showCatName val="0"/>
          <c:showSerName val="0"/>
          <c:showPercent val="0"/>
          <c:showBubbleSize val="0"/>
        </c:dLbls>
        <c:gapWidth val="150"/>
        <c:shape val="box"/>
        <c:axId val="283252608"/>
        <c:axId val="283259328"/>
        <c:axId val="0"/>
      </c:bar3DChart>
      <c:catAx>
        <c:axId val="283252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3259328"/>
        <c:crosses val="autoZero"/>
        <c:auto val="1"/>
        <c:lblAlgn val="ctr"/>
        <c:lblOffset val="100"/>
        <c:noMultiLvlLbl val="0"/>
      </c:catAx>
      <c:valAx>
        <c:axId val="283259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325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0" i="0" baseline="0">
                <a:effectLst/>
              </a:rPr>
              <a:t>Bilan financier diplômés 2022 remis en 2023</a:t>
            </a:r>
            <a:endParaRPr lang="fr-FR">
              <a:effectLst/>
            </a:endParaRPr>
          </a:p>
        </c:rich>
      </c:tx>
      <c:overlay val="0"/>
      <c:spPr>
        <a:noFill/>
        <a:ln w="25400">
          <a:noFill/>
        </a:ln>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D7-43F5-966E-AFDC112CB2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D7-43F5-966E-AFDC112CB2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D7-43F5-966E-AFDC112CB2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D7-43F5-966E-AFDC112CB2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DD7-43F5-966E-AFDC112CB26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DD7-43F5-966E-AFDC112CB26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DD7-43F5-966E-AFDC112CB26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DD7-43F5-966E-AFDC112CB266}"/>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 financier'!$B$4:$B$11</c:f>
              <c:strCache>
                <c:ptCount val="8"/>
                <c:pt idx="0">
                  <c:v>580 Pastilles et 452 Médailles</c:v>
                </c:pt>
                <c:pt idx="1">
                  <c:v>Collations</c:v>
                </c:pt>
                <c:pt idx="2">
                  <c:v>Mascotte Lion Réseau Diplômés</c:v>
                </c:pt>
                <c:pt idx="3">
                  <c:v>30 Plateaux repas</c:v>
                </c:pt>
                <c:pt idx="4">
                  <c:v>Vouvray</c:v>
                </c:pt>
                <c:pt idx="5">
                  <c:v>1037 Portes Diplômes</c:v>
                </c:pt>
                <c:pt idx="6">
                  <c:v>Gardiennage 2 jours</c:v>
                </c:pt>
                <c:pt idx="7">
                  <c:v>Courses alimentaires</c:v>
                </c:pt>
              </c:strCache>
            </c:strRef>
          </c:cat>
          <c:val>
            <c:numRef>
              <c:f>'Bilan financier'!$C$4:$C$11</c:f>
              <c:numCache>
                <c:formatCode>#\ ##0.00\ "€"</c:formatCode>
                <c:ptCount val="8"/>
                <c:pt idx="0">
                  <c:v>2894.6</c:v>
                </c:pt>
                <c:pt idx="1">
                  <c:v>952</c:v>
                </c:pt>
                <c:pt idx="2">
                  <c:v>440</c:v>
                </c:pt>
                <c:pt idx="3">
                  <c:v>443.48</c:v>
                </c:pt>
                <c:pt idx="4">
                  <c:v>270</c:v>
                </c:pt>
                <c:pt idx="5">
                  <c:v>1285.8800000000001</c:v>
                </c:pt>
                <c:pt idx="6">
                  <c:v>672</c:v>
                </c:pt>
                <c:pt idx="7">
                  <c:v>197.68</c:v>
                </c:pt>
              </c:numCache>
            </c:numRef>
          </c:val>
          <c:extLst>
            <c:ext xmlns:c16="http://schemas.microsoft.com/office/drawing/2014/chart" uri="{C3380CC4-5D6E-409C-BE32-E72D297353CC}">
              <c16:uniqueId val="{00000010-6DD7-43F5-966E-AFDC112CB266}"/>
            </c:ext>
          </c:extLst>
        </c:ser>
        <c:dLbls>
          <c:showLegendKey val="0"/>
          <c:showVal val="0"/>
          <c:showCatName val="0"/>
          <c:showSerName val="0"/>
          <c:showPercent val="0"/>
          <c:showBubbleSize val="0"/>
          <c:showLeaderLines val="1"/>
        </c:dLbls>
        <c:firstSliceAng val="0"/>
      </c:pieChart>
      <c:spPr>
        <a:noFill/>
        <a:ln w="25400">
          <a:noFill/>
        </a:ln>
      </c:spPr>
    </c:plotArea>
    <c:legend>
      <c:legendPos val="r"/>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Diplômés</a:t>
            </a:r>
            <a:r>
              <a:rPr lang="en-US" baseline="0"/>
              <a:t> 2023 et présents aux remises de diplômes 2024</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039661708953049E-2"/>
          <c:y val="0.14718253968253969"/>
          <c:w val="0.90849737532808394"/>
          <c:h val="0.66998656417947755"/>
        </c:manualLayout>
      </c:layout>
      <c:bar3DChart>
        <c:barDir val="col"/>
        <c:grouping val="stacked"/>
        <c:varyColors val="0"/>
        <c:ser>
          <c:idx val="0"/>
          <c:order val="0"/>
          <c:tx>
            <c:strRef>
              <c:f>Feuil1!$B$1</c:f>
              <c:strCache>
                <c:ptCount val="1"/>
                <c:pt idx="0">
                  <c:v>Série 1</c:v>
                </c:pt>
              </c:strCache>
            </c:strRef>
          </c:tx>
          <c:spPr>
            <a:solidFill>
              <a:schemeClr val="accent1"/>
            </a:solidFill>
            <a:ln>
              <a:noFill/>
            </a:ln>
            <a:effectLst/>
            <a:sp3d/>
          </c:spPr>
          <c:invertIfNegative val="0"/>
          <c:dPt>
            <c:idx val="0"/>
            <c:invertIfNegative val="0"/>
            <c:bubble3D val="0"/>
            <c:spPr>
              <a:solidFill>
                <a:schemeClr val="accent1"/>
              </a:solidFill>
              <a:ln>
                <a:solidFill>
                  <a:schemeClr val="accent1"/>
                </a:solidFill>
              </a:ln>
              <a:effectLst/>
              <a:sp3d>
                <a:contourClr>
                  <a:schemeClr val="accent1"/>
                </a:contourClr>
              </a:sp3d>
            </c:spPr>
            <c:extLst>
              <c:ext xmlns:c16="http://schemas.microsoft.com/office/drawing/2014/chart" uri="{C3380CC4-5D6E-409C-BE32-E72D297353CC}">
                <c16:uniqueId val="{00000001-EE8F-4BB7-BAD8-B4DC663DC9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Diplômés</c:v>
                </c:pt>
                <c:pt idx="1">
                  <c:v>Présents</c:v>
                </c:pt>
                <c:pt idx="2">
                  <c:v>Public</c:v>
                </c:pt>
              </c:strCache>
            </c:strRef>
          </c:cat>
          <c:val>
            <c:numRef>
              <c:f>Feuil1!$B$2:$B$5</c:f>
              <c:numCache>
                <c:formatCode>General</c:formatCode>
                <c:ptCount val="4"/>
                <c:pt idx="0">
                  <c:v>1110</c:v>
                </c:pt>
                <c:pt idx="1">
                  <c:v>709</c:v>
                </c:pt>
                <c:pt idx="2">
                  <c:v>751</c:v>
                </c:pt>
              </c:numCache>
            </c:numRef>
          </c:val>
          <c:extLst>
            <c:ext xmlns:c16="http://schemas.microsoft.com/office/drawing/2014/chart" uri="{C3380CC4-5D6E-409C-BE32-E72D297353CC}">
              <c16:uniqueId val="{00000002-EE8F-4BB7-BAD8-B4DC663DC9C1}"/>
            </c:ext>
          </c:extLst>
        </c:ser>
        <c:dLbls>
          <c:showLegendKey val="0"/>
          <c:showVal val="0"/>
          <c:showCatName val="0"/>
          <c:showSerName val="0"/>
          <c:showPercent val="0"/>
          <c:showBubbleSize val="0"/>
        </c:dLbls>
        <c:gapWidth val="150"/>
        <c:shape val="box"/>
        <c:axId val="283252608"/>
        <c:axId val="283259328"/>
        <c:axId val="0"/>
      </c:bar3DChart>
      <c:catAx>
        <c:axId val="283252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3259328"/>
        <c:crosses val="autoZero"/>
        <c:auto val="1"/>
        <c:lblAlgn val="ctr"/>
        <c:lblOffset val="100"/>
        <c:noMultiLvlLbl val="0"/>
      </c:catAx>
      <c:valAx>
        <c:axId val="283259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325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BE80C-9EDC-4B9A-A04B-F11C07BE88BE}"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fr-FR"/>
        </a:p>
      </dgm:t>
    </dgm:pt>
    <dgm:pt modelId="{55B13622-4986-4ED1-BB94-7026AD6CD6CB}">
      <dgm:prSet/>
      <dgm:spPr>
        <a:xfrm>
          <a:off x="0" y="80460"/>
          <a:ext cx="2665512" cy="1599307"/>
        </a:xfrm>
        <a:prstGeom prst="rect">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buNone/>
          </a:pPr>
          <a:r>
            <a:rPr lang="fr-FR" b="1" dirty="0">
              <a:solidFill>
                <a:sysClr val="window" lastClr="FFFFFF"/>
              </a:solidFill>
              <a:latin typeface="Calibri"/>
              <a:ea typeface="+mn-ea"/>
              <a:cs typeface="+mn-cs"/>
            </a:rPr>
            <a:t>ATTENTION </a:t>
          </a:r>
          <a:br>
            <a:rPr lang="fr-FR" b="1" dirty="0">
              <a:solidFill>
                <a:sysClr val="window" lastClr="FFFFFF"/>
              </a:solidFill>
              <a:latin typeface="Calibri"/>
              <a:ea typeface="+mn-ea"/>
              <a:cs typeface="+mn-cs"/>
            </a:rPr>
          </a:br>
          <a:r>
            <a:rPr lang="fr-FR" b="1" dirty="0">
              <a:solidFill>
                <a:sysClr val="window" lastClr="FFFFFF"/>
              </a:solidFill>
              <a:latin typeface="Calibri"/>
              <a:ea typeface="+mn-ea"/>
              <a:cs typeface="+mn-cs"/>
            </a:rPr>
            <a:t>au jour de création de la demande d’OM ÉVITER les vendredis et week-end</a:t>
          </a:r>
        </a:p>
        <a:p>
          <a:pPr algn="ctr">
            <a:buNone/>
          </a:pPr>
          <a:r>
            <a:rPr lang="fr-FR" b="1" dirty="0">
              <a:solidFill>
                <a:sysClr val="window" lastClr="FFFFFF"/>
              </a:solidFill>
              <a:latin typeface="Calibri"/>
              <a:ea typeface="+mn-ea"/>
              <a:cs typeface="+mn-cs"/>
            </a:rPr>
            <a:t> = Risque d’annulation automatique à cause des délais courts de validation</a:t>
          </a:r>
        </a:p>
      </dgm:t>
    </dgm:pt>
    <dgm:pt modelId="{7D92B97C-6D73-4525-8541-B5AC41F20184}" type="parTrans" cxnId="{3CC427D4-3101-414A-8E4A-517DD5157BB9}">
      <dgm:prSet/>
      <dgm:spPr/>
      <dgm:t>
        <a:bodyPr/>
        <a:lstStyle/>
        <a:p>
          <a:pPr algn="ctr"/>
          <a:endParaRPr lang="fr-FR"/>
        </a:p>
      </dgm:t>
    </dgm:pt>
    <dgm:pt modelId="{620E9011-AA5E-4A50-A5EC-BD167216A6B6}" type="sibTrans" cxnId="{3CC427D4-3101-414A-8E4A-517DD5157BB9}">
      <dgm:prSet/>
      <dgm:spPr/>
      <dgm:t>
        <a:bodyPr/>
        <a:lstStyle/>
        <a:p>
          <a:endParaRPr lang="fr-FR"/>
        </a:p>
      </dgm:t>
    </dgm:pt>
    <dgm:pt modelId="{9C1E9EBE-71A6-4954-AA0E-4CA8BB1EA9BE}">
      <dgm:prSet/>
      <dgm:spPr>
        <a:xfrm>
          <a:off x="2932063" y="80460"/>
          <a:ext cx="2665512" cy="1599307"/>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fr-FR" b="1" dirty="0">
              <a:solidFill>
                <a:sysClr val="window" lastClr="FFFFFF"/>
              </a:solidFill>
              <a:latin typeface="Calibri"/>
              <a:ea typeface="+mn-ea"/>
              <a:cs typeface="+mn-cs"/>
            </a:rPr>
            <a:t>Demande d’OM Respect du délai de demande de 5 jours ouvrés (ex : demande le lundi pour mission le lundi suivant) avant le début de la mission pour les missions en France et 1 mois pour les missions à l’étranger</a:t>
          </a:r>
        </a:p>
      </dgm:t>
    </dgm:pt>
    <dgm:pt modelId="{4988B45E-A012-44CE-AE4C-241A11813AD7}" type="parTrans" cxnId="{2708991C-0747-400D-92BA-DA20F68E894A}">
      <dgm:prSet/>
      <dgm:spPr/>
      <dgm:t>
        <a:bodyPr/>
        <a:lstStyle/>
        <a:p>
          <a:endParaRPr lang="fr-FR"/>
        </a:p>
      </dgm:t>
    </dgm:pt>
    <dgm:pt modelId="{93B2CAD1-CB12-4FCB-94A1-2E00F408400A}" type="sibTrans" cxnId="{2708991C-0747-400D-92BA-DA20F68E894A}">
      <dgm:prSet/>
      <dgm:spPr/>
      <dgm:t>
        <a:bodyPr/>
        <a:lstStyle/>
        <a:p>
          <a:endParaRPr lang="fr-FR"/>
        </a:p>
      </dgm:t>
    </dgm:pt>
    <dgm:pt modelId="{D96CDCFE-A2D5-49DE-9C5E-068F532F7FE6}">
      <dgm:prSet/>
      <dgm:spPr>
        <a:xfrm>
          <a:off x="5864126" y="80460"/>
          <a:ext cx="2665512" cy="1599307"/>
        </a:xfrm>
        <a:prstGeom prst="rect">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fr-FR" b="1" dirty="0">
              <a:solidFill>
                <a:sysClr val="window" lastClr="FFFFFF"/>
              </a:solidFill>
              <a:latin typeface="Calibri"/>
              <a:ea typeface="+mn-ea"/>
              <a:cs typeface="+mn-cs"/>
            </a:rPr>
            <a:t>Les Valideurs Budgétaires V3 pour SFA Formation :</a:t>
          </a:r>
        </a:p>
        <a:p>
          <a:pPr>
            <a:buNone/>
          </a:pPr>
          <a:r>
            <a:rPr lang="fr-FR" b="1" dirty="0">
              <a:solidFill>
                <a:sysClr val="window" lastClr="FFFFFF"/>
              </a:solidFill>
              <a:latin typeface="Calibri"/>
              <a:ea typeface="+mn-ea"/>
              <a:cs typeface="+mn-cs"/>
            </a:rPr>
            <a:t>Thierry </a:t>
          </a:r>
          <a:r>
            <a:rPr lang="fr-FR" b="1" dirty="0" err="1">
              <a:solidFill>
                <a:sysClr val="window" lastClr="FFFFFF"/>
              </a:solidFill>
              <a:latin typeface="Calibri"/>
              <a:ea typeface="+mn-ea"/>
              <a:cs typeface="+mn-cs"/>
            </a:rPr>
            <a:t>Cabioc’h</a:t>
          </a:r>
          <a:r>
            <a:rPr lang="fr-FR" b="1" dirty="0">
              <a:solidFill>
                <a:sysClr val="window" lastClr="FFFFFF"/>
              </a:solidFill>
              <a:latin typeface="Calibri"/>
              <a:ea typeface="+mn-ea"/>
              <a:cs typeface="+mn-cs"/>
            </a:rPr>
            <a:t> – Doyen</a:t>
          </a:r>
        </a:p>
        <a:p>
          <a:pPr>
            <a:buNone/>
          </a:pPr>
          <a:r>
            <a:rPr lang="fr-FR" b="1" dirty="0">
              <a:solidFill>
                <a:sysClr val="window" lastClr="FFFFFF"/>
              </a:solidFill>
              <a:latin typeface="Calibri"/>
              <a:ea typeface="+mn-ea"/>
              <a:cs typeface="+mn-cs"/>
            </a:rPr>
            <a:t>Virginie Larrivée – RA</a:t>
          </a:r>
        </a:p>
        <a:p>
          <a:pPr>
            <a:buNone/>
          </a:pPr>
          <a:r>
            <a:rPr lang="fr-FR" b="1" dirty="0">
              <a:solidFill>
                <a:sysClr val="window" lastClr="FFFFFF"/>
              </a:solidFill>
              <a:latin typeface="Calibri"/>
              <a:ea typeface="+mn-ea"/>
              <a:cs typeface="+mn-cs"/>
            </a:rPr>
            <a:t>Martine Garcia – Vice Doyenne</a:t>
          </a:r>
        </a:p>
      </dgm:t>
    </dgm:pt>
    <dgm:pt modelId="{DF803D21-E6FC-44C2-8B66-F3586E0CB0E0}" type="parTrans" cxnId="{58B85ED4-07C6-410E-BF0A-B49BB66FD8D0}">
      <dgm:prSet/>
      <dgm:spPr/>
      <dgm:t>
        <a:bodyPr/>
        <a:lstStyle/>
        <a:p>
          <a:endParaRPr lang="fr-FR"/>
        </a:p>
      </dgm:t>
    </dgm:pt>
    <dgm:pt modelId="{DAF63270-940E-466E-9E3B-DE57D807B5EA}" type="sibTrans" cxnId="{58B85ED4-07C6-410E-BF0A-B49BB66FD8D0}">
      <dgm:prSet/>
      <dgm:spPr/>
      <dgm:t>
        <a:bodyPr/>
        <a:lstStyle/>
        <a:p>
          <a:endParaRPr lang="fr-FR"/>
        </a:p>
      </dgm:t>
    </dgm:pt>
    <dgm:pt modelId="{921C2F28-80F6-45B0-BFD3-90C06F9ADD1E}">
      <dgm:prSet/>
      <dgm:spPr>
        <a:xfrm>
          <a:off x="0" y="1946319"/>
          <a:ext cx="2665512" cy="1599307"/>
        </a:xfrm>
        <a:prstGeom prst="rect">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fr-FR" b="1">
              <a:solidFill>
                <a:sysClr val="window" lastClr="FFFFFF"/>
              </a:solidFill>
              <a:latin typeface="Calibri"/>
              <a:ea typeface="+mn-ea"/>
              <a:cs typeface="+mn-cs"/>
            </a:rPr>
            <a:t>ATTENTION</a:t>
          </a:r>
          <a:br>
            <a:rPr lang="fr-FR" b="1">
              <a:solidFill>
                <a:sysClr val="window" lastClr="FFFFFF"/>
              </a:solidFill>
              <a:latin typeface="Calibri"/>
              <a:ea typeface="+mn-ea"/>
              <a:cs typeface="+mn-cs"/>
            </a:rPr>
          </a:br>
          <a:r>
            <a:rPr lang="fr-FR" b="1">
              <a:solidFill>
                <a:sysClr val="window" lastClr="FFFFFF"/>
              </a:solidFill>
              <a:latin typeface="Calibri"/>
              <a:ea typeface="+mn-ea"/>
              <a:cs typeface="+mn-cs"/>
            </a:rPr>
            <a:t>Réservation TER VALIDATION le jour même OBLIGATOIRE = Prévenir tous les Valideurs</a:t>
          </a:r>
          <a:endParaRPr lang="fr-FR" b="1" dirty="0">
            <a:solidFill>
              <a:sysClr val="window" lastClr="FFFFFF"/>
            </a:solidFill>
            <a:latin typeface="Calibri"/>
            <a:ea typeface="+mn-ea"/>
            <a:cs typeface="+mn-cs"/>
          </a:endParaRPr>
        </a:p>
      </dgm:t>
    </dgm:pt>
    <dgm:pt modelId="{1FBF5FFF-A7CF-448F-B9EA-BD6F54F4FAB2}" type="parTrans" cxnId="{18C86347-AB77-445F-A134-16BBA8AC18DE}">
      <dgm:prSet/>
      <dgm:spPr/>
      <dgm:t>
        <a:bodyPr/>
        <a:lstStyle/>
        <a:p>
          <a:endParaRPr lang="fr-FR"/>
        </a:p>
      </dgm:t>
    </dgm:pt>
    <dgm:pt modelId="{451457E3-C6CB-4D21-B0BA-BBEEF1964D83}" type="sibTrans" cxnId="{18C86347-AB77-445F-A134-16BBA8AC18DE}">
      <dgm:prSet/>
      <dgm:spPr/>
      <dgm:t>
        <a:bodyPr/>
        <a:lstStyle/>
        <a:p>
          <a:endParaRPr lang="fr-FR"/>
        </a:p>
      </dgm:t>
    </dgm:pt>
    <dgm:pt modelId="{751BF3C5-E517-4F06-87C9-B5A5B6F310D6}">
      <dgm:prSet/>
      <dgm:spPr>
        <a:xfrm>
          <a:off x="2932063" y="1946319"/>
          <a:ext cx="2665512" cy="1599307"/>
        </a:xfrm>
        <a:prstGeom prst="rect">
          <a:avLst/>
        </a:prstGeom>
        <a:solidFill>
          <a:srgbClr val="F7964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fr-FR" b="1">
              <a:solidFill>
                <a:sysClr val="window" lastClr="FFFFFF"/>
              </a:solidFill>
              <a:latin typeface="Calibri"/>
              <a:ea typeface="+mn-ea"/>
              <a:cs typeface="+mn-cs"/>
            </a:rPr>
            <a:t>Indiquer à tous les missionnaires de mettre le numéro d’UB au début de l’objet de la mission </a:t>
          </a:r>
          <a:br>
            <a:rPr lang="fr-FR" b="1">
              <a:solidFill>
                <a:sysClr val="window" lastClr="FFFFFF"/>
              </a:solidFill>
              <a:latin typeface="Calibri"/>
              <a:ea typeface="+mn-ea"/>
              <a:cs typeface="+mn-cs"/>
            </a:rPr>
          </a:br>
          <a:r>
            <a:rPr lang="fr-FR" b="1">
              <a:solidFill>
                <a:sysClr val="window" lastClr="FFFFFF"/>
              </a:solidFill>
              <a:latin typeface="Calibri"/>
              <a:ea typeface="+mn-ea"/>
              <a:cs typeface="+mn-cs"/>
            </a:rPr>
            <a:t>Pour SFA Formation : U04</a:t>
          </a:r>
          <a:endParaRPr lang="fr-FR">
            <a:solidFill>
              <a:sysClr val="window" lastClr="FFFFFF"/>
            </a:solidFill>
            <a:latin typeface="Calibri"/>
            <a:ea typeface="+mn-ea"/>
            <a:cs typeface="+mn-cs"/>
          </a:endParaRPr>
        </a:p>
      </dgm:t>
    </dgm:pt>
    <dgm:pt modelId="{E7D5E1CA-4B28-486B-846B-39CAE38A0358}" type="parTrans" cxnId="{A76CF000-F352-4305-B57B-83306BFAB810}">
      <dgm:prSet/>
      <dgm:spPr/>
      <dgm:t>
        <a:bodyPr/>
        <a:lstStyle/>
        <a:p>
          <a:endParaRPr lang="fr-FR"/>
        </a:p>
      </dgm:t>
    </dgm:pt>
    <dgm:pt modelId="{4E16D7D2-9F64-46AF-A0BB-13EB4A4983BD}" type="sibTrans" cxnId="{A76CF000-F352-4305-B57B-83306BFAB810}">
      <dgm:prSet/>
      <dgm:spPr/>
      <dgm:t>
        <a:bodyPr/>
        <a:lstStyle/>
        <a:p>
          <a:endParaRPr lang="fr-FR"/>
        </a:p>
      </dgm:t>
    </dgm:pt>
    <dgm:pt modelId="{6AA81B4D-0361-486F-A9DC-9C9E8B7FCB2E}">
      <dgm:prSet/>
      <dgm:spPr>
        <a:xfrm>
          <a:off x="5864126" y="1946319"/>
          <a:ext cx="2665512" cy="1599307"/>
        </a:xfrm>
        <a:prstGeom prst="rect">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fr-FR" b="1">
              <a:solidFill>
                <a:sysClr val="window" lastClr="FFFFFF"/>
              </a:solidFill>
              <a:latin typeface="Calibri"/>
              <a:ea typeface="+mn-ea"/>
              <a:cs typeface="+mn-cs"/>
            </a:rPr>
            <a:t>Pour la partie règlementation La NOTE MISSION disponible pour tous les personnels dans la base de connaissance finance sur IRIS</a:t>
          </a:r>
          <a:endParaRPr lang="fr-FR" b="1" dirty="0">
            <a:solidFill>
              <a:sysClr val="window" lastClr="FFFFFF"/>
            </a:solidFill>
            <a:latin typeface="Calibri"/>
            <a:ea typeface="+mn-ea"/>
            <a:cs typeface="+mn-cs"/>
          </a:endParaRPr>
        </a:p>
      </dgm:t>
    </dgm:pt>
    <dgm:pt modelId="{D7BEB8DA-025D-4184-840E-CD20C23B1BB1}" type="parTrans" cxnId="{27D5823F-6913-40B8-BC4B-9BB367930FD8}">
      <dgm:prSet/>
      <dgm:spPr/>
      <dgm:t>
        <a:bodyPr/>
        <a:lstStyle/>
        <a:p>
          <a:endParaRPr lang="fr-FR"/>
        </a:p>
      </dgm:t>
    </dgm:pt>
    <dgm:pt modelId="{FFFE853B-AEE6-462B-8953-D67E55C2E46A}" type="sibTrans" cxnId="{27D5823F-6913-40B8-BC4B-9BB367930FD8}">
      <dgm:prSet/>
      <dgm:spPr/>
      <dgm:t>
        <a:bodyPr/>
        <a:lstStyle/>
        <a:p>
          <a:endParaRPr lang="fr-FR"/>
        </a:p>
      </dgm:t>
    </dgm:pt>
    <dgm:pt modelId="{136BF3C4-65BF-486F-97E3-B8803C887244}">
      <dgm:prSet/>
      <dgm:spPr>
        <a:xfrm>
          <a:off x="0" y="3812177"/>
          <a:ext cx="2665512" cy="1599307"/>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fr-FR" b="1">
              <a:solidFill>
                <a:sysClr val="window" lastClr="FFFFFF"/>
              </a:solidFill>
              <a:latin typeface="Calibri"/>
              <a:ea typeface="+mn-ea"/>
              <a:cs typeface="+mn-cs"/>
            </a:rPr>
            <a:t>Une application mobile sera disponible, elle devrait faciliter l’intégration des pièces justificatives pour l’état de frais </a:t>
          </a:r>
          <a:br>
            <a:rPr lang="fr-FR" b="1">
              <a:solidFill>
                <a:sysClr val="window" lastClr="FFFFFF"/>
              </a:solidFill>
              <a:latin typeface="Calibri"/>
              <a:ea typeface="+mn-ea"/>
              <a:cs typeface="+mn-cs"/>
            </a:rPr>
          </a:br>
          <a:r>
            <a:rPr lang="fr-FR" b="1">
              <a:solidFill>
                <a:sysClr val="window" lastClr="FFFFFF"/>
              </a:solidFill>
              <a:latin typeface="Calibri"/>
              <a:ea typeface="+mn-ea"/>
              <a:cs typeface="+mn-cs"/>
            </a:rPr>
            <a:t>Pas encore testée par l’équipe projet </a:t>
          </a:r>
          <a:endParaRPr lang="fr-FR" b="1" dirty="0">
            <a:solidFill>
              <a:sysClr val="window" lastClr="FFFFFF"/>
            </a:solidFill>
            <a:latin typeface="Calibri"/>
            <a:ea typeface="+mn-ea"/>
            <a:cs typeface="+mn-cs"/>
          </a:endParaRPr>
        </a:p>
      </dgm:t>
    </dgm:pt>
    <dgm:pt modelId="{A55E023B-8A67-40B0-AFD9-1E5962F0D768}" type="parTrans" cxnId="{49E1FFB9-15E3-40D9-9C60-4C5283078ED0}">
      <dgm:prSet/>
      <dgm:spPr/>
      <dgm:t>
        <a:bodyPr/>
        <a:lstStyle/>
        <a:p>
          <a:endParaRPr lang="fr-FR"/>
        </a:p>
      </dgm:t>
    </dgm:pt>
    <dgm:pt modelId="{663E3DC0-AECF-4EA4-9CD2-4B4C5A1134DF}" type="sibTrans" cxnId="{49E1FFB9-15E3-40D9-9C60-4C5283078ED0}">
      <dgm:prSet/>
      <dgm:spPr/>
      <dgm:t>
        <a:bodyPr/>
        <a:lstStyle/>
        <a:p>
          <a:endParaRPr lang="fr-FR"/>
        </a:p>
      </dgm:t>
    </dgm:pt>
    <dgm:pt modelId="{F6FE3A04-6EFE-4535-81FB-93E6F3CB6DCD}">
      <dgm:prSet/>
      <dgm:spPr>
        <a:xfrm>
          <a:off x="2932063" y="3812177"/>
          <a:ext cx="2665512" cy="1599307"/>
        </a:xfrm>
        <a:prstGeom prst="rect">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fr-FR" b="1" dirty="0">
              <a:solidFill>
                <a:sysClr val="window" lastClr="FFFFFF"/>
              </a:solidFill>
              <a:latin typeface="Calibri"/>
              <a:ea typeface="+mn-ea"/>
              <a:cs typeface="+mn-cs"/>
            </a:rPr>
            <a:t>Des tutos détaillés PAS à PAS seront disponibles sur IRIS pour chaque type de personnel</a:t>
          </a:r>
        </a:p>
        <a:p>
          <a:pPr>
            <a:buNone/>
          </a:pPr>
          <a:r>
            <a:rPr lang="fr-FR" b="1" dirty="0">
              <a:solidFill>
                <a:sysClr val="window" lastClr="FFFFFF"/>
              </a:solidFill>
              <a:latin typeface="Calibri"/>
              <a:ea typeface="+mn-ea"/>
              <a:cs typeface="+mn-cs"/>
            </a:rPr>
            <a:t>« Je suis missionnaire »</a:t>
          </a:r>
        </a:p>
        <a:p>
          <a:pPr>
            <a:buNone/>
          </a:pPr>
          <a:r>
            <a:rPr lang="fr-FR" b="1" dirty="0">
              <a:solidFill>
                <a:sysClr val="window" lastClr="FFFFFF"/>
              </a:solidFill>
              <a:latin typeface="Calibri"/>
              <a:ea typeface="+mn-ea"/>
              <a:cs typeface="+mn-cs"/>
            </a:rPr>
            <a:t>« Je suis assistant de saisie  »</a:t>
          </a:r>
        </a:p>
        <a:p>
          <a:pPr>
            <a:buNone/>
          </a:pPr>
          <a:r>
            <a:rPr lang="fr-FR" b="1" dirty="0">
              <a:solidFill>
                <a:sysClr val="window" lastClr="FFFFFF"/>
              </a:solidFill>
              <a:latin typeface="Calibri"/>
              <a:ea typeface="+mn-ea"/>
              <a:cs typeface="+mn-cs"/>
            </a:rPr>
            <a:t>« Je suis valideur »</a:t>
          </a:r>
        </a:p>
      </dgm:t>
    </dgm:pt>
    <dgm:pt modelId="{54BBF9F1-0922-4AF8-8B1C-5C1919A89D11}" type="parTrans" cxnId="{C856B582-53FF-47D8-8002-C412B63B22D7}">
      <dgm:prSet/>
      <dgm:spPr/>
      <dgm:t>
        <a:bodyPr/>
        <a:lstStyle/>
        <a:p>
          <a:endParaRPr lang="fr-FR"/>
        </a:p>
      </dgm:t>
    </dgm:pt>
    <dgm:pt modelId="{B7606B62-5202-4797-990B-A712DBF01D7A}" type="sibTrans" cxnId="{C856B582-53FF-47D8-8002-C412B63B22D7}">
      <dgm:prSet/>
      <dgm:spPr/>
      <dgm:t>
        <a:bodyPr/>
        <a:lstStyle/>
        <a:p>
          <a:endParaRPr lang="fr-FR"/>
        </a:p>
      </dgm:t>
    </dgm:pt>
    <dgm:pt modelId="{7992CD87-EA65-4F38-BA4F-F8C60DA95C50}">
      <dgm:prSet/>
      <dgm:spPr>
        <a:xfrm>
          <a:off x="5864126" y="3812177"/>
          <a:ext cx="2665512" cy="1599307"/>
        </a:xfrm>
        <a:prstGeom prst="rect">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fr-FR" b="1">
              <a:solidFill>
                <a:prstClr val="white"/>
              </a:solidFill>
              <a:latin typeface="Calibri"/>
              <a:ea typeface="+mn-ea"/>
              <a:cs typeface="+mn-cs"/>
            </a:rPr>
            <a:t>Il y aura un  accompagnement aux utilisateurs renforcé sur les 6 premiers mois pour pouvoir mieux connaitre l’outil et ajuster les process si nécessaire</a:t>
          </a:r>
          <a:endParaRPr lang="fr-FR" b="1" dirty="0">
            <a:solidFill>
              <a:sysClr val="window" lastClr="FFFFFF"/>
            </a:solidFill>
            <a:latin typeface="Calibri"/>
            <a:ea typeface="+mn-ea"/>
            <a:cs typeface="+mn-cs"/>
          </a:endParaRPr>
        </a:p>
      </dgm:t>
    </dgm:pt>
    <dgm:pt modelId="{7080333D-F3FC-41F8-AF12-601543E303F3}" type="parTrans" cxnId="{23863DA8-FA67-4577-A88D-929734D44AFF}">
      <dgm:prSet/>
      <dgm:spPr/>
      <dgm:t>
        <a:bodyPr/>
        <a:lstStyle/>
        <a:p>
          <a:endParaRPr lang="fr-FR"/>
        </a:p>
      </dgm:t>
    </dgm:pt>
    <dgm:pt modelId="{F3F401AB-078D-480A-A4AA-32AD9ED466A8}" type="sibTrans" cxnId="{23863DA8-FA67-4577-A88D-929734D44AFF}">
      <dgm:prSet/>
      <dgm:spPr/>
      <dgm:t>
        <a:bodyPr/>
        <a:lstStyle/>
        <a:p>
          <a:endParaRPr lang="fr-FR"/>
        </a:p>
      </dgm:t>
    </dgm:pt>
    <dgm:pt modelId="{CBD9D037-73DF-46EA-AEAA-A556480E798D}" type="pres">
      <dgm:prSet presAssocID="{3B8BE80C-9EDC-4B9A-A04B-F11C07BE88BE}" presName="diagram" presStyleCnt="0">
        <dgm:presLayoutVars>
          <dgm:dir/>
          <dgm:resizeHandles val="exact"/>
        </dgm:presLayoutVars>
      </dgm:prSet>
      <dgm:spPr/>
    </dgm:pt>
    <dgm:pt modelId="{EBE59B32-F3EE-45C0-8103-0BA456EE979B}" type="pres">
      <dgm:prSet presAssocID="{55B13622-4986-4ED1-BB94-7026AD6CD6CB}" presName="node" presStyleLbl="node1" presStyleIdx="0" presStyleCnt="9">
        <dgm:presLayoutVars>
          <dgm:bulletEnabled val="1"/>
        </dgm:presLayoutVars>
      </dgm:prSet>
      <dgm:spPr/>
    </dgm:pt>
    <dgm:pt modelId="{DFC0C394-A6F1-49F0-8F82-E83B28B3F42F}" type="pres">
      <dgm:prSet presAssocID="{620E9011-AA5E-4A50-A5EC-BD167216A6B6}" presName="sibTrans" presStyleCnt="0"/>
      <dgm:spPr/>
    </dgm:pt>
    <dgm:pt modelId="{FB58D4E7-4E67-4133-A6E2-54059A070A6F}" type="pres">
      <dgm:prSet presAssocID="{9C1E9EBE-71A6-4954-AA0E-4CA8BB1EA9BE}" presName="node" presStyleLbl="node1" presStyleIdx="1" presStyleCnt="9">
        <dgm:presLayoutVars>
          <dgm:bulletEnabled val="1"/>
        </dgm:presLayoutVars>
      </dgm:prSet>
      <dgm:spPr/>
    </dgm:pt>
    <dgm:pt modelId="{F5FC1475-353A-4075-8A22-592EC4BB4511}" type="pres">
      <dgm:prSet presAssocID="{93B2CAD1-CB12-4FCB-94A1-2E00F408400A}" presName="sibTrans" presStyleCnt="0"/>
      <dgm:spPr/>
    </dgm:pt>
    <dgm:pt modelId="{F89C0C57-C866-4CBC-98B0-B3A00F9F9596}" type="pres">
      <dgm:prSet presAssocID="{D96CDCFE-A2D5-49DE-9C5E-068F532F7FE6}" presName="node" presStyleLbl="node1" presStyleIdx="2" presStyleCnt="9">
        <dgm:presLayoutVars>
          <dgm:bulletEnabled val="1"/>
        </dgm:presLayoutVars>
      </dgm:prSet>
      <dgm:spPr/>
    </dgm:pt>
    <dgm:pt modelId="{D621047D-2045-4EE9-8C2D-D74CF24BC24A}" type="pres">
      <dgm:prSet presAssocID="{DAF63270-940E-466E-9E3B-DE57D807B5EA}" presName="sibTrans" presStyleCnt="0"/>
      <dgm:spPr/>
    </dgm:pt>
    <dgm:pt modelId="{D0A537BB-3AD9-47E3-BC2E-B15BA8B7A67C}" type="pres">
      <dgm:prSet presAssocID="{921C2F28-80F6-45B0-BFD3-90C06F9ADD1E}" presName="node" presStyleLbl="node1" presStyleIdx="3" presStyleCnt="9">
        <dgm:presLayoutVars>
          <dgm:bulletEnabled val="1"/>
        </dgm:presLayoutVars>
      </dgm:prSet>
      <dgm:spPr/>
    </dgm:pt>
    <dgm:pt modelId="{961F2C8D-2883-491D-9ECE-1FB551E6A245}" type="pres">
      <dgm:prSet presAssocID="{451457E3-C6CB-4D21-B0BA-BBEEF1964D83}" presName="sibTrans" presStyleCnt="0"/>
      <dgm:spPr/>
    </dgm:pt>
    <dgm:pt modelId="{7E4C626C-27DD-451C-84CE-2DD0B762F884}" type="pres">
      <dgm:prSet presAssocID="{751BF3C5-E517-4F06-87C9-B5A5B6F310D6}" presName="node" presStyleLbl="node1" presStyleIdx="4" presStyleCnt="9">
        <dgm:presLayoutVars>
          <dgm:bulletEnabled val="1"/>
        </dgm:presLayoutVars>
      </dgm:prSet>
      <dgm:spPr/>
    </dgm:pt>
    <dgm:pt modelId="{7D751571-7C2B-46AC-8FF4-49B5302B4724}" type="pres">
      <dgm:prSet presAssocID="{4E16D7D2-9F64-46AF-A0BB-13EB4A4983BD}" presName="sibTrans" presStyleCnt="0"/>
      <dgm:spPr/>
    </dgm:pt>
    <dgm:pt modelId="{CEAF6DF2-3ECD-408D-96B8-9C90A09D0CF3}" type="pres">
      <dgm:prSet presAssocID="{6AA81B4D-0361-486F-A9DC-9C9E8B7FCB2E}" presName="node" presStyleLbl="node1" presStyleIdx="5" presStyleCnt="9">
        <dgm:presLayoutVars>
          <dgm:bulletEnabled val="1"/>
        </dgm:presLayoutVars>
      </dgm:prSet>
      <dgm:spPr/>
    </dgm:pt>
    <dgm:pt modelId="{A062AC2F-5031-4CD4-A734-7FB60E968701}" type="pres">
      <dgm:prSet presAssocID="{FFFE853B-AEE6-462B-8953-D67E55C2E46A}" presName="sibTrans" presStyleCnt="0"/>
      <dgm:spPr/>
    </dgm:pt>
    <dgm:pt modelId="{7312534C-DB49-4F88-95A3-D0D31C1B0B9B}" type="pres">
      <dgm:prSet presAssocID="{136BF3C4-65BF-486F-97E3-B8803C887244}" presName="node" presStyleLbl="node1" presStyleIdx="6" presStyleCnt="9">
        <dgm:presLayoutVars>
          <dgm:bulletEnabled val="1"/>
        </dgm:presLayoutVars>
      </dgm:prSet>
      <dgm:spPr/>
    </dgm:pt>
    <dgm:pt modelId="{453DCA8F-9C65-4CFC-BE14-515E61EF1FBC}" type="pres">
      <dgm:prSet presAssocID="{663E3DC0-AECF-4EA4-9CD2-4B4C5A1134DF}" presName="sibTrans" presStyleCnt="0"/>
      <dgm:spPr/>
    </dgm:pt>
    <dgm:pt modelId="{727518DB-2EC8-49EA-89DD-5595A91CB1C5}" type="pres">
      <dgm:prSet presAssocID="{F6FE3A04-6EFE-4535-81FB-93E6F3CB6DCD}" presName="node" presStyleLbl="node1" presStyleIdx="7" presStyleCnt="9">
        <dgm:presLayoutVars>
          <dgm:bulletEnabled val="1"/>
        </dgm:presLayoutVars>
      </dgm:prSet>
      <dgm:spPr/>
    </dgm:pt>
    <dgm:pt modelId="{A84AECAB-BE59-4FB5-A3DD-10CDF8862AFE}" type="pres">
      <dgm:prSet presAssocID="{B7606B62-5202-4797-990B-A712DBF01D7A}" presName="sibTrans" presStyleCnt="0"/>
      <dgm:spPr/>
    </dgm:pt>
    <dgm:pt modelId="{A1414617-A989-4B6F-A57F-A635DD110C6F}" type="pres">
      <dgm:prSet presAssocID="{7992CD87-EA65-4F38-BA4F-F8C60DA95C50}" presName="node" presStyleLbl="node1" presStyleIdx="8" presStyleCnt="9">
        <dgm:presLayoutVars>
          <dgm:bulletEnabled val="1"/>
        </dgm:presLayoutVars>
      </dgm:prSet>
      <dgm:spPr/>
    </dgm:pt>
  </dgm:ptLst>
  <dgm:cxnLst>
    <dgm:cxn modelId="{A76CF000-F352-4305-B57B-83306BFAB810}" srcId="{3B8BE80C-9EDC-4B9A-A04B-F11C07BE88BE}" destId="{751BF3C5-E517-4F06-87C9-B5A5B6F310D6}" srcOrd="4" destOrd="0" parTransId="{E7D5E1CA-4B28-486B-846B-39CAE38A0358}" sibTransId="{4E16D7D2-9F64-46AF-A0BB-13EB4A4983BD}"/>
    <dgm:cxn modelId="{84A09302-7E09-4757-9939-B0D3A1F044E8}" type="presOf" srcId="{6AA81B4D-0361-486F-A9DC-9C9E8B7FCB2E}" destId="{CEAF6DF2-3ECD-408D-96B8-9C90A09D0CF3}" srcOrd="0" destOrd="0" presId="urn:microsoft.com/office/officeart/2005/8/layout/default"/>
    <dgm:cxn modelId="{2708991C-0747-400D-92BA-DA20F68E894A}" srcId="{3B8BE80C-9EDC-4B9A-A04B-F11C07BE88BE}" destId="{9C1E9EBE-71A6-4954-AA0E-4CA8BB1EA9BE}" srcOrd="1" destOrd="0" parTransId="{4988B45E-A012-44CE-AE4C-241A11813AD7}" sibTransId="{93B2CAD1-CB12-4FCB-94A1-2E00F408400A}"/>
    <dgm:cxn modelId="{01D8BB1D-FA42-449E-A26D-255B47DE7B58}" type="presOf" srcId="{3B8BE80C-9EDC-4B9A-A04B-F11C07BE88BE}" destId="{CBD9D037-73DF-46EA-AEAA-A556480E798D}" srcOrd="0" destOrd="0" presId="urn:microsoft.com/office/officeart/2005/8/layout/default"/>
    <dgm:cxn modelId="{AD25CA22-3FBF-49C7-89D9-27D9C9CCB9D0}" type="presOf" srcId="{921C2F28-80F6-45B0-BFD3-90C06F9ADD1E}" destId="{D0A537BB-3AD9-47E3-BC2E-B15BA8B7A67C}" srcOrd="0" destOrd="0" presId="urn:microsoft.com/office/officeart/2005/8/layout/default"/>
    <dgm:cxn modelId="{27D5823F-6913-40B8-BC4B-9BB367930FD8}" srcId="{3B8BE80C-9EDC-4B9A-A04B-F11C07BE88BE}" destId="{6AA81B4D-0361-486F-A9DC-9C9E8B7FCB2E}" srcOrd="5" destOrd="0" parTransId="{D7BEB8DA-025D-4184-840E-CD20C23B1BB1}" sibTransId="{FFFE853B-AEE6-462B-8953-D67E55C2E46A}"/>
    <dgm:cxn modelId="{8ACFF863-5431-49E0-993F-A2D02A813C87}" type="presOf" srcId="{751BF3C5-E517-4F06-87C9-B5A5B6F310D6}" destId="{7E4C626C-27DD-451C-84CE-2DD0B762F884}" srcOrd="0" destOrd="0" presId="urn:microsoft.com/office/officeart/2005/8/layout/default"/>
    <dgm:cxn modelId="{18C86347-AB77-445F-A134-16BBA8AC18DE}" srcId="{3B8BE80C-9EDC-4B9A-A04B-F11C07BE88BE}" destId="{921C2F28-80F6-45B0-BFD3-90C06F9ADD1E}" srcOrd="3" destOrd="0" parTransId="{1FBF5FFF-A7CF-448F-B9EA-BD6F54F4FAB2}" sibTransId="{451457E3-C6CB-4D21-B0BA-BBEEF1964D83}"/>
    <dgm:cxn modelId="{845C4656-3FBE-4D3D-B83E-3492C9D21844}" type="presOf" srcId="{136BF3C4-65BF-486F-97E3-B8803C887244}" destId="{7312534C-DB49-4F88-95A3-D0D31C1B0B9B}" srcOrd="0" destOrd="0" presId="urn:microsoft.com/office/officeart/2005/8/layout/default"/>
    <dgm:cxn modelId="{BAF1A97D-F41A-4E20-B8E3-BC7B47020F24}" type="presOf" srcId="{9C1E9EBE-71A6-4954-AA0E-4CA8BB1EA9BE}" destId="{FB58D4E7-4E67-4133-A6E2-54059A070A6F}" srcOrd="0" destOrd="0" presId="urn:microsoft.com/office/officeart/2005/8/layout/default"/>
    <dgm:cxn modelId="{C856B582-53FF-47D8-8002-C412B63B22D7}" srcId="{3B8BE80C-9EDC-4B9A-A04B-F11C07BE88BE}" destId="{F6FE3A04-6EFE-4535-81FB-93E6F3CB6DCD}" srcOrd="7" destOrd="0" parTransId="{54BBF9F1-0922-4AF8-8B1C-5C1919A89D11}" sibTransId="{B7606B62-5202-4797-990B-A712DBF01D7A}"/>
    <dgm:cxn modelId="{23863DA8-FA67-4577-A88D-929734D44AFF}" srcId="{3B8BE80C-9EDC-4B9A-A04B-F11C07BE88BE}" destId="{7992CD87-EA65-4F38-BA4F-F8C60DA95C50}" srcOrd="8" destOrd="0" parTransId="{7080333D-F3FC-41F8-AF12-601543E303F3}" sibTransId="{F3F401AB-078D-480A-A4AA-32AD9ED466A8}"/>
    <dgm:cxn modelId="{49E1FFB9-15E3-40D9-9C60-4C5283078ED0}" srcId="{3B8BE80C-9EDC-4B9A-A04B-F11C07BE88BE}" destId="{136BF3C4-65BF-486F-97E3-B8803C887244}" srcOrd="6" destOrd="0" parTransId="{A55E023B-8A67-40B0-AFD9-1E5962F0D768}" sibTransId="{663E3DC0-AECF-4EA4-9CD2-4B4C5A1134DF}"/>
    <dgm:cxn modelId="{2CCF2FCF-630D-4690-B4C1-C24FA1072505}" type="presOf" srcId="{55B13622-4986-4ED1-BB94-7026AD6CD6CB}" destId="{EBE59B32-F3EE-45C0-8103-0BA456EE979B}" srcOrd="0" destOrd="0" presId="urn:microsoft.com/office/officeart/2005/8/layout/default"/>
    <dgm:cxn modelId="{8CB3EACF-8EA3-49D3-95AD-A0EBAA5673B3}" type="presOf" srcId="{7992CD87-EA65-4F38-BA4F-F8C60DA95C50}" destId="{A1414617-A989-4B6F-A57F-A635DD110C6F}" srcOrd="0" destOrd="0" presId="urn:microsoft.com/office/officeart/2005/8/layout/default"/>
    <dgm:cxn modelId="{3CC427D4-3101-414A-8E4A-517DD5157BB9}" srcId="{3B8BE80C-9EDC-4B9A-A04B-F11C07BE88BE}" destId="{55B13622-4986-4ED1-BB94-7026AD6CD6CB}" srcOrd="0" destOrd="0" parTransId="{7D92B97C-6D73-4525-8541-B5AC41F20184}" sibTransId="{620E9011-AA5E-4A50-A5EC-BD167216A6B6}"/>
    <dgm:cxn modelId="{58B85ED4-07C6-410E-BF0A-B49BB66FD8D0}" srcId="{3B8BE80C-9EDC-4B9A-A04B-F11C07BE88BE}" destId="{D96CDCFE-A2D5-49DE-9C5E-068F532F7FE6}" srcOrd="2" destOrd="0" parTransId="{DF803D21-E6FC-44C2-8B66-F3586E0CB0E0}" sibTransId="{DAF63270-940E-466E-9E3B-DE57D807B5EA}"/>
    <dgm:cxn modelId="{49989ED5-8D1D-43E4-AC5B-B00CB9F2B573}" type="presOf" srcId="{F6FE3A04-6EFE-4535-81FB-93E6F3CB6DCD}" destId="{727518DB-2EC8-49EA-89DD-5595A91CB1C5}" srcOrd="0" destOrd="0" presId="urn:microsoft.com/office/officeart/2005/8/layout/default"/>
    <dgm:cxn modelId="{49204BEC-6CD3-467B-8C6A-23B06E4AD036}" type="presOf" srcId="{D96CDCFE-A2D5-49DE-9C5E-068F532F7FE6}" destId="{F89C0C57-C866-4CBC-98B0-B3A00F9F9596}" srcOrd="0" destOrd="0" presId="urn:microsoft.com/office/officeart/2005/8/layout/default"/>
    <dgm:cxn modelId="{12AED182-496C-4FAC-82DB-50BDEF3C1551}" type="presParOf" srcId="{CBD9D037-73DF-46EA-AEAA-A556480E798D}" destId="{EBE59B32-F3EE-45C0-8103-0BA456EE979B}" srcOrd="0" destOrd="0" presId="urn:microsoft.com/office/officeart/2005/8/layout/default"/>
    <dgm:cxn modelId="{C7D155FB-B468-40E0-AD44-816EF3B41F92}" type="presParOf" srcId="{CBD9D037-73DF-46EA-AEAA-A556480E798D}" destId="{DFC0C394-A6F1-49F0-8F82-E83B28B3F42F}" srcOrd="1" destOrd="0" presId="urn:microsoft.com/office/officeart/2005/8/layout/default"/>
    <dgm:cxn modelId="{B829A117-E891-49B6-8A83-1EF6A8C2BB31}" type="presParOf" srcId="{CBD9D037-73DF-46EA-AEAA-A556480E798D}" destId="{FB58D4E7-4E67-4133-A6E2-54059A070A6F}" srcOrd="2" destOrd="0" presId="urn:microsoft.com/office/officeart/2005/8/layout/default"/>
    <dgm:cxn modelId="{098DBA0F-7B7A-4C9E-B99B-70CF236E1472}" type="presParOf" srcId="{CBD9D037-73DF-46EA-AEAA-A556480E798D}" destId="{F5FC1475-353A-4075-8A22-592EC4BB4511}" srcOrd="3" destOrd="0" presId="urn:microsoft.com/office/officeart/2005/8/layout/default"/>
    <dgm:cxn modelId="{E5A1A6EE-8825-43D4-B2CB-35C3ACAF5502}" type="presParOf" srcId="{CBD9D037-73DF-46EA-AEAA-A556480E798D}" destId="{F89C0C57-C866-4CBC-98B0-B3A00F9F9596}" srcOrd="4" destOrd="0" presId="urn:microsoft.com/office/officeart/2005/8/layout/default"/>
    <dgm:cxn modelId="{D1DF0703-5027-43A7-ABB0-DC4D795332F2}" type="presParOf" srcId="{CBD9D037-73DF-46EA-AEAA-A556480E798D}" destId="{D621047D-2045-4EE9-8C2D-D74CF24BC24A}" srcOrd="5" destOrd="0" presId="urn:microsoft.com/office/officeart/2005/8/layout/default"/>
    <dgm:cxn modelId="{F8C86F32-0C32-4769-8394-8F3195363B86}" type="presParOf" srcId="{CBD9D037-73DF-46EA-AEAA-A556480E798D}" destId="{D0A537BB-3AD9-47E3-BC2E-B15BA8B7A67C}" srcOrd="6" destOrd="0" presId="urn:microsoft.com/office/officeart/2005/8/layout/default"/>
    <dgm:cxn modelId="{1A8D3AA4-3B2B-473E-89A8-74011C40441A}" type="presParOf" srcId="{CBD9D037-73DF-46EA-AEAA-A556480E798D}" destId="{961F2C8D-2883-491D-9ECE-1FB551E6A245}" srcOrd="7" destOrd="0" presId="urn:microsoft.com/office/officeart/2005/8/layout/default"/>
    <dgm:cxn modelId="{8AB4E176-EB2F-4C5D-A076-3204371A3522}" type="presParOf" srcId="{CBD9D037-73DF-46EA-AEAA-A556480E798D}" destId="{7E4C626C-27DD-451C-84CE-2DD0B762F884}" srcOrd="8" destOrd="0" presId="urn:microsoft.com/office/officeart/2005/8/layout/default"/>
    <dgm:cxn modelId="{BF99D4E9-7E0E-4B89-888B-40A846D4A9A0}" type="presParOf" srcId="{CBD9D037-73DF-46EA-AEAA-A556480E798D}" destId="{7D751571-7C2B-46AC-8FF4-49B5302B4724}" srcOrd="9" destOrd="0" presId="urn:microsoft.com/office/officeart/2005/8/layout/default"/>
    <dgm:cxn modelId="{A5A6C928-C1BA-4AEA-8EBE-D43202BA2691}" type="presParOf" srcId="{CBD9D037-73DF-46EA-AEAA-A556480E798D}" destId="{CEAF6DF2-3ECD-408D-96B8-9C90A09D0CF3}" srcOrd="10" destOrd="0" presId="urn:microsoft.com/office/officeart/2005/8/layout/default"/>
    <dgm:cxn modelId="{B7A0F48A-960F-456D-A094-297C866B1D05}" type="presParOf" srcId="{CBD9D037-73DF-46EA-AEAA-A556480E798D}" destId="{A062AC2F-5031-4CD4-A734-7FB60E968701}" srcOrd="11" destOrd="0" presId="urn:microsoft.com/office/officeart/2005/8/layout/default"/>
    <dgm:cxn modelId="{841BD934-943E-4B0C-ABE9-CC88CEC207E4}" type="presParOf" srcId="{CBD9D037-73DF-46EA-AEAA-A556480E798D}" destId="{7312534C-DB49-4F88-95A3-D0D31C1B0B9B}" srcOrd="12" destOrd="0" presId="urn:microsoft.com/office/officeart/2005/8/layout/default"/>
    <dgm:cxn modelId="{E0ED3A72-1E96-4473-A20E-C8417AEF179F}" type="presParOf" srcId="{CBD9D037-73DF-46EA-AEAA-A556480E798D}" destId="{453DCA8F-9C65-4CFC-BE14-515E61EF1FBC}" srcOrd="13" destOrd="0" presId="urn:microsoft.com/office/officeart/2005/8/layout/default"/>
    <dgm:cxn modelId="{44B7C2A9-89F6-4091-8860-2D67B20C9DC1}" type="presParOf" srcId="{CBD9D037-73DF-46EA-AEAA-A556480E798D}" destId="{727518DB-2EC8-49EA-89DD-5595A91CB1C5}" srcOrd="14" destOrd="0" presId="urn:microsoft.com/office/officeart/2005/8/layout/default"/>
    <dgm:cxn modelId="{13A0A791-131D-4446-A146-C2885E11A114}" type="presParOf" srcId="{CBD9D037-73DF-46EA-AEAA-A556480E798D}" destId="{A84AECAB-BE59-4FB5-A3DD-10CDF8862AFE}" srcOrd="15" destOrd="0" presId="urn:microsoft.com/office/officeart/2005/8/layout/default"/>
    <dgm:cxn modelId="{5B2A1E02-30E9-4FE4-A7B6-1E20F1AB062D}" type="presParOf" srcId="{CBD9D037-73DF-46EA-AEAA-A556480E798D}" destId="{A1414617-A989-4B6F-A57F-A635DD110C6F}"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59B32-F3EE-45C0-8103-0BA456EE979B}">
      <dsp:nvSpPr>
        <dsp:cNvPr id="0" name=""/>
        <dsp:cNvSpPr/>
      </dsp:nvSpPr>
      <dsp:spPr>
        <a:xfrm>
          <a:off x="0" y="80460"/>
          <a:ext cx="2665512" cy="1599307"/>
        </a:xfrm>
        <a:prstGeom prst="rect">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ATTENTION </a:t>
          </a:r>
          <a:br>
            <a:rPr lang="fr-FR" sz="1400" b="1" kern="1200" dirty="0">
              <a:solidFill>
                <a:sysClr val="window" lastClr="FFFFFF"/>
              </a:solidFill>
              <a:latin typeface="Calibri"/>
              <a:ea typeface="+mn-ea"/>
              <a:cs typeface="+mn-cs"/>
            </a:rPr>
          </a:br>
          <a:r>
            <a:rPr lang="fr-FR" sz="1400" b="1" kern="1200" dirty="0">
              <a:solidFill>
                <a:sysClr val="window" lastClr="FFFFFF"/>
              </a:solidFill>
              <a:latin typeface="Calibri"/>
              <a:ea typeface="+mn-ea"/>
              <a:cs typeface="+mn-cs"/>
            </a:rPr>
            <a:t>au jour de création de la demande d’OM ÉVITER les vendredis et week-end</a:t>
          </a:r>
        </a:p>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 = Risque d’annulation automatique à cause des délais courts de validation</a:t>
          </a:r>
        </a:p>
      </dsp:txBody>
      <dsp:txXfrm>
        <a:off x="0" y="80460"/>
        <a:ext cx="2665512" cy="1599307"/>
      </dsp:txXfrm>
    </dsp:sp>
    <dsp:sp modelId="{FB58D4E7-4E67-4133-A6E2-54059A070A6F}">
      <dsp:nvSpPr>
        <dsp:cNvPr id="0" name=""/>
        <dsp:cNvSpPr/>
      </dsp:nvSpPr>
      <dsp:spPr>
        <a:xfrm>
          <a:off x="2932063" y="80460"/>
          <a:ext cx="2665512" cy="1599307"/>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Demande d’OM Respect du délai de demande de 5 jours ouvrés (ex : demande le lundi pour mission le lundi suivant) avant le début de la mission pour les missions en France et 1 mois pour les missions à l’étranger</a:t>
          </a:r>
        </a:p>
      </dsp:txBody>
      <dsp:txXfrm>
        <a:off x="2932063" y="80460"/>
        <a:ext cx="2665512" cy="1599307"/>
      </dsp:txXfrm>
    </dsp:sp>
    <dsp:sp modelId="{F89C0C57-C866-4CBC-98B0-B3A00F9F9596}">
      <dsp:nvSpPr>
        <dsp:cNvPr id="0" name=""/>
        <dsp:cNvSpPr/>
      </dsp:nvSpPr>
      <dsp:spPr>
        <a:xfrm>
          <a:off x="5864126" y="80460"/>
          <a:ext cx="2665512" cy="1599307"/>
        </a:xfrm>
        <a:prstGeom prst="rect">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Les Valideurs Budgétaires V3 pour SFA Formation :</a:t>
          </a:r>
        </a:p>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Thierry </a:t>
          </a:r>
          <a:r>
            <a:rPr lang="fr-FR" sz="1400" b="1" kern="1200" dirty="0" err="1">
              <a:solidFill>
                <a:sysClr val="window" lastClr="FFFFFF"/>
              </a:solidFill>
              <a:latin typeface="Calibri"/>
              <a:ea typeface="+mn-ea"/>
              <a:cs typeface="+mn-cs"/>
            </a:rPr>
            <a:t>Cabioc’h</a:t>
          </a:r>
          <a:r>
            <a:rPr lang="fr-FR" sz="1400" b="1" kern="1200" dirty="0">
              <a:solidFill>
                <a:sysClr val="window" lastClr="FFFFFF"/>
              </a:solidFill>
              <a:latin typeface="Calibri"/>
              <a:ea typeface="+mn-ea"/>
              <a:cs typeface="+mn-cs"/>
            </a:rPr>
            <a:t> – Doyen</a:t>
          </a:r>
        </a:p>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Virginie Larrivée – RA</a:t>
          </a:r>
        </a:p>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Martine Garcia – Vice Doyenne</a:t>
          </a:r>
        </a:p>
      </dsp:txBody>
      <dsp:txXfrm>
        <a:off x="5864126" y="80460"/>
        <a:ext cx="2665512" cy="1599307"/>
      </dsp:txXfrm>
    </dsp:sp>
    <dsp:sp modelId="{D0A537BB-3AD9-47E3-BC2E-B15BA8B7A67C}">
      <dsp:nvSpPr>
        <dsp:cNvPr id="0" name=""/>
        <dsp:cNvSpPr/>
      </dsp:nvSpPr>
      <dsp:spPr>
        <a:xfrm>
          <a:off x="0" y="1946319"/>
          <a:ext cx="2665512" cy="1599307"/>
        </a:xfrm>
        <a:prstGeom prst="rect">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solidFill>
                <a:sysClr val="window" lastClr="FFFFFF"/>
              </a:solidFill>
              <a:latin typeface="Calibri"/>
              <a:ea typeface="+mn-ea"/>
              <a:cs typeface="+mn-cs"/>
            </a:rPr>
            <a:t>ATTENTION</a:t>
          </a:r>
          <a:br>
            <a:rPr lang="fr-FR" sz="1400" b="1" kern="1200">
              <a:solidFill>
                <a:sysClr val="window" lastClr="FFFFFF"/>
              </a:solidFill>
              <a:latin typeface="Calibri"/>
              <a:ea typeface="+mn-ea"/>
              <a:cs typeface="+mn-cs"/>
            </a:rPr>
          </a:br>
          <a:r>
            <a:rPr lang="fr-FR" sz="1400" b="1" kern="1200">
              <a:solidFill>
                <a:sysClr val="window" lastClr="FFFFFF"/>
              </a:solidFill>
              <a:latin typeface="Calibri"/>
              <a:ea typeface="+mn-ea"/>
              <a:cs typeface="+mn-cs"/>
            </a:rPr>
            <a:t>Réservation TER VALIDATION le jour même OBLIGATOIRE = Prévenir tous les Valideurs</a:t>
          </a:r>
          <a:endParaRPr lang="fr-FR" sz="1400" b="1" kern="1200" dirty="0">
            <a:solidFill>
              <a:sysClr val="window" lastClr="FFFFFF"/>
            </a:solidFill>
            <a:latin typeface="Calibri"/>
            <a:ea typeface="+mn-ea"/>
            <a:cs typeface="+mn-cs"/>
          </a:endParaRPr>
        </a:p>
      </dsp:txBody>
      <dsp:txXfrm>
        <a:off x="0" y="1946319"/>
        <a:ext cx="2665512" cy="1599307"/>
      </dsp:txXfrm>
    </dsp:sp>
    <dsp:sp modelId="{7E4C626C-27DD-451C-84CE-2DD0B762F884}">
      <dsp:nvSpPr>
        <dsp:cNvPr id="0" name=""/>
        <dsp:cNvSpPr/>
      </dsp:nvSpPr>
      <dsp:spPr>
        <a:xfrm>
          <a:off x="2932063" y="1946319"/>
          <a:ext cx="2665512" cy="1599307"/>
        </a:xfrm>
        <a:prstGeom prst="rect">
          <a:avLst/>
        </a:prstGeom>
        <a:solidFill>
          <a:srgbClr val="F79646">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solidFill>
                <a:sysClr val="window" lastClr="FFFFFF"/>
              </a:solidFill>
              <a:latin typeface="Calibri"/>
              <a:ea typeface="+mn-ea"/>
              <a:cs typeface="+mn-cs"/>
            </a:rPr>
            <a:t>Indiquer à tous les missionnaires de mettre le numéro d’UB au début de l’objet de la mission </a:t>
          </a:r>
          <a:br>
            <a:rPr lang="fr-FR" sz="1400" b="1" kern="1200">
              <a:solidFill>
                <a:sysClr val="window" lastClr="FFFFFF"/>
              </a:solidFill>
              <a:latin typeface="Calibri"/>
              <a:ea typeface="+mn-ea"/>
              <a:cs typeface="+mn-cs"/>
            </a:rPr>
          </a:br>
          <a:r>
            <a:rPr lang="fr-FR" sz="1400" b="1" kern="1200">
              <a:solidFill>
                <a:sysClr val="window" lastClr="FFFFFF"/>
              </a:solidFill>
              <a:latin typeface="Calibri"/>
              <a:ea typeface="+mn-ea"/>
              <a:cs typeface="+mn-cs"/>
            </a:rPr>
            <a:t>Pour SFA Formation : U04</a:t>
          </a:r>
          <a:endParaRPr lang="fr-FR" sz="1400" kern="1200">
            <a:solidFill>
              <a:sysClr val="window" lastClr="FFFFFF"/>
            </a:solidFill>
            <a:latin typeface="Calibri"/>
            <a:ea typeface="+mn-ea"/>
            <a:cs typeface="+mn-cs"/>
          </a:endParaRPr>
        </a:p>
      </dsp:txBody>
      <dsp:txXfrm>
        <a:off x="2932063" y="1946319"/>
        <a:ext cx="2665512" cy="1599307"/>
      </dsp:txXfrm>
    </dsp:sp>
    <dsp:sp modelId="{CEAF6DF2-3ECD-408D-96B8-9C90A09D0CF3}">
      <dsp:nvSpPr>
        <dsp:cNvPr id="0" name=""/>
        <dsp:cNvSpPr/>
      </dsp:nvSpPr>
      <dsp:spPr>
        <a:xfrm>
          <a:off x="5864126" y="1946319"/>
          <a:ext cx="2665512" cy="1599307"/>
        </a:xfrm>
        <a:prstGeom prst="rect">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solidFill>
                <a:sysClr val="window" lastClr="FFFFFF"/>
              </a:solidFill>
              <a:latin typeface="Calibri"/>
              <a:ea typeface="+mn-ea"/>
              <a:cs typeface="+mn-cs"/>
            </a:rPr>
            <a:t>Pour la partie règlementation La NOTE MISSION disponible pour tous les personnels dans la base de connaissance finance sur IRIS</a:t>
          </a:r>
          <a:endParaRPr lang="fr-FR" sz="1400" b="1" kern="1200" dirty="0">
            <a:solidFill>
              <a:sysClr val="window" lastClr="FFFFFF"/>
            </a:solidFill>
            <a:latin typeface="Calibri"/>
            <a:ea typeface="+mn-ea"/>
            <a:cs typeface="+mn-cs"/>
          </a:endParaRPr>
        </a:p>
      </dsp:txBody>
      <dsp:txXfrm>
        <a:off x="5864126" y="1946319"/>
        <a:ext cx="2665512" cy="1599307"/>
      </dsp:txXfrm>
    </dsp:sp>
    <dsp:sp modelId="{7312534C-DB49-4F88-95A3-D0D31C1B0B9B}">
      <dsp:nvSpPr>
        <dsp:cNvPr id="0" name=""/>
        <dsp:cNvSpPr/>
      </dsp:nvSpPr>
      <dsp:spPr>
        <a:xfrm>
          <a:off x="0" y="3812177"/>
          <a:ext cx="2665512" cy="1599307"/>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solidFill>
                <a:sysClr val="window" lastClr="FFFFFF"/>
              </a:solidFill>
              <a:latin typeface="Calibri"/>
              <a:ea typeface="+mn-ea"/>
              <a:cs typeface="+mn-cs"/>
            </a:rPr>
            <a:t>Une application mobile sera disponible, elle devrait faciliter l’intégration des pièces justificatives pour l’état de frais </a:t>
          </a:r>
          <a:br>
            <a:rPr lang="fr-FR" sz="1400" b="1" kern="1200">
              <a:solidFill>
                <a:sysClr val="window" lastClr="FFFFFF"/>
              </a:solidFill>
              <a:latin typeface="Calibri"/>
              <a:ea typeface="+mn-ea"/>
              <a:cs typeface="+mn-cs"/>
            </a:rPr>
          </a:br>
          <a:r>
            <a:rPr lang="fr-FR" sz="1400" b="1" kern="1200">
              <a:solidFill>
                <a:sysClr val="window" lastClr="FFFFFF"/>
              </a:solidFill>
              <a:latin typeface="Calibri"/>
              <a:ea typeface="+mn-ea"/>
              <a:cs typeface="+mn-cs"/>
            </a:rPr>
            <a:t>Pas encore testée par l’équipe projet </a:t>
          </a:r>
          <a:endParaRPr lang="fr-FR" sz="1400" b="1" kern="1200" dirty="0">
            <a:solidFill>
              <a:sysClr val="window" lastClr="FFFFFF"/>
            </a:solidFill>
            <a:latin typeface="Calibri"/>
            <a:ea typeface="+mn-ea"/>
            <a:cs typeface="+mn-cs"/>
          </a:endParaRPr>
        </a:p>
      </dsp:txBody>
      <dsp:txXfrm>
        <a:off x="0" y="3812177"/>
        <a:ext cx="2665512" cy="1599307"/>
      </dsp:txXfrm>
    </dsp:sp>
    <dsp:sp modelId="{727518DB-2EC8-49EA-89DD-5595A91CB1C5}">
      <dsp:nvSpPr>
        <dsp:cNvPr id="0" name=""/>
        <dsp:cNvSpPr/>
      </dsp:nvSpPr>
      <dsp:spPr>
        <a:xfrm>
          <a:off x="2932063" y="3812177"/>
          <a:ext cx="2665512" cy="1599307"/>
        </a:xfrm>
        <a:prstGeom prst="rect">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Des tutos détaillés PAS à PAS seront disponibles sur IRIS pour chaque type de personnel</a:t>
          </a:r>
        </a:p>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 Je suis missionnaire »</a:t>
          </a:r>
        </a:p>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 Je suis assistant de saisie  »</a:t>
          </a:r>
        </a:p>
        <a:p>
          <a:pPr marL="0" lvl="0" indent="0" algn="ctr" defTabSz="622300">
            <a:lnSpc>
              <a:spcPct val="90000"/>
            </a:lnSpc>
            <a:spcBef>
              <a:spcPct val="0"/>
            </a:spcBef>
            <a:spcAft>
              <a:spcPct val="35000"/>
            </a:spcAft>
            <a:buNone/>
          </a:pPr>
          <a:r>
            <a:rPr lang="fr-FR" sz="1400" b="1" kern="1200" dirty="0">
              <a:solidFill>
                <a:sysClr val="window" lastClr="FFFFFF"/>
              </a:solidFill>
              <a:latin typeface="Calibri"/>
              <a:ea typeface="+mn-ea"/>
              <a:cs typeface="+mn-cs"/>
            </a:rPr>
            <a:t>« Je suis valideur »</a:t>
          </a:r>
        </a:p>
      </dsp:txBody>
      <dsp:txXfrm>
        <a:off x="2932063" y="3812177"/>
        <a:ext cx="2665512" cy="1599307"/>
      </dsp:txXfrm>
    </dsp:sp>
    <dsp:sp modelId="{A1414617-A989-4B6F-A57F-A635DD110C6F}">
      <dsp:nvSpPr>
        <dsp:cNvPr id="0" name=""/>
        <dsp:cNvSpPr/>
      </dsp:nvSpPr>
      <dsp:spPr>
        <a:xfrm>
          <a:off x="5864126" y="3812177"/>
          <a:ext cx="2665512" cy="1599307"/>
        </a:xfrm>
        <a:prstGeom prst="rect">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solidFill>
                <a:prstClr val="white"/>
              </a:solidFill>
              <a:latin typeface="Calibri"/>
              <a:ea typeface="+mn-ea"/>
              <a:cs typeface="+mn-cs"/>
            </a:rPr>
            <a:t>Il y aura un  accompagnement aux utilisateurs renforcé sur les 6 premiers mois pour pouvoir mieux connaitre l’outil et ajuster les process si nécessaire</a:t>
          </a:r>
          <a:endParaRPr lang="fr-FR" sz="1400" b="1" kern="1200" dirty="0">
            <a:solidFill>
              <a:sysClr val="window" lastClr="FFFFFF"/>
            </a:solidFill>
            <a:latin typeface="Calibri"/>
            <a:ea typeface="+mn-ea"/>
            <a:cs typeface="+mn-cs"/>
          </a:endParaRPr>
        </a:p>
      </dsp:txBody>
      <dsp:txXfrm>
        <a:off x="5864126" y="3812177"/>
        <a:ext cx="2665512" cy="15993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C0C0F86-0440-4FF3-A141-48B1EAD813AE}" type="datetimeFigureOut">
              <a:rPr lang="fr-FR" smtClean="0"/>
              <a:t>19/02/2024</a:t>
            </a:fld>
            <a:endParaRPr lang="fr-FR" dirty="0"/>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280DD7-1BCB-452C-9B27-FF1421E9FE53}" type="slidenum">
              <a:rPr lang="fr-FR" smtClean="0"/>
              <a:t>‹N°›</a:t>
            </a:fld>
            <a:endParaRPr lang="fr-FR" dirty="0"/>
          </a:p>
        </p:txBody>
      </p:sp>
    </p:spTree>
    <p:extLst>
      <p:ext uri="{BB962C8B-B14F-4D97-AF65-F5344CB8AC3E}">
        <p14:creationId xmlns:p14="http://schemas.microsoft.com/office/powerpoint/2010/main" val="3425601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29DA1B-8904-F14E-AE38-09FE9399BF18}" type="datetimeFigureOut">
              <a:rPr lang="fr-FR" smtClean="0"/>
              <a:t>19/02/2024</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35FD5A-53D3-C04F-9559-14394F4E59DF}" type="slidenum">
              <a:rPr lang="fr-FR" smtClean="0"/>
              <a:t>‹N°›</a:t>
            </a:fld>
            <a:endParaRPr lang="fr-FR" dirty="0"/>
          </a:p>
        </p:txBody>
      </p:sp>
    </p:spTree>
    <p:extLst>
      <p:ext uri="{BB962C8B-B14F-4D97-AF65-F5344CB8AC3E}">
        <p14:creationId xmlns:p14="http://schemas.microsoft.com/office/powerpoint/2010/main" val="308000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25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25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88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22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85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60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46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64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3CF81-EE1E-FD43-A986-B366C5F117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48195DD-6093-0F4D-A48D-98A60B4F1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84997082-9598-1D4E-9F57-89B894AAFC32}"/>
              </a:ext>
            </a:extLst>
          </p:cNvPr>
          <p:cNvSpPr>
            <a:spLocks noGrp="1"/>
          </p:cNvSpPr>
          <p:nvPr>
            <p:ph type="dt" sz="half" idx="10"/>
          </p:nvPr>
        </p:nvSpPr>
        <p:spPr/>
        <p:txBody>
          <a:bodyPr/>
          <a:lstStyle/>
          <a:p>
            <a:fld id="{4877B5D6-6480-944D-A1FA-00466C84379C}" type="datetimeFigureOut">
              <a:rPr lang="fr-FR" smtClean="0"/>
              <a:t>19/02/2024</a:t>
            </a:fld>
            <a:endParaRPr lang="fr-FR" dirty="0"/>
          </a:p>
        </p:txBody>
      </p:sp>
      <p:sp>
        <p:nvSpPr>
          <p:cNvPr id="5" name="Espace réservé du pied de page 4">
            <a:extLst>
              <a:ext uri="{FF2B5EF4-FFF2-40B4-BE49-F238E27FC236}">
                <a16:creationId xmlns:a16="http://schemas.microsoft.com/office/drawing/2014/main" id="{7D50DCD3-D7F8-FA4B-8F14-04A96AF7E533}"/>
              </a:ext>
            </a:extLst>
          </p:cNvPr>
          <p:cNvSpPr>
            <a:spLocks noGrp="1"/>
          </p:cNvSpPr>
          <p:nvPr>
            <p:ph type="ftr" sz="quarter" idx="11"/>
          </p:nvPr>
        </p:nvSpPr>
        <p:spPr/>
        <p:txBody>
          <a:bodyPr/>
          <a:lstStyle/>
          <a:p>
            <a:r>
              <a:rPr lang="fr-FR" dirty="0"/>
              <a:t>Commission Formation</a:t>
            </a:r>
          </a:p>
        </p:txBody>
      </p:sp>
      <p:sp>
        <p:nvSpPr>
          <p:cNvPr id="6" name="Espace réservé du numéro de diapositive 5">
            <a:extLst>
              <a:ext uri="{FF2B5EF4-FFF2-40B4-BE49-F238E27FC236}">
                <a16:creationId xmlns:a16="http://schemas.microsoft.com/office/drawing/2014/main" id="{D9791279-5418-5746-852F-B043CA4621F2}"/>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94929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73089-17B2-AC45-98F0-61744AD6AA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CD0686E-16D7-ED47-B0BF-78FA1BB2CA1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8587B9-3CDE-3542-8311-A8849C1FDCA9}"/>
              </a:ext>
            </a:extLst>
          </p:cNvPr>
          <p:cNvSpPr>
            <a:spLocks noGrp="1"/>
          </p:cNvSpPr>
          <p:nvPr>
            <p:ph type="dt" sz="half" idx="10"/>
          </p:nvPr>
        </p:nvSpPr>
        <p:spPr/>
        <p:txBody>
          <a:bodyPr/>
          <a:lstStyle/>
          <a:p>
            <a:fld id="{4877B5D6-6480-944D-A1FA-00466C84379C}" type="datetimeFigureOut">
              <a:rPr lang="fr-FR" smtClean="0"/>
              <a:t>19/02/2024</a:t>
            </a:fld>
            <a:endParaRPr lang="fr-FR" dirty="0"/>
          </a:p>
        </p:txBody>
      </p:sp>
      <p:sp>
        <p:nvSpPr>
          <p:cNvPr id="5" name="Espace réservé du pied de page 4">
            <a:extLst>
              <a:ext uri="{FF2B5EF4-FFF2-40B4-BE49-F238E27FC236}">
                <a16:creationId xmlns:a16="http://schemas.microsoft.com/office/drawing/2014/main" id="{0123124D-BA29-574E-9016-22A55FB22013}"/>
              </a:ext>
            </a:extLst>
          </p:cNvPr>
          <p:cNvSpPr>
            <a:spLocks noGrp="1"/>
          </p:cNvSpPr>
          <p:nvPr>
            <p:ph type="ftr" sz="quarter" idx="11"/>
          </p:nvPr>
        </p:nvSpPr>
        <p:spPr/>
        <p:txBody>
          <a:bodyPr/>
          <a:lstStyle/>
          <a:p>
            <a:r>
              <a:rPr lang="fr-FR" dirty="0"/>
              <a:t>Commission Formation</a:t>
            </a:r>
          </a:p>
        </p:txBody>
      </p:sp>
      <p:sp>
        <p:nvSpPr>
          <p:cNvPr id="6" name="Espace réservé du numéro de diapositive 5">
            <a:extLst>
              <a:ext uri="{FF2B5EF4-FFF2-40B4-BE49-F238E27FC236}">
                <a16:creationId xmlns:a16="http://schemas.microsoft.com/office/drawing/2014/main" id="{BB8CADBB-2218-AF4D-BC28-FA8F831BA34C}"/>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370355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8957188-47C8-7749-B7F6-0E3FE8D519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048488C-23F6-AB40-83B1-023BF932E2D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A1953A-DF28-F54C-A426-55EFDF304056}"/>
              </a:ext>
            </a:extLst>
          </p:cNvPr>
          <p:cNvSpPr>
            <a:spLocks noGrp="1"/>
          </p:cNvSpPr>
          <p:nvPr>
            <p:ph type="dt" sz="half" idx="10"/>
          </p:nvPr>
        </p:nvSpPr>
        <p:spPr/>
        <p:txBody>
          <a:bodyPr/>
          <a:lstStyle/>
          <a:p>
            <a:fld id="{4877B5D6-6480-944D-A1FA-00466C84379C}" type="datetimeFigureOut">
              <a:rPr lang="fr-FR" smtClean="0"/>
              <a:t>19/02/2024</a:t>
            </a:fld>
            <a:endParaRPr lang="fr-FR" dirty="0"/>
          </a:p>
        </p:txBody>
      </p:sp>
      <p:sp>
        <p:nvSpPr>
          <p:cNvPr id="5" name="Espace réservé du pied de page 4">
            <a:extLst>
              <a:ext uri="{FF2B5EF4-FFF2-40B4-BE49-F238E27FC236}">
                <a16:creationId xmlns:a16="http://schemas.microsoft.com/office/drawing/2014/main" id="{86068B67-4716-4A4C-BBEB-AC5FE618CBED}"/>
              </a:ext>
            </a:extLst>
          </p:cNvPr>
          <p:cNvSpPr>
            <a:spLocks noGrp="1"/>
          </p:cNvSpPr>
          <p:nvPr>
            <p:ph type="ftr" sz="quarter" idx="11"/>
          </p:nvPr>
        </p:nvSpPr>
        <p:spPr/>
        <p:txBody>
          <a:bodyPr/>
          <a:lstStyle/>
          <a:p>
            <a:r>
              <a:rPr lang="fr-FR" dirty="0"/>
              <a:t>Commission Formation</a:t>
            </a:r>
          </a:p>
        </p:txBody>
      </p:sp>
      <p:sp>
        <p:nvSpPr>
          <p:cNvPr id="6" name="Espace réservé du numéro de diapositive 5">
            <a:extLst>
              <a:ext uri="{FF2B5EF4-FFF2-40B4-BE49-F238E27FC236}">
                <a16:creationId xmlns:a16="http://schemas.microsoft.com/office/drawing/2014/main" id="{8758EF80-9089-FF4D-9195-30F675FFC545}"/>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3110240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3CF81-EE1E-FD43-A986-B366C5F117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48195DD-6093-0F4D-A48D-98A60B4F1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4997082-9598-1D4E-9F57-89B894AAFC32}"/>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7D50DCD3-D7F8-FA4B-8F14-04A96AF7E5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791279-5418-5746-852F-B043CA4621F2}"/>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120980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66BFB-6AAA-0446-BFE5-1EA9ED9443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C37F65-B7B8-9447-9011-B00D4CADC20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519292-1142-B747-BC37-47C0A441D0D1}"/>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8619A2FD-75BF-5545-8951-F850984847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B56F07-2BAC-F14B-B595-D7B49285EE93}"/>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317006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84CF2-C90A-4742-A1F9-BBBB5BFDA6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1347CAA-EFD5-C549-B87A-ACC76899D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7589B78-9B1B-2845-91EE-75DEB9B01DF1}"/>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06B493ED-160B-1646-8F75-FFE53F9280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D9A91E-2E86-0049-A178-CB1951FB3BBD}"/>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4162040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8D237-3B95-1240-BE37-24CB496331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82A81A-8B22-B24E-B805-CBD11BB932A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DDDA2D9-7116-DD48-803E-3BFE451AD2F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87BB082-1502-9D45-8132-C918BCFF4026}"/>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40CFCE91-3E4D-AF4C-941D-1BEF835E4D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4B0A5E-3A4B-B548-8FCF-C734873C314B}"/>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1750850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55F48-8697-EA42-A737-FAC742EF2FC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8DC15F-6C33-C942-9320-35A87B9E6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B04EAA9-BA4E-0942-9C69-7745C42A047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5A3522-DECA-7540-91B0-289B0567A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D840BFC-B9CE-594A-A8B8-7F52C3C7B13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BBA42B-122B-FB4B-8054-CC77E750BABF}"/>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8" name="Espace réservé du pied de page 7">
            <a:extLst>
              <a:ext uri="{FF2B5EF4-FFF2-40B4-BE49-F238E27FC236}">
                <a16:creationId xmlns:a16="http://schemas.microsoft.com/office/drawing/2014/main" id="{D54143BD-4A6A-3848-8D24-4A6A2B0EA6B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583671F-5004-314A-85BF-D576CDBC18F9}"/>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212623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FCD1D-9722-BB49-A52F-2E0B64943B7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8B548E6-9224-B84B-8F84-6455D6D54304}"/>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4" name="Espace réservé du pied de page 3">
            <a:extLst>
              <a:ext uri="{FF2B5EF4-FFF2-40B4-BE49-F238E27FC236}">
                <a16:creationId xmlns:a16="http://schemas.microsoft.com/office/drawing/2014/main" id="{1CE0B47D-FBB0-9540-A8DD-D99EC0CF38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60E75F-7564-B643-951C-23BF05D4CB2A}"/>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273291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2E0FFC6-96A0-4848-8987-191E6548683A}"/>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3" name="Espace réservé du pied de page 2">
            <a:extLst>
              <a:ext uri="{FF2B5EF4-FFF2-40B4-BE49-F238E27FC236}">
                <a16:creationId xmlns:a16="http://schemas.microsoft.com/office/drawing/2014/main" id="{58D36244-0CD0-F340-A349-690A11D15A3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CB19CA9-D86D-DA4A-88F4-D28CFF0785B0}"/>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333106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DCE2F-599F-3D4C-B318-C0AC368AD5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2B2B24-72B4-B441-A3A7-CFC629EBB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9EEBD9F-00B2-6C4C-A9A2-DFCEB64AD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EF9E1F-135F-1D43-AD03-405CC57DC17A}"/>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2D92DF73-DFA1-B246-B475-CBED850985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D642B0-C678-714F-9FE9-6BA61CF96C97}"/>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351112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66BFB-6AAA-0446-BFE5-1EA9ED9443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C37F65-B7B8-9447-9011-B00D4CADC205}"/>
              </a:ext>
            </a:extLst>
          </p:cNvPr>
          <p:cNvSpPr>
            <a:spLocks noGrp="1"/>
          </p:cNvSpPr>
          <p:nvPr>
            <p:ph idx="1"/>
          </p:nvPr>
        </p:nvSpPr>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q"/>
              <a:defRPr/>
            </a:lvl2pPr>
            <a:lvl3pPr marL="1143000" indent="-228600">
              <a:buFont typeface="Wingdings" panose="05000000000000000000" pitchFamily="2" charset="2"/>
              <a:buChar char="q"/>
              <a:defRPr/>
            </a:lvl3pPr>
            <a:lvl4pPr marL="1600200" indent="-228600">
              <a:buFont typeface="Wingdings" panose="05000000000000000000" pitchFamily="2" charset="2"/>
              <a:buChar char="q"/>
              <a:defRPr/>
            </a:lvl4pPr>
            <a:lvl5pPr marL="2057400" indent="-228600">
              <a:buFont typeface="Wingdings" panose="05000000000000000000" pitchFamily="2" charset="2"/>
              <a:buChar char="q"/>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6E519292-1142-B747-BC37-47C0A441D0D1}"/>
              </a:ext>
            </a:extLst>
          </p:cNvPr>
          <p:cNvSpPr>
            <a:spLocks noGrp="1"/>
          </p:cNvSpPr>
          <p:nvPr>
            <p:ph type="dt" sz="half" idx="10"/>
          </p:nvPr>
        </p:nvSpPr>
        <p:spPr/>
        <p:txBody>
          <a:bodyPr/>
          <a:lstStyle>
            <a:lvl1pPr>
              <a:defRPr/>
            </a:lvl1pPr>
          </a:lstStyle>
          <a:p>
            <a:r>
              <a:rPr lang="fr-FR" dirty="0"/>
              <a:t>18/09/2020</a:t>
            </a:r>
          </a:p>
        </p:txBody>
      </p:sp>
      <p:sp>
        <p:nvSpPr>
          <p:cNvPr id="5" name="Espace réservé du pied de page 4">
            <a:extLst>
              <a:ext uri="{FF2B5EF4-FFF2-40B4-BE49-F238E27FC236}">
                <a16:creationId xmlns:a16="http://schemas.microsoft.com/office/drawing/2014/main" id="{8619A2FD-75BF-5545-8951-F850984847D2}"/>
              </a:ext>
            </a:extLst>
          </p:cNvPr>
          <p:cNvSpPr>
            <a:spLocks noGrp="1"/>
          </p:cNvSpPr>
          <p:nvPr>
            <p:ph type="ftr" sz="quarter" idx="11"/>
          </p:nvPr>
        </p:nvSpPr>
        <p:spPr/>
        <p:txBody>
          <a:bodyPr/>
          <a:lstStyle/>
          <a:p>
            <a:r>
              <a:rPr lang="fr-FR" dirty="0"/>
              <a:t>Commission Formation</a:t>
            </a:r>
          </a:p>
          <a:p>
            <a:endParaRPr lang="fr-FR" dirty="0"/>
          </a:p>
        </p:txBody>
      </p:sp>
      <p:sp>
        <p:nvSpPr>
          <p:cNvPr id="6" name="Espace réservé du numéro de diapositive 5">
            <a:extLst>
              <a:ext uri="{FF2B5EF4-FFF2-40B4-BE49-F238E27FC236}">
                <a16:creationId xmlns:a16="http://schemas.microsoft.com/office/drawing/2014/main" id="{25B56F07-2BAC-F14B-B595-D7B49285EE93}"/>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2699105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28D85-8433-214F-81D7-42737823CF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DF57829-3C82-3543-8538-B0C0D3BD6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35D4614-1C71-4F41-B196-BED3B18A9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65F19A-82C1-2641-95F1-302237F065F0}"/>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C324C0C7-D659-2B41-A196-0394330E90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4DCCD4-7BB3-1B4E-A408-2B816033FB58}"/>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2952485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73089-17B2-AC45-98F0-61744AD6AA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CD0686E-16D7-ED47-B0BF-78FA1BB2CA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8587B9-3CDE-3542-8311-A8849C1FDCA9}"/>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0123124D-BA29-574E-9016-22A55FB220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8CADBB-2218-AF4D-BC28-FA8F831BA34C}"/>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1310397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8957188-47C8-7749-B7F6-0E3FE8D519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048488C-23F6-AB40-83B1-023BF932E2D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A1953A-DF28-F54C-A426-55EFDF304056}"/>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86068B67-4716-4A4C-BBEB-AC5FE618CB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58EF80-9089-FF4D-9195-30F675FFC545}"/>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272194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3CF81-EE1E-FD43-A986-B366C5F117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48195DD-6093-0F4D-A48D-98A60B4F1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4997082-9598-1D4E-9F57-89B894AAFC32}"/>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7D50DCD3-D7F8-FA4B-8F14-04A96AF7E5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791279-5418-5746-852F-B043CA4621F2}"/>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3195654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66BFB-6AAA-0446-BFE5-1EA9ED9443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C37F65-B7B8-9447-9011-B00D4CADC20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519292-1142-B747-BC37-47C0A441D0D1}"/>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8619A2FD-75BF-5545-8951-F850984847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B56F07-2BAC-F14B-B595-D7B49285EE93}"/>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578166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84CF2-C90A-4742-A1F9-BBBB5BFDA6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1347CAA-EFD5-C549-B87A-ACC76899D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7589B78-9B1B-2845-91EE-75DEB9B01DF1}"/>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06B493ED-160B-1646-8F75-FFE53F9280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D9A91E-2E86-0049-A178-CB1951FB3BBD}"/>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1405061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8D237-3B95-1240-BE37-24CB496331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82A81A-8B22-B24E-B805-CBD11BB932A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DDDA2D9-7116-DD48-803E-3BFE451AD2F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87BB082-1502-9D45-8132-C918BCFF4026}"/>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40CFCE91-3E4D-AF4C-941D-1BEF835E4D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4B0A5E-3A4B-B548-8FCF-C734873C314B}"/>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4033999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55F48-8697-EA42-A737-FAC742EF2FC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8DC15F-6C33-C942-9320-35A87B9E6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B04EAA9-BA4E-0942-9C69-7745C42A047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5A3522-DECA-7540-91B0-289B0567A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D840BFC-B9CE-594A-A8B8-7F52C3C7B13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BBA42B-122B-FB4B-8054-CC77E750BABF}"/>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8" name="Espace réservé du pied de page 7">
            <a:extLst>
              <a:ext uri="{FF2B5EF4-FFF2-40B4-BE49-F238E27FC236}">
                <a16:creationId xmlns:a16="http://schemas.microsoft.com/office/drawing/2014/main" id="{D54143BD-4A6A-3848-8D24-4A6A2B0EA6B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583671F-5004-314A-85BF-D576CDBC18F9}"/>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3250391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FCD1D-9722-BB49-A52F-2E0B64943B7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8B548E6-9224-B84B-8F84-6455D6D54304}"/>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4" name="Espace réservé du pied de page 3">
            <a:extLst>
              <a:ext uri="{FF2B5EF4-FFF2-40B4-BE49-F238E27FC236}">
                <a16:creationId xmlns:a16="http://schemas.microsoft.com/office/drawing/2014/main" id="{1CE0B47D-FBB0-9540-A8DD-D99EC0CF38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60E75F-7564-B643-951C-23BF05D4CB2A}"/>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1248881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2E0FFC6-96A0-4848-8987-191E6548683A}"/>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3" name="Espace réservé du pied de page 2">
            <a:extLst>
              <a:ext uri="{FF2B5EF4-FFF2-40B4-BE49-F238E27FC236}">
                <a16:creationId xmlns:a16="http://schemas.microsoft.com/office/drawing/2014/main" id="{58D36244-0CD0-F340-A349-690A11D15A3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CB19CA9-D86D-DA4A-88F4-D28CFF0785B0}"/>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332520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84CF2-C90A-4742-A1F9-BBBB5BFDA6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1347CAA-EFD5-C549-B87A-ACC76899D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7589B78-9B1B-2845-91EE-75DEB9B01DF1}"/>
              </a:ext>
            </a:extLst>
          </p:cNvPr>
          <p:cNvSpPr>
            <a:spLocks noGrp="1"/>
          </p:cNvSpPr>
          <p:nvPr>
            <p:ph type="dt" sz="half" idx="10"/>
          </p:nvPr>
        </p:nvSpPr>
        <p:spPr/>
        <p:txBody>
          <a:bodyPr/>
          <a:lstStyle/>
          <a:p>
            <a:fld id="{4877B5D6-6480-944D-A1FA-00466C84379C}" type="datetimeFigureOut">
              <a:rPr lang="fr-FR" smtClean="0"/>
              <a:t>19/02/2024</a:t>
            </a:fld>
            <a:endParaRPr lang="fr-FR" dirty="0"/>
          </a:p>
        </p:txBody>
      </p:sp>
      <p:sp>
        <p:nvSpPr>
          <p:cNvPr id="5" name="Espace réservé du pied de page 4">
            <a:extLst>
              <a:ext uri="{FF2B5EF4-FFF2-40B4-BE49-F238E27FC236}">
                <a16:creationId xmlns:a16="http://schemas.microsoft.com/office/drawing/2014/main" id="{06B493ED-160B-1646-8F75-FFE53F9280DD}"/>
              </a:ext>
            </a:extLst>
          </p:cNvPr>
          <p:cNvSpPr>
            <a:spLocks noGrp="1"/>
          </p:cNvSpPr>
          <p:nvPr>
            <p:ph type="ftr" sz="quarter" idx="11"/>
          </p:nvPr>
        </p:nvSpPr>
        <p:spPr/>
        <p:txBody>
          <a:bodyPr/>
          <a:lstStyle/>
          <a:p>
            <a:r>
              <a:rPr lang="fr-FR" dirty="0"/>
              <a:t>Commission Formation</a:t>
            </a:r>
          </a:p>
        </p:txBody>
      </p:sp>
      <p:sp>
        <p:nvSpPr>
          <p:cNvPr id="6" name="Espace réservé du numéro de diapositive 5">
            <a:extLst>
              <a:ext uri="{FF2B5EF4-FFF2-40B4-BE49-F238E27FC236}">
                <a16:creationId xmlns:a16="http://schemas.microsoft.com/office/drawing/2014/main" id="{FED9A91E-2E86-0049-A178-CB1951FB3BBD}"/>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4030680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DCE2F-599F-3D4C-B318-C0AC368AD5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2B2B24-72B4-B441-A3A7-CFC629EBB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9EEBD9F-00B2-6C4C-A9A2-DFCEB64AD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EF9E1F-135F-1D43-AD03-405CC57DC17A}"/>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2D92DF73-DFA1-B246-B475-CBED850985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D642B0-C678-714F-9FE9-6BA61CF96C97}"/>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581532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28D85-8433-214F-81D7-42737823CF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DF57829-3C82-3543-8538-B0C0D3BD6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35D4614-1C71-4F41-B196-BED3B18A9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65F19A-82C1-2641-95F1-302237F065F0}"/>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C324C0C7-D659-2B41-A196-0394330E90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4DCCD4-7BB3-1B4E-A408-2B816033FB58}"/>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4139716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73089-17B2-AC45-98F0-61744AD6AA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CD0686E-16D7-ED47-B0BF-78FA1BB2CA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8587B9-3CDE-3542-8311-A8849C1FDCA9}"/>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0123124D-BA29-574E-9016-22A55FB220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8CADBB-2218-AF4D-BC28-FA8F831BA34C}"/>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3312195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8957188-47C8-7749-B7F6-0E3FE8D519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048488C-23F6-AB40-83B1-023BF932E2D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A1953A-DF28-F54C-A426-55EFDF304056}"/>
              </a:ext>
            </a:extLst>
          </p:cNvPr>
          <p:cNvSpPr>
            <a:spLocks noGrp="1"/>
          </p:cNvSpPr>
          <p:nvPr>
            <p:ph type="dt" sz="half" idx="10"/>
          </p:nvPr>
        </p:nvSpPr>
        <p:spPr/>
        <p:txBody>
          <a:body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86068B67-4716-4A4C-BBEB-AC5FE618CB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58EF80-9089-FF4D-9195-30F675FFC545}"/>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2613139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484039F-6452-4B35-BDD9-6A026DB09593}"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1683576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484039F-6452-4B35-BDD9-6A026DB09593}"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482356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484039F-6452-4B35-BDD9-6A026DB09593}"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801453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484039F-6452-4B35-BDD9-6A026DB09593}"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2639265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484039F-6452-4B35-BDD9-6A026DB09593}" type="datetimeFigureOut">
              <a:rPr lang="fr-FR" smtClean="0"/>
              <a:t>19/02/2024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2423676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484039F-6452-4B35-BDD9-6A026DB09593}" type="datetimeFigureOut">
              <a:rPr lang="fr-FR" smtClean="0"/>
              <a:t>19/02/2024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80194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8D237-3B95-1240-BE37-24CB496331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82A81A-8B22-B24E-B805-CBD11BB932A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DDDA2D9-7116-DD48-803E-3BFE451AD2F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87BB082-1502-9D45-8132-C918BCFF4026}"/>
              </a:ext>
            </a:extLst>
          </p:cNvPr>
          <p:cNvSpPr>
            <a:spLocks noGrp="1"/>
          </p:cNvSpPr>
          <p:nvPr>
            <p:ph type="dt" sz="half" idx="10"/>
          </p:nvPr>
        </p:nvSpPr>
        <p:spPr/>
        <p:txBody>
          <a:bodyPr/>
          <a:lstStyle/>
          <a:p>
            <a:fld id="{4877B5D6-6480-944D-A1FA-00466C84379C}" type="datetimeFigureOut">
              <a:rPr lang="fr-FR" smtClean="0"/>
              <a:t>19/02/2024</a:t>
            </a:fld>
            <a:endParaRPr lang="fr-FR" dirty="0"/>
          </a:p>
        </p:txBody>
      </p:sp>
      <p:sp>
        <p:nvSpPr>
          <p:cNvPr id="6" name="Espace réservé du pied de page 5">
            <a:extLst>
              <a:ext uri="{FF2B5EF4-FFF2-40B4-BE49-F238E27FC236}">
                <a16:creationId xmlns:a16="http://schemas.microsoft.com/office/drawing/2014/main" id="{40CFCE91-3E4D-AF4C-941D-1BEF835E4D65}"/>
              </a:ext>
            </a:extLst>
          </p:cNvPr>
          <p:cNvSpPr>
            <a:spLocks noGrp="1"/>
          </p:cNvSpPr>
          <p:nvPr>
            <p:ph type="ftr" sz="quarter" idx="11"/>
          </p:nvPr>
        </p:nvSpPr>
        <p:spPr/>
        <p:txBody>
          <a:bodyPr/>
          <a:lstStyle/>
          <a:p>
            <a:r>
              <a:rPr lang="fr-FR" dirty="0"/>
              <a:t>Commission Formation</a:t>
            </a:r>
          </a:p>
        </p:txBody>
      </p:sp>
      <p:sp>
        <p:nvSpPr>
          <p:cNvPr id="7" name="Espace réservé du numéro de diapositive 6">
            <a:extLst>
              <a:ext uri="{FF2B5EF4-FFF2-40B4-BE49-F238E27FC236}">
                <a16:creationId xmlns:a16="http://schemas.microsoft.com/office/drawing/2014/main" id="{824B0A5E-3A4B-B548-8FCF-C734873C314B}"/>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1331001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84039F-6452-4B35-BDD9-6A026DB09593}" type="datetimeFigureOut">
              <a:rPr lang="fr-FR" smtClean="0"/>
              <a:t>19/02/2024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3158291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484039F-6452-4B35-BDD9-6A026DB09593}"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3219487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484039F-6452-4B35-BDD9-6A026DB09593}"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580651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484039F-6452-4B35-BDD9-6A026DB09593}"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2375537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484039F-6452-4B35-BDD9-6A026DB09593}"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E8BB66-D79C-4468-BADD-32101ADD3ADB}" type="slidenum">
              <a:rPr lang="fr-FR" smtClean="0"/>
              <a:t>‹N°›</a:t>
            </a:fld>
            <a:endParaRPr lang="fr-FR"/>
          </a:p>
        </p:txBody>
      </p:sp>
    </p:spTree>
    <p:extLst>
      <p:ext uri="{BB962C8B-B14F-4D97-AF65-F5344CB8AC3E}">
        <p14:creationId xmlns:p14="http://schemas.microsoft.com/office/powerpoint/2010/main" val="406549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55F48-8697-EA42-A737-FAC742EF2FC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8DC15F-6C33-C942-9320-35A87B9E6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B04EAA9-BA4E-0942-9C69-7745C42A047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5A3522-DECA-7540-91B0-289B0567A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D840BFC-B9CE-594A-A8B8-7F52C3C7B13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BBA42B-122B-FB4B-8054-CC77E750BABF}"/>
              </a:ext>
            </a:extLst>
          </p:cNvPr>
          <p:cNvSpPr>
            <a:spLocks noGrp="1"/>
          </p:cNvSpPr>
          <p:nvPr>
            <p:ph type="dt" sz="half" idx="10"/>
          </p:nvPr>
        </p:nvSpPr>
        <p:spPr/>
        <p:txBody>
          <a:bodyPr/>
          <a:lstStyle/>
          <a:p>
            <a:fld id="{4877B5D6-6480-944D-A1FA-00466C84379C}" type="datetimeFigureOut">
              <a:rPr lang="fr-FR" smtClean="0"/>
              <a:t>19/02/2024</a:t>
            </a:fld>
            <a:endParaRPr lang="fr-FR" dirty="0"/>
          </a:p>
        </p:txBody>
      </p:sp>
      <p:sp>
        <p:nvSpPr>
          <p:cNvPr id="8" name="Espace réservé du pied de page 7">
            <a:extLst>
              <a:ext uri="{FF2B5EF4-FFF2-40B4-BE49-F238E27FC236}">
                <a16:creationId xmlns:a16="http://schemas.microsoft.com/office/drawing/2014/main" id="{D54143BD-4A6A-3848-8D24-4A6A2B0EA6BC}"/>
              </a:ext>
            </a:extLst>
          </p:cNvPr>
          <p:cNvSpPr>
            <a:spLocks noGrp="1"/>
          </p:cNvSpPr>
          <p:nvPr>
            <p:ph type="ftr" sz="quarter" idx="11"/>
          </p:nvPr>
        </p:nvSpPr>
        <p:spPr/>
        <p:txBody>
          <a:bodyPr/>
          <a:lstStyle/>
          <a:p>
            <a:r>
              <a:rPr lang="fr-FR" dirty="0"/>
              <a:t>Commission Formation</a:t>
            </a:r>
          </a:p>
        </p:txBody>
      </p:sp>
      <p:sp>
        <p:nvSpPr>
          <p:cNvPr id="9" name="Espace réservé du numéro de diapositive 8">
            <a:extLst>
              <a:ext uri="{FF2B5EF4-FFF2-40B4-BE49-F238E27FC236}">
                <a16:creationId xmlns:a16="http://schemas.microsoft.com/office/drawing/2014/main" id="{A583671F-5004-314A-85BF-D576CDBC18F9}"/>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161627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FCD1D-9722-BB49-A52F-2E0B64943B7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8B548E6-9224-B84B-8F84-6455D6D54304}"/>
              </a:ext>
            </a:extLst>
          </p:cNvPr>
          <p:cNvSpPr>
            <a:spLocks noGrp="1"/>
          </p:cNvSpPr>
          <p:nvPr>
            <p:ph type="dt" sz="half" idx="10"/>
          </p:nvPr>
        </p:nvSpPr>
        <p:spPr/>
        <p:txBody>
          <a:bodyPr/>
          <a:lstStyle/>
          <a:p>
            <a:fld id="{4877B5D6-6480-944D-A1FA-00466C84379C}" type="datetimeFigureOut">
              <a:rPr lang="fr-FR" smtClean="0"/>
              <a:t>19/02/2024</a:t>
            </a:fld>
            <a:endParaRPr lang="fr-FR" dirty="0"/>
          </a:p>
        </p:txBody>
      </p:sp>
      <p:sp>
        <p:nvSpPr>
          <p:cNvPr id="4" name="Espace réservé du pied de page 3">
            <a:extLst>
              <a:ext uri="{FF2B5EF4-FFF2-40B4-BE49-F238E27FC236}">
                <a16:creationId xmlns:a16="http://schemas.microsoft.com/office/drawing/2014/main" id="{1CE0B47D-FBB0-9540-A8DD-D99EC0CF38D5}"/>
              </a:ext>
            </a:extLst>
          </p:cNvPr>
          <p:cNvSpPr>
            <a:spLocks noGrp="1"/>
          </p:cNvSpPr>
          <p:nvPr>
            <p:ph type="ftr" sz="quarter" idx="11"/>
          </p:nvPr>
        </p:nvSpPr>
        <p:spPr/>
        <p:txBody>
          <a:bodyPr/>
          <a:lstStyle/>
          <a:p>
            <a:r>
              <a:rPr lang="fr-FR" dirty="0"/>
              <a:t>Commission Formation</a:t>
            </a:r>
          </a:p>
        </p:txBody>
      </p:sp>
      <p:sp>
        <p:nvSpPr>
          <p:cNvPr id="5" name="Espace réservé du numéro de diapositive 4">
            <a:extLst>
              <a:ext uri="{FF2B5EF4-FFF2-40B4-BE49-F238E27FC236}">
                <a16:creationId xmlns:a16="http://schemas.microsoft.com/office/drawing/2014/main" id="{E560E75F-7564-B643-951C-23BF05D4CB2A}"/>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226808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2E0FFC6-96A0-4848-8987-191E6548683A}"/>
              </a:ext>
            </a:extLst>
          </p:cNvPr>
          <p:cNvSpPr>
            <a:spLocks noGrp="1"/>
          </p:cNvSpPr>
          <p:nvPr>
            <p:ph type="dt" sz="half" idx="10"/>
          </p:nvPr>
        </p:nvSpPr>
        <p:spPr/>
        <p:txBody>
          <a:bodyPr/>
          <a:lstStyle/>
          <a:p>
            <a:fld id="{4877B5D6-6480-944D-A1FA-00466C84379C}" type="datetimeFigureOut">
              <a:rPr lang="fr-FR" smtClean="0"/>
              <a:t>19/02/2024</a:t>
            </a:fld>
            <a:endParaRPr lang="fr-FR" dirty="0"/>
          </a:p>
        </p:txBody>
      </p:sp>
      <p:sp>
        <p:nvSpPr>
          <p:cNvPr id="3" name="Espace réservé du pied de page 2">
            <a:extLst>
              <a:ext uri="{FF2B5EF4-FFF2-40B4-BE49-F238E27FC236}">
                <a16:creationId xmlns:a16="http://schemas.microsoft.com/office/drawing/2014/main" id="{58D36244-0CD0-F340-A349-690A11D15A32}"/>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CB19CA9-D86D-DA4A-88F4-D28CFF0785B0}"/>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372299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DCE2F-599F-3D4C-B318-C0AC368AD5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2B2B24-72B4-B441-A3A7-CFC629EBB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9EEBD9F-00B2-6C4C-A9A2-DFCEB64AD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DEF9E1F-135F-1D43-AD03-405CC57DC17A}"/>
              </a:ext>
            </a:extLst>
          </p:cNvPr>
          <p:cNvSpPr>
            <a:spLocks noGrp="1"/>
          </p:cNvSpPr>
          <p:nvPr>
            <p:ph type="dt" sz="half" idx="10"/>
          </p:nvPr>
        </p:nvSpPr>
        <p:spPr/>
        <p:txBody>
          <a:bodyPr/>
          <a:lstStyle/>
          <a:p>
            <a:fld id="{4877B5D6-6480-944D-A1FA-00466C84379C}" type="datetimeFigureOut">
              <a:rPr lang="fr-FR" smtClean="0"/>
              <a:t>19/02/2024</a:t>
            </a:fld>
            <a:endParaRPr lang="fr-FR" dirty="0"/>
          </a:p>
        </p:txBody>
      </p:sp>
      <p:sp>
        <p:nvSpPr>
          <p:cNvPr id="6" name="Espace réservé du pied de page 5">
            <a:extLst>
              <a:ext uri="{FF2B5EF4-FFF2-40B4-BE49-F238E27FC236}">
                <a16:creationId xmlns:a16="http://schemas.microsoft.com/office/drawing/2014/main" id="{2D92DF73-DFA1-B246-B475-CBED850985DF}"/>
              </a:ext>
            </a:extLst>
          </p:cNvPr>
          <p:cNvSpPr>
            <a:spLocks noGrp="1"/>
          </p:cNvSpPr>
          <p:nvPr>
            <p:ph type="ftr" sz="quarter" idx="11"/>
          </p:nvPr>
        </p:nvSpPr>
        <p:spPr/>
        <p:txBody>
          <a:bodyPr/>
          <a:lstStyle/>
          <a:p>
            <a:r>
              <a:rPr lang="fr-FR" dirty="0"/>
              <a:t>Commission Formation</a:t>
            </a:r>
          </a:p>
        </p:txBody>
      </p:sp>
      <p:sp>
        <p:nvSpPr>
          <p:cNvPr id="7" name="Espace réservé du numéro de diapositive 6">
            <a:extLst>
              <a:ext uri="{FF2B5EF4-FFF2-40B4-BE49-F238E27FC236}">
                <a16:creationId xmlns:a16="http://schemas.microsoft.com/office/drawing/2014/main" id="{34D642B0-C678-714F-9FE9-6BA61CF96C97}"/>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119292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28D85-8433-214F-81D7-42737823CF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DF57829-3C82-3543-8538-B0C0D3BD6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a:extLst>
              <a:ext uri="{FF2B5EF4-FFF2-40B4-BE49-F238E27FC236}">
                <a16:creationId xmlns:a16="http://schemas.microsoft.com/office/drawing/2014/main" id="{235D4614-1C71-4F41-B196-BED3B18A9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F65F19A-82C1-2641-95F1-302237F065F0}"/>
              </a:ext>
            </a:extLst>
          </p:cNvPr>
          <p:cNvSpPr>
            <a:spLocks noGrp="1"/>
          </p:cNvSpPr>
          <p:nvPr>
            <p:ph type="dt" sz="half" idx="10"/>
          </p:nvPr>
        </p:nvSpPr>
        <p:spPr/>
        <p:txBody>
          <a:bodyPr/>
          <a:lstStyle/>
          <a:p>
            <a:fld id="{4877B5D6-6480-944D-A1FA-00466C84379C}" type="datetimeFigureOut">
              <a:rPr lang="fr-FR" smtClean="0"/>
              <a:t>19/02/2024</a:t>
            </a:fld>
            <a:endParaRPr lang="fr-FR" dirty="0"/>
          </a:p>
        </p:txBody>
      </p:sp>
      <p:sp>
        <p:nvSpPr>
          <p:cNvPr id="6" name="Espace réservé du pied de page 5">
            <a:extLst>
              <a:ext uri="{FF2B5EF4-FFF2-40B4-BE49-F238E27FC236}">
                <a16:creationId xmlns:a16="http://schemas.microsoft.com/office/drawing/2014/main" id="{C324C0C7-D659-2B41-A196-0394330E909D}"/>
              </a:ext>
            </a:extLst>
          </p:cNvPr>
          <p:cNvSpPr>
            <a:spLocks noGrp="1"/>
          </p:cNvSpPr>
          <p:nvPr>
            <p:ph type="ftr" sz="quarter" idx="11"/>
          </p:nvPr>
        </p:nvSpPr>
        <p:spPr/>
        <p:txBody>
          <a:bodyPr/>
          <a:lstStyle/>
          <a:p>
            <a:r>
              <a:rPr lang="fr-FR" dirty="0"/>
              <a:t>Commission Formation</a:t>
            </a:r>
          </a:p>
        </p:txBody>
      </p:sp>
      <p:sp>
        <p:nvSpPr>
          <p:cNvPr id="7" name="Espace réservé du numéro de diapositive 6">
            <a:extLst>
              <a:ext uri="{FF2B5EF4-FFF2-40B4-BE49-F238E27FC236}">
                <a16:creationId xmlns:a16="http://schemas.microsoft.com/office/drawing/2014/main" id="{AA4DCCD4-7BB3-1B4E-A408-2B816033FB58}"/>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323073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F94102-B895-9C40-972E-F08E5AC48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EFA5F9-0033-4E47-99A9-5866A160B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1FB9B0-924D-9A4E-92A8-7DAF4FCC5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7B5D6-6480-944D-A1FA-00466C84379C}" type="datetimeFigureOut">
              <a:rPr lang="fr-FR" smtClean="0"/>
              <a:t>19/02/2024</a:t>
            </a:fld>
            <a:endParaRPr lang="fr-FR" dirty="0"/>
          </a:p>
        </p:txBody>
      </p:sp>
      <p:sp>
        <p:nvSpPr>
          <p:cNvPr id="5" name="Espace réservé du pied de page 4">
            <a:extLst>
              <a:ext uri="{FF2B5EF4-FFF2-40B4-BE49-F238E27FC236}">
                <a16:creationId xmlns:a16="http://schemas.microsoft.com/office/drawing/2014/main" id="{30C3C3C0-732B-604B-879A-83DAB090E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Commission Formation</a:t>
            </a:r>
          </a:p>
        </p:txBody>
      </p:sp>
      <p:sp>
        <p:nvSpPr>
          <p:cNvPr id="6" name="Espace réservé du numéro de diapositive 5">
            <a:extLst>
              <a:ext uri="{FF2B5EF4-FFF2-40B4-BE49-F238E27FC236}">
                <a16:creationId xmlns:a16="http://schemas.microsoft.com/office/drawing/2014/main" id="{D6B7DA2F-911F-F040-8EAA-35891178E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5E855-E4D8-F148-9CCD-B1B1CDE44638}" type="slidenum">
              <a:rPr lang="fr-FR" smtClean="0"/>
              <a:t>‹N°›</a:t>
            </a:fld>
            <a:endParaRPr lang="fr-FR" dirty="0"/>
          </a:p>
        </p:txBody>
      </p:sp>
    </p:spTree>
    <p:extLst>
      <p:ext uri="{BB962C8B-B14F-4D97-AF65-F5344CB8AC3E}">
        <p14:creationId xmlns:p14="http://schemas.microsoft.com/office/powerpoint/2010/main" val="3783172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F94102-B895-9C40-972E-F08E5AC48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EFA5F9-0033-4E47-99A9-5866A160B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1FB9B0-924D-9A4E-92A8-7DAF4FCC5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30C3C3C0-732B-604B-879A-83DAB090E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6B7DA2F-911F-F040-8EAA-35891178E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5E855-E4D8-F148-9CCD-B1B1CDE44638}" type="slidenum">
              <a:rPr lang="fr-FR" smtClean="0"/>
              <a:t>‹N°›</a:t>
            </a:fld>
            <a:endParaRPr lang="fr-FR"/>
          </a:p>
        </p:txBody>
      </p:sp>
    </p:spTree>
    <p:extLst>
      <p:ext uri="{BB962C8B-B14F-4D97-AF65-F5344CB8AC3E}">
        <p14:creationId xmlns:p14="http://schemas.microsoft.com/office/powerpoint/2010/main" val="629677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F94102-B895-9C40-972E-F08E5AC48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EFA5F9-0033-4E47-99A9-5866A160B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1FB9B0-924D-9A4E-92A8-7DAF4FCC5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7B5D6-6480-944D-A1FA-00466C84379C}"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30C3C3C0-732B-604B-879A-83DAB090E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6B7DA2F-911F-F040-8EAA-35891178E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5E855-E4D8-F148-9CCD-B1B1CDE44638}" type="slidenum">
              <a:rPr lang="fr-FR" smtClean="0"/>
              <a:t>‹N°›</a:t>
            </a:fld>
            <a:endParaRPr lang="fr-FR"/>
          </a:p>
        </p:txBody>
      </p:sp>
    </p:spTree>
    <p:extLst>
      <p:ext uri="{BB962C8B-B14F-4D97-AF65-F5344CB8AC3E}">
        <p14:creationId xmlns:p14="http://schemas.microsoft.com/office/powerpoint/2010/main" val="3209564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039F-6452-4B35-BDD9-6A026DB09593}" type="datetimeFigureOut">
              <a:rPr lang="fr-FR" smtClean="0"/>
              <a:t>19/02/2024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8BB66-D79C-4468-BADD-32101ADD3ADB}" type="slidenum">
              <a:rPr lang="fr-FR" smtClean="0"/>
              <a:t>‹N°›</a:t>
            </a:fld>
            <a:endParaRPr lang="fr-FR"/>
          </a:p>
        </p:txBody>
      </p:sp>
    </p:spTree>
    <p:extLst>
      <p:ext uri="{BB962C8B-B14F-4D97-AF65-F5344CB8AC3E}">
        <p14:creationId xmlns:p14="http://schemas.microsoft.com/office/powerpoint/2010/main" val="205404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4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jpg"/><Relationship Id="rId1" Type="http://schemas.openxmlformats.org/officeDocument/2006/relationships/slideLayout" Target="../slideLayouts/slideLayout35.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3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Layout" Target="../slideLayouts/slideLayout35.xml"/><Relationship Id="rId5" Type="http://schemas.openxmlformats.org/officeDocument/2006/relationships/image" Target="../media/image17.em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 6" descr="Une image contenant plante, bâtiment, fenêtre, herbe&#10;&#10;Description générée automatiquement">
            <a:extLst>
              <a:ext uri="{FF2B5EF4-FFF2-40B4-BE49-F238E27FC236}">
                <a16:creationId xmlns:a16="http://schemas.microsoft.com/office/drawing/2014/main" id="{3568AE43-9CC8-5746-979A-44AF4437D8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pic>
        <p:nvPicPr>
          <p:cNvPr id="9" name="Image 8" descr="Une image contenant dessin&#10;&#10;Description générée automatiquement">
            <a:extLst>
              <a:ext uri="{FF2B5EF4-FFF2-40B4-BE49-F238E27FC236}">
                <a16:creationId xmlns:a16="http://schemas.microsoft.com/office/drawing/2014/main" id="{D8EB8935-BEBD-E349-A503-B4E6525AA0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395" y="245917"/>
            <a:ext cx="1791729" cy="1809767"/>
          </a:xfrm>
          <a:prstGeom prst="rect">
            <a:avLst/>
          </a:prstGeom>
        </p:spPr>
      </p:pic>
      <p:sp>
        <p:nvSpPr>
          <p:cNvPr id="16" name="Ellipse 15">
            <a:extLst>
              <a:ext uri="{FF2B5EF4-FFF2-40B4-BE49-F238E27FC236}">
                <a16:creationId xmlns:a16="http://schemas.microsoft.com/office/drawing/2014/main" id="{95B6729C-D993-D248-B7C8-407DE37284A8}"/>
              </a:ext>
            </a:extLst>
          </p:cNvPr>
          <p:cNvSpPr/>
          <p:nvPr/>
        </p:nvSpPr>
        <p:spPr>
          <a:xfrm>
            <a:off x="4347518" y="1382338"/>
            <a:ext cx="3496962" cy="3496962"/>
          </a:xfrm>
          <a:prstGeom prst="ellipse">
            <a:avLst/>
          </a:prstGeom>
          <a:solidFill>
            <a:srgbClr val="DEDED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4919763-B1DB-484E-91CA-35A07FEE27DF}"/>
              </a:ext>
            </a:extLst>
          </p:cNvPr>
          <p:cNvSpPr/>
          <p:nvPr/>
        </p:nvSpPr>
        <p:spPr>
          <a:xfrm>
            <a:off x="4347518" y="2358137"/>
            <a:ext cx="3496962" cy="861774"/>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ysClr val="windowText" lastClr="000000"/>
                </a:solidFill>
                <a:effectLst/>
                <a:uLnTx/>
                <a:uFillTx/>
                <a:latin typeface="Neo Sans Std" panose="020B0504030504040204" pitchFamily="34" charset="0"/>
                <a:ea typeface="+mn-ea"/>
                <a:cs typeface="+mn-cs"/>
              </a:rPr>
              <a:t>Conseil UFR SFA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ysClr val="windowText" lastClr="000000"/>
              </a:solidFill>
              <a:effectLst/>
              <a:uLnTx/>
              <a:uFillTx/>
              <a:latin typeface="Neo Sans Std" panose="020B050403050404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ysClr val="windowText" lastClr="000000"/>
                </a:solidFill>
                <a:latin typeface="Neo Sans Std" panose="020B0504030504040204" pitchFamily="34" charset="0"/>
              </a:rPr>
              <a:t>13 février 2024</a:t>
            </a:r>
            <a:endParaRPr kumimoji="0" lang="fr-FR" sz="1600" b="0" i="0" u="none" strike="noStrike" kern="1200" cap="none" spc="0" normalizeH="0" baseline="0" noProof="0" dirty="0">
              <a:ln>
                <a:noFill/>
              </a:ln>
              <a:solidFill>
                <a:sysClr val="windowText" lastClr="000000"/>
              </a:solidFill>
              <a:effectLst/>
              <a:uLnTx/>
              <a:uFillTx/>
              <a:latin typeface="Neo Sans Std" panose="020B0504030504040204" pitchFamily="34" charset="0"/>
              <a:ea typeface="+mn-ea"/>
              <a:cs typeface="+mn-cs"/>
            </a:endParaRPr>
          </a:p>
        </p:txBody>
      </p:sp>
      <p:sp>
        <p:nvSpPr>
          <p:cNvPr id="19" name="Ellipse 18">
            <a:extLst>
              <a:ext uri="{FF2B5EF4-FFF2-40B4-BE49-F238E27FC236}">
                <a16:creationId xmlns:a16="http://schemas.microsoft.com/office/drawing/2014/main" id="{F70AF36E-C4AE-954F-91C9-45CCEA3B8C6C}"/>
              </a:ext>
            </a:extLst>
          </p:cNvPr>
          <p:cNvSpPr/>
          <p:nvPr/>
        </p:nvSpPr>
        <p:spPr>
          <a:xfrm>
            <a:off x="9486702" y="4647253"/>
            <a:ext cx="1958988" cy="1958988"/>
          </a:xfrm>
          <a:prstGeom prst="ellipse">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Image 13">
            <a:extLst>
              <a:ext uri="{FF2B5EF4-FFF2-40B4-BE49-F238E27FC236}">
                <a16:creationId xmlns:a16="http://schemas.microsoft.com/office/drawing/2014/main" id="{926B1C9C-AE68-1D44-8406-9F57E22D23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7410" y="4863485"/>
            <a:ext cx="1685309" cy="1418329"/>
          </a:xfrm>
          <a:prstGeom prst="rect">
            <a:avLst/>
          </a:prstGeom>
          <a:effectLst>
            <a:outerShdw blurRad="50800" dist="38100" dir="2700000" algn="tl" rotWithShape="0">
              <a:schemeClr val="bg1">
                <a:alpha val="40000"/>
              </a:schemeClr>
            </a:outerShdw>
          </a:effectLst>
        </p:spPr>
      </p:pic>
      <p:cxnSp>
        <p:nvCxnSpPr>
          <p:cNvPr id="21" name="Connecteur droit 20">
            <a:extLst>
              <a:ext uri="{FF2B5EF4-FFF2-40B4-BE49-F238E27FC236}">
                <a16:creationId xmlns:a16="http://schemas.microsoft.com/office/drawing/2014/main" id="{A0688310-8894-6F45-99EF-57A31B115704}"/>
              </a:ext>
            </a:extLst>
          </p:cNvPr>
          <p:cNvCxnSpPr>
            <a:cxnSpLocks/>
          </p:cNvCxnSpPr>
          <p:nvPr/>
        </p:nvCxnSpPr>
        <p:spPr>
          <a:xfrm>
            <a:off x="4782065" y="3632886"/>
            <a:ext cx="2607276" cy="0"/>
          </a:xfrm>
          <a:prstGeom prst="line">
            <a:avLst/>
          </a:prstGeom>
          <a:ln w="22225">
            <a:solidFill>
              <a:srgbClr val="E7E7E7"/>
            </a:solidFill>
          </a:ln>
        </p:spPr>
        <p:style>
          <a:lnRef idx="1">
            <a:schemeClr val="accent1"/>
          </a:lnRef>
          <a:fillRef idx="0">
            <a:schemeClr val="accent1"/>
          </a:fillRef>
          <a:effectRef idx="0">
            <a:schemeClr val="accent1"/>
          </a:effectRef>
          <a:fontRef idx="minor">
            <a:schemeClr val="tx1"/>
          </a:fontRef>
        </p:style>
      </p:cxnSp>
      <p:pic>
        <p:nvPicPr>
          <p:cNvPr id="8" name="Image 7" descr="Une image contenant lumière&#10;&#10;Description générée automatiquement">
            <a:extLst>
              <a:ext uri="{FF2B5EF4-FFF2-40B4-BE49-F238E27FC236}">
                <a16:creationId xmlns:a16="http://schemas.microsoft.com/office/drawing/2014/main" id="{B468D252-F81D-0E40-8B3F-E050CB6329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2" y="5637401"/>
            <a:ext cx="1641114" cy="1225461"/>
          </a:xfrm>
          <a:prstGeom prst="rect">
            <a:avLst/>
          </a:prstGeom>
        </p:spPr>
      </p:pic>
    </p:spTree>
    <p:extLst>
      <p:ext uri="{BB962C8B-B14F-4D97-AF65-F5344CB8AC3E}">
        <p14:creationId xmlns:p14="http://schemas.microsoft.com/office/powerpoint/2010/main" val="356772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336945"/>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Informations générales </a:t>
            </a:r>
            <a:r>
              <a:rPr lang="fr-FR" sz="2000" b="1" cap="small" dirty="0">
                <a:solidFill>
                  <a:srgbClr val="B00000"/>
                </a:solidFill>
                <a:latin typeface="Arial" panose="020B0604020202020204" pitchFamily="34" charset="0"/>
                <a:cs typeface="Arial" panose="020B0604020202020204" pitchFamily="34" charset="0"/>
              </a:rPr>
              <a:t>– Retour sur la dernière commission vie étudiante</a:t>
            </a:r>
            <a:endParaRPr lang="fr-FR" sz="2400" b="1" cap="small" dirty="0">
              <a:solidFill>
                <a:srgbClr val="B00000"/>
              </a:solidFill>
              <a:latin typeface="Arial" panose="020B0604020202020204" pitchFamily="34" charset="0"/>
              <a:cs typeface="Arial" panose="020B0604020202020204" pitchFamily="34" charset="0"/>
            </a:endParaRPr>
          </a:p>
        </p:txBody>
      </p:sp>
      <p:sp>
        <p:nvSpPr>
          <p:cNvPr id="8" name="Espace réservé du contenu 7">
            <a:extLst>
              <a:ext uri="{FF2B5EF4-FFF2-40B4-BE49-F238E27FC236}">
                <a16:creationId xmlns:a16="http://schemas.microsoft.com/office/drawing/2014/main" id="{727DCD05-7331-499A-95E1-DA9F371ECA99}"/>
              </a:ext>
            </a:extLst>
          </p:cNvPr>
          <p:cNvSpPr txBox="1">
            <a:spLocks noGrp="1"/>
          </p:cNvSpPr>
          <p:nvPr>
            <p:ph idx="1"/>
          </p:nvPr>
        </p:nvSpPr>
        <p:spPr>
          <a:xfrm>
            <a:off x="902228" y="1175652"/>
            <a:ext cx="10931963" cy="4539191"/>
          </a:xfrm>
          <a:prstGeom prst="rect">
            <a:avLst/>
          </a:prstGeom>
          <a:noFill/>
          <a:ln>
            <a:noFill/>
          </a:ln>
        </p:spPr>
        <p:txBody>
          <a:bodyPr wrap="square">
            <a:spAutoFit/>
          </a:bodyPr>
          <a:lstStyle/>
          <a:p>
            <a:r>
              <a:rPr lang="fr-FR" sz="1800" dirty="0"/>
              <a:t>Une commission « Vie étudiante » a été organisée le 18/01</a:t>
            </a:r>
          </a:p>
          <a:p>
            <a:r>
              <a:rPr lang="fr-FR" sz="1800" dirty="0"/>
              <a:t>Elle a été l’occasion de présenter aux élus (et suppléants) quelques éléments sur le fonctionnement de l’UFR SFA, faire un point sur les associations étudiantes de SFA et d’aborder l’ordre du jour d’une prochaine commission « vie étudiante ».</a:t>
            </a:r>
          </a:p>
          <a:p>
            <a:r>
              <a:rPr lang="fr-FR" sz="1800" dirty="0"/>
              <a:t> Il a été proposé que la prochaine commission porte principalement sur les locaux attribués aux associations suite aux demandes de plusieurs associations de se voir mettre à disposition de nouveaux locaux. Il sera proposé aux différentes associations de participer à cette commission</a:t>
            </a:r>
          </a:p>
          <a:p>
            <a:r>
              <a:rPr lang="fr-FR" sz="1800" dirty="0"/>
              <a:t>Il a également été proposé que ne soit plus mis à disposition de local pour l’AFES (Association des Faluchards en Sciences) en raison de l’occupation très faible des locaux ainsi que du refus par l’Université de labelliser cette association (label UP). Ceci permettrait de mettre à disposition un local à une association plus dynamique et possédant un label UP.</a:t>
            </a:r>
          </a:p>
          <a:p>
            <a:pPr marL="896938" lvl="0" indent="-342900" algn="just">
              <a:lnSpc>
                <a:spcPct val="115000"/>
              </a:lnSpc>
              <a:buFont typeface="Wingdings" panose="05000000000000000000" pitchFamily="2" charset="2"/>
              <a:buChar char=""/>
            </a:pPr>
            <a:r>
              <a:rPr lang="fr-FR" sz="1600"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30 votants à main levée</a:t>
            </a:r>
            <a:endParaRPr lang="fr-FR" sz="1600"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marL="896938" lvl="0" indent="-342900" algn="just">
              <a:lnSpc>
                <a:spcPct val="115000"/>
              </a:lnSpc>
              <a:buFont typeface="Wingdings" panose="05000000000000000000" pitchFamily="2" charset="2"/>
              <a:buChar char=""/>
            </a:pPr>
            <a:r>
              <a:rPr lang="fr-FR" sz="1600"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30 : POUR</a:t>
            </a:r>
            <a:endParaRPr lang="fr-FR" sz="1600"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marL="896938" lvl="0" indent="-342900" algn="just">
              <a:lnSpc>
                <a:spcPct val="115000"/>
              </a:lnSpc>
              <a:spcAft>
                <a:spcPts val="1000"/>
              </a:spcAft>
              <a:buFont typeface="Wingdings" panose="05000000000000000000" pitchFamily="2" charset="2"/>
              <a:buChar char=""/>
            </a:pPr>
            <a:r>
              <a:rPr lang="fr-FR" sz="16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Retrait du local à l’association AFES adopté à l’unanimité </a:t>
            </a:r>
            <a:endParaRPr lang="fr-FR" sz="1600"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F5D6BD18-0A67-4054-9F93-3AE62275301D}"/>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38758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all"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rPr>
              <a:t>Présentation </a:t>
            </a:r>
            <a:r>
              <a:rPr kumimoji="0" lang="fr-FR" sz="2400" b="1" i="0" u="none" strike="noStrike" kern="1200" cap="all" spc="0" normalizeH="0" baseline="0" noProof="0" dirty="0" err="1">
                <a:ln>
                  <a:noFill/>
                </a:ln>
                <a:solidFill>
                  <a:srgbClr val="AA1901"/>
                </a:solidFill>
                <a:effectLst/>
                <a:uLnTx/>
                <a:uFillTx/>
                <a:latin typeface="Arial" panose="020B0604020202020204" pitchFamily="34" charset="0"/>
                <a:ea typeface="+mn-ea"/>
                <a:cs typeface="Arial" panose="020B0604020202020204" pitchFamily="34" charset="0"/>
              </a:rPr>
              <a:t>notilus</a:t>
            </a:r>
            <a:endParaRPr kumimoji="0" lang="fr-FR" sz="2400" b="1" i="0" u="none" strike="noStrike" kern="1200" cap="all"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32525"/>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dirty="0">
                <a:solidFill>
                  <a:prstClr val="white"/>
                </a:solidFill>
                <a:latin typeface="Arial" panose="020B0604020202020204" pitchFamily="34" charset="0"/>
                <a:cs typeface="Arial" panose="020B0604020202020204" pitchFamily="34" charset="0"/>
              </a:rPr>
              <a:t>2</a:t>
            </a:r>
            <a:endPar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ZoneTexte 12">
            <a:extLst>
              <a:ext uri="{FF2B5EF4-FFF2-40B4-BE49-F238E27FC236}">
                <a16:creationId xmlns:a16="http://schemas.microsoft.com/office/drawing/2014/main" id="{2A425FA9-5CA9-4630-BA48-CD61792E1213}"/>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233183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10A094C4-4E22-4029-8101-C1D1B41969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5" y="5205942"/>
            <a:ext cx="12192000" cy="1652058"/>
          </a:xfrm>
          <a:prstGeom prst="rect">
            <a:avLst/>
          </a:prstGeom>
        </p:spPr>
      </p:pic>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8487"/>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Informations générales : </a:t>
            </a:r>
            <a:r>
              <a:rPr lang="fr-FR" sz="2000" b="1" cap="small" dirty="0">
                <a:solidFill>
                  <a:srgbClr val="B00000"/>
                </a:solidFill>
                <a:latin typeface="Arial" panose="020B0604020202020204" pitchFamily="34" charset="0"/>
                <a:cs typeface="Arial" panose="020B0604020202020204" pitchFamily="34" charset="0"/>
              </a:rPr>
              <a:t>NOTILUS (1/6)</a:t>
            </a:r>
            <a:endParaRPr lang="fr-FR" sz="2400" b="1" cap="small" dirty="0">
              <a:solidFill>
                <a:srgbClr val="B00000"/>
              </a:solidFill>
              <a:latin typeface="Arial" panose="020B0604020202020204" pitchFamily="34" charset="0"/>
              <a:cs typeface="Arial" panose="020B0604020202020204" pitchFamily="34" charset="0"/>
            </a:endParaRPr>
          </a:p>
        </p:txBody>
      </p:sp>
      <p:sp>
        <p:nvSpPr>
          <p:cNvPr id="14" name="ZoneTexte 1">
            <a:extLst>
              <a:ext uri="{FF2B5EF4-FFF2-40B4-BE49-F238E27FC236}">
                <a16:creationId xmlns:a16="http://schemas.microsoft.com/office/drawing/2014/main" id="{80B2049B-36F0-482E-98DB-0193CC2E93F9}"/>
              </a:ext>
            </a:extLst>
          </p:cNvPr>
          <p:cNvSpPr txBox="1">
            <a:spLocks noChangeArrowheads="1"/>
          </p:cNvSpPr>
          <p:nvPr/>
        </p:nvSpPr>
        <p:spPr bwMode="auto">
          <a:xfrm>
            <a:off x="1874838" y="603714"/>
            <a:ext cx="8526462" cy="554038"/>
          </a:xfrm>
          <a:prstGeom prst="rect">
            <a:avLst/>
          </a:prstGeom>
          <a:solidFill>
            <a:srgbClr val="C0504D"/>
          </a:solidFill>
          <a:ln w="9525" cap="flat" cmpd="sng" algn="ctr">
            <a:noFill/>
            <a:prstDash val="solid"/>
          </a:ln>
          <a:effectLst>
            <a:outerShdw blurRad="40000" dist="23000" dir="5400000" rotWithShape="0">
              <a:srgbClr val="000000">
                <a:alpha val="35000"/>
              </a:srgbClr>
            </a:outerShdw>
          </a:effectLst>
        </p:spPr>
        <p:txBody>
          <a:bodyPr anchor="ctr"/>
          <a:lstStyle>
            <a:defPPr>
              <a:defRPr lang="fr-FR"/>
            </a:defPPr>
            <a:lvl1pPr>
              <a:defRPr>
                <a:solidFill>
                  <a:schemeClr val="bg1"/>
                </a:solidFill>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2800" b="0" i="0" u="none" strike="noStrike" kern="0" cap="none" spc="0" normalizeH="0" baseline="0" noProof="0" dirty="0">
                <a:ln>
                  <a:noFill/>
                </a:ln>
                <a:solidFill>
                  <a:prstClr val="white"/>
                </a:solidFill>
                <a:effectLst/>
                <a:uLnTx/>
                <a:uFillTx/>
                <a:latin typeface="Calibri"/>
                <a:ea typeface="+mn-ea"/>
                <a:cs typeface="+mn-cs"/>
              </a:rPr>
              <a:t>        Contexte du projet</a:t>
            </a:r>
          </a:p>
        </p:txBody>
      </p:sp>
      <p:pic>
        <p:nvPicPr>
          <p:cNvPr id="16" name="Image 7">
            <a:extLst>
              <a:ext uri="{FF2B5EF4-FFF2-40B4-BE49-F238E27FC236}">
                <a16:creationId xmlns:a16="http://schemas.microsoft.com/office/drawing/2014/main" id="{80697B0B-8BCD-44BB-BE53-4DAD111566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98730" y="607336"/>
            <a:ext cx="14605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a16="http://schemas.microsoft.com/office/drawing/2014/main" id="{53D45BE5-FFB3-491E-8E78-FCA7B1F0F17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74839" y="500782"/>
            <a:ext cx="630237" cy="630238"/>
          </a:xfrm>
          <a:prstGeom prst="rect">
            <a:avLst/>
          </a:prstGeom>
          <a:noFill/>
          <a:effectLst>
            <a:outerShdw blurRad="50800" dist="38100" dir="2700000" algn="tl" rotWithShape="0">
              <a:prstClr val="black">
                <a:alpha val="40000"/>
              </a:prstClr>
            </a:outerShdw>
          </a:effectLst>
        </p:spPr>
      </p:pic>
      <p:pic>
        <p:nvPicPr>
          <p:cNvPr id="18" name="Image 11">
            <a:extLst>
              <a:ext uri="{FF2B5EF4-FFF2-40B4-BE49-F238E27FC236}">
                <a16:creationId xmlns:a16="http://schemas.microsoft.com/office/drawing/2014/main" id="{D2AD37AA-BB99-4F10-8BB5-CE169C52F43D}"/>
              </a:ext>
            </a:extLst>
          </p:cNvPr>
          <p:cNvPicPr>
            <a:picLocks noChangeAspect="1" noChangeArrowheads="1"/>
          </p:cNvPicPr>
          <p:nvPr/>
        </p:nvPicPr>
        <p:blipFill>
          <a:blip r:embed="rId6" cstate="email">
            <a:clrChange>
              <a:clrFrom>
                <a:srgbClr val="F6F9FC"/>
              </a:clrFrom>
              <a:clrTo>
                <a:srgbClr val="F6F9FC">
                  <a:alpha val="0"/>
                </a:srgbClr>
              </a:clrTo>
            </a:clrChange>
            <a:extLst>
              <a:ext uri="{28A0092B-C50C-407E-A947-70E740481C1C}">
                <a14:useLocalDpi xmlns:a14="http://schemas.microsoft.com/office/drawing/2010/main"/>
              </a:ext>
            </a:extLst>
          </a:blip>
          <a:srcRect/>
          <a:stretch>
            <a:fillRect/>
          </a:stretch>
        </p:blipFill>
        <p:spPr bwMode="auto">
          <a:xfrm>
            <a:off x="8775864" y="3878530"/>
            <a:ext cx="1562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408;ge0cc8d1cec_0_13">
            <a:extLst>
              <a:ext uri="{FF2B5EF4-FFF2-40B4-BE49-F238E27FC236}">
                <a16:creationId xmlns:a16="http://schemas.microsoft.com/office/drawing/2014/main" id="{C7075691-8F02-4527-8D6F-4DD4742F46F0}"/>
              </a:ext>
            </a:extLst>
          </p:cNvPr>
          <p:cNvSpPr txBox="1"/>
          <p:nvPr/>
        </p:nvSpPr>
        <p:spPr>
          <a:xfrm>
            <a:off x="1694120" y="1233952"/>
            <a:ext cx="8643844" cy="5260374"/>
          </a:xfrm>
          <a:prstGeom prst="rect">
            <a:avLst/>
          </a:prstGeom>
          <a:noFill/>
          <a:ln>
            <a:noFill/>
          </a:ln>
        </p:spPr>
        <p:txBody>
          <a:bodyPr spcFirstLastPara="1" wrap="square" lIns="91425" tIns="45700" rIns="91425" bIns="45700">
            <a:spAutoFit/>
          </a:bodyPr>
          <a:lstStyle/>
          <a:p>
            <a:pPr marL="114300" marR="0" lvl="0" indent="0" algn="l" defTabSz="914400" rtl="0" eaLnBrk="1" fontAlgn="auto" latinLnBrk="0" hangingPunct="1">
              <a:lnSpc>
                <a:spcPts val="2300"/>
              </a:lnSpc>
              <a:spcBef>
                <a:spcPts val="0"/>
              </a:spcBef>
              <a:spcAft>
                <a:spcPts val="0"/>
              </a:spcAft>
              <a:buClr>
                <a:prstClr val="black"/>
              </a:buClr>
              <a:buSzPts val="1800"/>
              <a:buFontTx/>
              <a:buNone/>
              <a:tabLst/>
              <a:defRPr/>
            </a:pPr>
            <a:r>
              <a:rPr kumimoji="0" lang="fr-FR" sz="2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2020</a:t>
            </a:r>
            <a:endParaRPr kumimoji="0" lang="fr-FR" sz="2500" b="1" i="0" u="none" strike="noStrike" kern="1200" cap="none" spc="0" normalizeH="0" baseline="0" noProof="0" dirty="0">
              <a:ln>
                <a:noFill/>
              </a:ln>
              <a:solidFill>
                <a:prstClr val="black"/>
              </a:solidFill>
              <a:effectLst/>
              <a:uLnTx/>
              <a:uFillTx/>
              <a:latin typeface="Calibri Light" panose="020F0302020204030204"/>
              <a:ea typeface="IBM Plex Sans"/>
              <a:cs typeface="IBM Plex Sans"/>
              <a:sym typeface="IBM Plex Sans"/>
            </a:endParaRPr>
          </a:p>
          <a:p>
            <a:pPr marL="857250" marR="0" lvl="1" indent="-285750" algn="l" defTabSz="914400" rtl="0" eaLnBrk="1" fontAlgn="auto" latinLnBrk="0" hangingPunct="1">
              <a:lnSpc>
                <a:spcPts val="23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Light" panose="020F0302020204030204"/>
                <a:ea typeface="IBM Plex Sans"/>
                <a:cs typeface="IBM Plex Sans"/>
                <a:sym typeface="IBM Plex Sans"/>
              </a:rPr>
              <a:t>Fin du marché avec FCM au 31/12/2021</a:t>
            </a:r>
          </a:p>
          <a:p>
            <a:pPr marL="857250" marR="0" lvl="1" indent="-285750" algn="l" defTabSz="914400" rtl="0" eaLnBrk="1" fontAlgn="auto" latinLnBrk="0" hangingPunct="1">
              <a:lnSpc>
                <a:spcPts val="23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Light" panose="020F0302020204030204"/>
                <a:ea typeface="IBM Plex Sans"/>
                <a:cs typeface="IBM Plex Sans"/>
                <a:sym typeface="IBM Plex Sans"/>
              </a:rPr>
              <a:t>Accord cadre en préparation entre l’AMUE et le CNRS sur un outil commun</a:t>
            </a:r>
          </a:p>
          <a:p>
            <a:pPr marL="857250" marR="0" lvl="1" indent="-285750" algn="l" defTabSz="914400" rtl="0" eaLnBrk="1" fontAlgn="auto" latinLnBrk="0" hangingPunct="1">
              <a:lnSpc>
                <a:spcPts val="23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Light" panose="020F0302020204030204"/>
                <a:ea typeface="IBM Plex Sans"/>
                <a:cs typeface="IBM Plex Sans"/>
                <a:sym typeface="IBM Plex Sans"/>
              </a:rPr>
              <a:t>Décision de la gouvernance de souscrire au projet de l’AMUE </a:t>
            </a:r>
          </a:p>
          <a:p>
            <a:pPr marL="114300" marR="0" lvl="0" indent="0" algn="l" defTabSz="914400" rtl="0" eaLnBrk="1" fontAlgn="auto" latinLnBrk="0" hangingPunct="1">
              <a:lnSpc>
                <a:spcPts val="2300"/>
              </a:lnSpc>
              <a:spcBef>
                <a:spcPts val="0"/>
              </a:spcBef>
              <a:spcAft>
                <a:spcPts val="0"/>
              </a:spcAft>
              <a:buClr>
                <a:prstClr val="black"/>
              </a:buClr>
              <a:buSzPts val="1800"/>
              <a:buFontTx/>
              <a:buNone/>
              <a:tabLst/>
              <a:defRPr/>
            </a:pPr>
            <a:r>
              <a:rPr kumimoji="0" lang="fr-FR" sz="2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2021</a:t>
            </a:r>
          </a:p>
          <a:p>
            <a:pPr marL="857250" marR="0" lvl="1" indent="-285750" algn="l" defTabSz="914400" rtl="0" eaLnBrk="1" fontAlgn="auto" latinLnBrk="0" hangingPunct="1">
              <a:lnSpc>
                <a:spcPts val="24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Constitution d’une équipe projet et d’un comité de pilotage</a:t>
            </a:r>
          </a:p>
          <a:p>
            <a:pPr marL="857250" marR="0" lvl="1" indent="-285750" algn="l" defTabSz="914400" rtl="0" eaLnBrk="1" fontAlgn="auto" latinLnBrk="0" hangingPunct="1">
              <a:lnSpc>
                <a:spcPts val="24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Etat des lieux des pratiques en composantes</a:t>
            </a:r>
          </a:p>
          <a:p>
            <a:pPr marL="857250" marR="0" lvl="1" indent="-285750" algn="l" defTabSz="914400" rtl="0" eaLnBrk="1" fontAlgn="auto" latinLnBrk="0" hangingPunct="1">
              <a:lnSpc>
                <a:spcPts val="24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Signature du marché subséquent en septembre 2021</a:t>
            </a:r>
          </a:p>
          <a:p>
            <a:pPr marL="857250" marR="0" lvl="1" indent="-285750" algn="l" defTabSz="914400" rtl="0" eaLnBrk="1" fontAlgn="auto" latinLnBrk="0" hangingPunct="1">
              <a:lnSpc>
                <a:spcPts val="24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Mise en place d’un calendrier prévisionnel de déploiement</a:t>
            </a:r>
          </a:p>
          <a:p>
            <a:pPr marL="114300" marR="0" lvl="0" indent="0" algn="l" defTabSz="914400" rtl="0" eaLnBrk="1" fontAlgn="auto" latinLnBrk="0" hangingPunct="1">
              <a:lnSpc>
                <a:spcPts val="2400"/>
              </a:lnSpc>
              <a:spcBef>
                <a:spcPts val="0"/>
              </a:spcBef>
              <a:spcAft>
                <a:spcPts val="0"/>
              </a:spcAft>
              <a:buClr>
                <a:prstClr val="black"/>
              </a:buClr>
              <a:buSzPts val="1800"/>
              <a:buFontTx/>
              <a:buNone/>
              <a:tabLst/>
              <a:defRPr/>
            </a:pPr>
            <a:r>
              <a:rPr kumimoji="0" lang="fr-FR" sz="2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2022</a:t>
            </a:r>
          </a:p>
          <a:p>
            <a:pPr marL="857250" marR="0" lvl="1" indent="-285750" algn="l" defTabSz="914400" rtl="0" eaLnBrk="1" fontAlgn="auto" latinLnBrk="0" hangingPunct="1">
              <a:lnSpc>
                <a:spcPts val="2400"/>
              </a:lnSpc>
              <a:spcBef>
                <a:spcPts val="0"/>
              </a:spcBef>
              <a:spcAft>
                <a:spcPts val="0"/>
              </a:spcAft>
              <a:buClr>
                <a:prstClr val="black"/>
              </a:buClr>
              <a:buSzPts val="1800"/>
              <a:buFont typeface="Arial" panose="020B0604020202020204" pitchFamily="34" charset="0"/>
              <a:buChar char="•"/>
              <a:tabLst/>
              <a:defRPr/>
            </a:pPr>
            <a:r>
              <a:rPr kumimoji="0" lang="fr-FR" sz="1700" b="1"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Déploiement de la phase 1 </a:t>
            </a: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  plateforme </a:t>
            </a:r>
            <a:r>
              <a:rPr kumimoji="0" lang="fr-FR" sz="1700" b="1"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voyage RYDOO/GOELETT </a:t>
            </a: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(20 juin pour SFA)</a:t>
            </a:r>
          </a:p>
          <a:p>
            <a:pPr marL="857250" marR="0" lvl="1" indent="-285750" algn="l" defTabSz="914400" rtl="0" eaLnBrk="1" fontAlgn="auto" latinLnBrk="0" hangingPunct="1">
              <a:lnSpc>
                <a:spcPts val="24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Modification du calendrier de déploiement du Tout </a:t>
            </a:r>
            <a:r>
              <a:rPr kumimoji="0" lang="fr-FR" sz="1700" b="0" i="0" u="none" strike="noStrike" kern="1200" cap="none" spc="0" normalizeH="0" baseline="0" noProof="0" dirty="0" err="1">
                <a:ln>
                  <a:noFill/>
                </a:ln>
                <a:solidFill>
                  <a:prstClr val="black"/>
                </a:solidFill>
                <a:effectLst/>
                <a:uLnTx/>
                <a:uFillTx/>
                <a:latin typeface="Calibri" panose="020F0502020204030204"/>
                <a:ea typeface="IBM Plex Sans"/>
                <a:cs typeface="IBM Plex Sans"/>
                <a:sym typeface="IBM Plex Sans"/>
              </a:rPr>
              <a:t>démat</a:t>
            </a: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 </a:t>
            </a:r>
          </a:p>
          <a:p>
            <a:pPr marL="857250" marR="0" lvl="1" indent="-285750" algn="l" defTabSz="914400" rtl="0" eaLnBrk="1" fontAlgn="auto" latinLnBrk="0" hangingPunct="1">
              <a:lnSpc>
                <a:spcPts val="24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Septembre 2022 : accompagnement de CEGID pour le déploiement de l’outil</a:t>
            </a:r>
          </a:p>
          <a:p>
            <a:pPr marL="114300" marR="0" lvl="1" indent="0" algn="l" defTabSz="914400" rtl="0" eaLnBrk="1" fontAlgn="auto" latinLnBrk="0" hangingPunct="1">
              <a:lnSpc>
                <a:spcPts val="2400"/>
              </a:lnSpc>
              <a:spcBef>
                <a:spcPts val="0"/>
              </a:spcBef>
              <a:spcAft>
                <a:spcPts val="0"/>
              </a:spcAft>
              <a:buClr>
                <a:prstClr val="black"/>
              </a:buClr>
              <a:buSzPts val="1800"/>
              <a:buFontTx/>
              <a:buNone/>
              <a:tabLst/>
              <a:defRPr/>
            </a:pPr>
            <a:r>
              <a:rPr kumimoji="0" lang="fr-FR" sz="25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sym typeface="IBM Plex Sans"/>
              </a:rPr>
              <a:t>2023</a:t>
            </a:r>
          </a:p>
          <a:p>
            <a:pPr marL="857250" marR="0" lvl="1" indent="-285750" algn="l" defTabSz="914400" rtl="0" eaLnBrk="1" fontAlgn="auto" latinLnBrk="0" hangingPunct="1">
              <a:lnSpc>
                <a:spcPts val="24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Janvier 2023 : décision du COPIL SI numérique de reporter le déploiement</a:t>
            </a:r>
            <a:b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b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du TOUT DEMAT, considérant que l’outil n’était pas prêt</a:t>
            </a:r>
          </a:p>
          <a:p>
            <a:pPr marL="857250" marR="0" lvl="1" indent="-285750" algn="l" defTabSz="914400" rtl="0" eaLnBrk="1" fontAlgn="auto" latinLnBrk="0" hangingPunct="1">
              <a:lnSpc>
                <a:spcPts val="2400"/>
              </a:lnSpc>
              <a:spcBef>
                <a:spcPts val="0"/>
              </a:spcBef>
              <a:spcAft>
                <a:spcPts val="0"/>
              </a:spcAft>
              <a:buClr>
                <a:prstClr val="black"/>
              </a:buClr>
              <a:buSzPts val="1800"/>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Report de production à </a:t>
            </a:r>
            <a:r>
              <a:rPr kumimoji="0" lang="fr-FR" sz="1700" b="1"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rPr>
              <a:t>février 2024</a:t>
            </a:r>
            <a:endParaRPr kumimoji="0" lang="fr-FR" sz="1700" b="0" i="0" u="none" strike="noStrike" kern="1200" cap="none" spc="0" normalizeH="0" baseline="0" noProof="0" dirty="0">
              <a:ln>
                <a:noFill/>
              </a:ln>
              <a:solidFill>
                <a:prstClr val="black"/>
              </a:solidFill>
              <a:effectLst/>
              <a:uLnTx/>
              <a:uFillTx/>
              <a:latin typeface="Calibri" panose="020F0502020204030204"/>
              <a:ea typeface="IBM Plex Sans"/>
              <a:cs typeface="IBM Plex Sans"/>
              <a:sym typeface="IBM Plex Sans"/>
            </a:endParaRPr>
          </a:p>
        </p:txBody>
      </p:sp>
      <p:sp>
        <p:nvSpPr>
          <p:cNvPr id="15" name="ZoneTexte 14">
            <a:extLst>
              <a:ext uri="{FF2B5EF4-FFF2-40B4-BE49-F238E27FC236}">
                <a16:creationId xmlns:a16="http://schemas.microsoft.com/office/drawing/2014/main" id="{1DA0086B-39D0-4621-AB47-809C28FD33C2}"/>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362396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10A094C4-4E22-4029-8101-C1D1B41969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5" y="5205942"/>
            <a:ext cx="12192000" cy="1652058"/>
          </a:xfrm>
          <a:prstGeom prst="rect">
            <a:avLst/>
          </a:prstGeom>
        </p:spPr>
      </p:pic>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8487"/>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Informations générales : </a:t>
            </a:r>
            <a:r>
              <a:rPr lang="fr-FR" sz="2000" b="1" cap="small" dirty="0">
                <a:solidFill>
                  <a:srgbClr val="B00000"/>
                </a:solidFill>
                <a:latin typeface="Arial" panose="020B0604020202020204" pitchFamily="34" charset="0"/>
                <a:cs typeface="Arial" panose="020B0604020202020204" pitchFamily="34" charset="0"/>
              </a:rPr>
              <a:t>NOTILUS (2/6)</a:t>
            </a:r>
            <a:endParaRPr lang="fr-FR" sz="2400" b="1" cap="small" dirty="0">
              <a:solidFill>
                <a:srgbClr val="B00000"/>
              </a:solidFill>
              <a:latin typeface="Arial" panose="020B0604020202020204" pitchFamily="34" charset="0"/>
              <a:cs typeface="Arial" panose="020B0604020202020204" pitchFamily="34" charset="0"/>
            </a:endParaRPr>
          </a:p>
        </p:txBody>
      </p:sp>
      <p:sp>
        <p:nvSpPr>
          <p:cNvPr id="13" name="Google Shape;408;ge0cc8d1cec_0_13">
            <a:extLst>
              <a:ext uri="{FF2B5EF4-FFF2-40B4-BE49-F238E27FC236}">
                <a16:creationId xmlns:a16="http://schemas.microsoft.com/office/drawing/2014/main" id="{60F0412D-A505-4231-89A1-B66FAC889A69}"/>
              </a:ext>
            </a:extLst>
          </p:cNvPr>
          <p:cNvSpPr txBox="1">
            <a:spLocks noChangeArrowheads="1"/>
          </p:cNvSpPr>
          <p:nvPr/>
        </p:nvSpPr>
        <p:spPr bwMode="auto">
          <a:xfrm>
            <a:off x="1874838" y="1068962"/>
            <a:ext cx="84185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457200">
              <a:defRPr>
                <a:solidFill>
                  <a:schemeClr val="tx1"/>
                </a:solidFill>
                <a:latin typeface="Calibri" panose="020F0502020204030204" pitchFamily="34" charset="0"/>
                <a:ea typeface="ＭＳ Ｐゴシック" panose="020B0600070205080204" pitchFamily="34" charset="-128"/>
              </a:defRPr>
            </a:lvl1pPr>
            <a:lvl2pPr marL="5715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457200" marR="0" lvl="0" indent="0" algn="l" defTabSz="4572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srgbClr val="000000"/>
              </a:solidFill>
              <a:effectLst/>
              <a:uLnTx/>
              <a:uFillTx/>
              <a:latin typeface="IBM Plex Sans"/>
              <a:ea typeface="IBM Plex Sans"/>
              <a:cs typeface="IBM Plex Sans"/>
              <a:sym typeface="IBM Plex Sans"/>
            </a:endParaRPr>
          </a:p>
          <a:p>
            <a:pPr marL="571500" marR="0" lvl="1" indent="0" algn="l" defTabSz="457200" rtl="0" eaLnBrk="0" fontAlgn="base" latinLnBrk="0" hangingPunct="0">
              <a:lnSpc>
                <a:spcPct val="100000"/>
              </a:lnSpc>
              <a:spcBef>
                <a:spcPct val="0"/>
              </a:spcBef>
              <a:spcAft>
                <a:spcPct val="0"/>
              </a:spcAft>
              <a:buClr>
                <a:srgbClr val="000000"/>
              </a:buClr>
              <a:buSzPts val="1800"/>
              <a:buFontTx/>
              <a:buNone/>
              <a:tabLst/>
              <a:defRPr/>
            </a:pPr>
            <a:r>
              <a:rPr kumimoji="0" lang="fr-FR" altLang="fr-FR" sz="1800" b="1"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PHASE 2 </a:t>
            </a:r>
          </a:p>
          <a:p>
            <a:pPr marL="571500" marR="0" lvl="1" indent="0" algn="l" defTabSz="457200" rtl="0" eaLnBrk="0" fontAlgn="base" latinLnBrk="0" hangingPunct="0">
              <a:lnSpc>
                <a:spcPct val="100000"/>
              </a:lnSpc>
              <a:spcBef>
                <a:spcPct val="0"/>
              </a:spcBef>
              <a:spcAft>
                <a:spcPct val="0"/>
              </a:spcAft>
              <a:buClr>
                <a:srgbClr val="000000"/>
              </a:buClr>
              <a:buSzPts val="1800"/>
              <a:buFontTx/>
              <a:buNone/>
              <a:tabLst/>
              <a:defRPr/>
            </a:pPr>
            <a:r>
              <a:rPr kumimoji="0" lang="fr-FR" altLang="fr-FR" sz="1800" b="1" i="0" u="none" strike="noStrike" kern="1200" cap="none" spc="0" normalizeH="0" baseline="0" noProof="0" dirty="0">
                <a:ln>
                  <a:noFill/>
                </a:ln>
                <a:solidFill>
                  <a:srgbClr val="00B050"/>
                </a:solidFill>
                <a:effectLst/>
                <a:uLnTx/>
                <a:uFillTx/>
                <a:latin typeface="IBM Plex Sans"/>
                <a:ea typeface="ＭＳ Ｐゴシック" panose="020B0600070205080204" pitchFamily="34" charset="-128"/>
                <a:cs typeface="+mn-cs"/>
                <a:sym typeface="IBM Plex Sans"/>
              </a:rPr>
              <a:t>FEVRIER 2024 : </a:t>
            </a:r>
            <a:r>
              <a:rPr kumimoji="0" lang="fr-FR" altLang="fr-FR" sz="1800" b="1" i="0" u="none" strike="noStrike" kern="1200" cap="none" spc="0" normalizeH="0" baseline="0" noProof="0" dirty="0">
                <a:ln>
                  <a:noFill/>
                </a:ln>
                <a:solidFill>
                  <a:srgbClr val="000000"/>
                </a:solidFill>
                <a:effectLst/>
                <a:uLnTx/>
                <a:uFillTx/>
                <a:latin typeface="IBM Plex Sans"/>
                <a:ea typeface="IBM Plex Sans"/>
                <a:cs typeface="IBM Plex Sans"/>
                <a:sym typeface="IBM Plex Sans"/>
              </a:rPr>
              <a:t>Lancement de l’offre dématérialisée</a:t>
            </a:r>
          </a:p>
          <a:p>
            <a:pPr marL="571500" marR="0" lvl="1" indent="0" algn="ctr" defTabSz="457200" rtl="0" eaLnBrk="0" fontAlgn="base" latinLnBrk="0" hangingPunct="0">
              <a:lnSpc>
                <a:spcPct val="100000"/>
              </a:lnSpc>
              <a:spcBef>
                <a:spcPct val="0"/>
              </a:spcBef>
              <a:spcAft>
                <a:spcPct val="0"/>
              </a:spcAft>
              <a:buClr>
                <a:srgbClr val="000000"/>
              </a:buClr>
              <a:buSzPts val="1800"/>
              <a:buFontTx/>
              <a:buNone/>
              <a:tabLst/>
              <a:defRPr/>
            </a:pPr>
            <a:r>
              <a:rPr kumimoji="0" lang="fr-FR" altLang="fr-FR" sz="1800" b="0" i="0" u="none" strike="noStrike" kern="1200" cap="none" spc="0" normalizeH="0" baseline="0" noProof="0" dirty="0">
                <a:ln>
                  <a:noFill/>
                </a:ln>
                <a:solidFill>
                  <a:srgbClr val="000000"/>
                </a:solidFill>
                <a:effectLst/>
                <a:uLnTx/>
                <a:uFillTx/>
                <a:latin typeface="IBM Plex Sans"/>
                <a:ea typeface="IBM Plex Sans"/>
                <a:cs typeface="IBM Plex Sans"/>
                <a:sym typeface="IBM Plex Sans"/>
              </a:rPr>
              <a:t>Dématérialisation de bout en bout de l’ordre de mission </a:t>
            </a:r>
          </a:p>
          <a:p>
            <a:pPr marL="571500" marR="0" lvl="1" indent="0" algn="ctr" defTabSz="457200" rtl="0" eaLnBrk="0" fontAlgn="base" latinLnBrk="0" hangingPunct="0">
              <a:lnSpc>
                <a:spcPct val="100000"/>
              </a:lnSpc>
              <a:spcBef>
                <a:spcPct val="0"/>
              </a:spcBef>
              <a:spcAft>
                <a:spcPct val="0"/>
              </a:spcAft>
              <a:buClr>
                <a:srgbClr val="000000"/>
              </a:buClr>
              <a:buSzPts val="1800"/>
              <a:buFontTx/>
              <a:buNone/>
              <a:tabLst/>
              <a:defRPr/>
            </a:pPr>
            <a:r>
              <a:rPr kumimoji="0" lang="fr-FR" altLang="fr-FR" sz="1800" b="0" i="0" u="none" strike="noStrike" kern="1200" cap="none" spc="0" normalizeH="0" baseline="0" noProof="0" dirty="0">
                <a:ln>
                  <a:noFill/>
                </a:ln>
                <a:solidFill>
                  <a:srgbClr val="000000"/>
                </a:solidFill>
                <a:effectLst/>
                <a:uLnTx/>
                <a:uFillTx/>
                <a:latin typeface="IBM Plex Sans"/>
                <a:ea typeface="IBM Plex Sans"/>
                <a:cs typeface="IBM Plex Sans"/>
                <a:sym typeface="IBM Plex Sans"/>
              </a:rPr>
              <a:t>et de l’état de frais</a:t>
            </a:r>
          </a:p>
        </p:txBody>
      </p:sp>
      <p:pic>
        <p:nvPicPr>
          <p:cNvPr id="20" name="Image 6">
            <a:extLst>
              <a:ext uri="{FF2B5EF4-FFF2-40B4-BE49-F238E27FC236}">
                <a16:creationId xmlns:a16="http://schemas.microsoft.com/office/drawing/2014/main" id="{6602AF77-844C-47CE-9D0F-CAD5B8A635E1}"/>
              </a:ext>
            </a:extLst>
          </p:cNvPr>
          <p:cNvPicPr>
            <a:picLocks noChangeAspect="1" noChangeArrowheads="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2149475" y="1375349"/>
            <a:ext cx="3000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1">
            <a:extLst>
              <a:ext uri="{FF2B5EF4-FFF2-40B4-BE49-F238E27FC236}">
                <a16:creationId xmlns:a16="http://schemas.microsoft.com/office/drawing/2014/main" id="{703E8C9C-91E0-4660-86A1-EF3E0C41FED1}"/>
              </a:ext>
            </a:extLst>
          </p:cNvPr>
          <p:cNvSpPr txBox="1">
            <a:spLocks noChangeArrowheads="1"/>
          </p:cNvSpPr>
          <p:nvPr/>
        </p:nvSpPr>
        <p:spPr bwMode="auto">
          <a:xfrm>
            <a:off x="1874839" y="530799"/>
            <a:ext cx="8442325" cy="554038"/>
          </a:xfrm>
          <a:prstGeom prst="rect">
            <a:avLst/>
          </a:prstGeom>
          <a:solidFill>
            <a:srgbClr val="C0504D"/>
          </a:solidFill>
          <a:ln w="9525" cap="flat" cmpd="sng" algn="ctr">
            <a:noFill/>
            <a:prstDash val="solid"/>
          </a:ln>
          <a:effectLst>
            <a:outerShdw blurRad="40000" dist="23000" dir="5400000" rotWithShape="0">
              <a:srgbClr val="000000">
                <a:alpha val="35000"/>
              </a:srgbClr>
            </a:outerShdw>
          </a:effectLst>
        </p:spPr>
        <p:txBody>
          <a:bodyPr anchor="ctr"/>
          <a:lstStyle>
            <a:defPPr>
              <a:defRPr lang="fr-FR"/>
            </a:defPPr>
            <a:lvl1pPr>
              <a:defRPr>
                <a:solidFill>
                  <a:schemeClr val="bg1"/>
                </a:solidFill>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2800" b="0" i="0" u="none" strike="noStrike" kern="0" cap="none" spc="0" normalizeH="0" baseline="0" noProof="0" dirty="0">
                <a:ln>
                  <a:noFill/>
                </a:ln>
                <a:solidFill>
                  <a:prstClr val="white"/>
                </a:solidFill>
                <a:effectLst/>
                <a:uLnTx/>
                <a:uFillTx/>
                <a:latin typeface="Calibri"/>
                <a:ea typeface="+mn-ea"/>
                <a:cs typeface="+mn-cs"/>
              </a:rPr>
              <a:t>        Déploiement  du projet</a:t>
            </a:r>
          </a:p>
        </p:txBody>
      </p:sp>
      <p:pic>
        <p:nvPicPr>
          <p:cNvPr id="23" name="Picture 4" descr="préparation ">
            <a:extLst>
              <a:ext uri="{FF2B5EF4-FFF2-40B4-BE49-F238E27FC236}">
                <a16:creationId xmlns:a16="http://schemas.microsoft.com/office/drawing/2014/main" id="{61E738A9-E7AD-4D65-B2FE-164BA58F4B6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74839" y="516513"/>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oogle Shape;408;ge0cc8d1cec_0_13">
            <a:extLst>
              <a:ext uri="{FF2B5EF4-FFF2-40B4-BE49-F238E27FC236}">
                <a16:creationId xmlns:a16="http://schemas.microsoft.com/office/drawing/2014/main" id="{4673C1B1-D640-49CF-94C4-069B86CB3B83}"/>
              </a:ext>
            </a:extLst>
          </p:cNvPr>
          <p:cNvSpPr txBox="1"/>
          <p:nvPr/>
        </p:nvSpPr>
        <p:spPr>
          <a:xfrm>
            <a:off x="1874838" y="2697752"/>
            <a:ext cx="8418512" cy="3970277"/>
          </a:xfrm>
          <a:prstGeom prst="rect">
            <a:avLst/>
          </a:prstGeom>
          <a:noFill/>
          <a:ln>
            <a:noFill/>
          </a:ln>
        </p:spPr>
        <p:txBody>
          <a:bodyPr spcFirstLastPara="1" lIns="91425" tIns="45700" rIns="91425" bIns="45700">
            <a:spAutoFit/>
          </a:bodyPr>
          <a:lstStyle/>
          <a:p>
            <a:pPr marL="87313" marR="0" lvl="0" indent="0" algn="l" defTabSz="457200" rtl="0" eaLnBrk="0" fontAlgn="base" latinLnBrk="0" hangingPunct="0">
              <a:lnSpc>
                <a:spcPct val="100000"/>
              </a:lnSpc>
              <a:spcBef>
                <a:spcPct val="0"/>
              </a:spcBef>
              <a:spcAft>
                <a:spcPct val="0"/>
              </a:spcAft>
              <a:buClr>
                <a:prstClr val="black"/>
              </a:buClr>
              <a:buSzPts val="1800"/>
              <a:buFontTx/>
              <a:buNone/>
              <a:tabLst/>
              <a:defRPr/>
            </a:pPr>
            <a:r>
              <a:rPr kumimoji="0" lang="fr-FR" sz="1800" b="1" i="0" u="sng" strike="noStrike" kern="1200" cap="none" spc="0" normalizeH="0" baseline="0" noProof="0" dirty="0">
                <a:ln>
                  <a:noFill/>
                </a:ln>
                <a:solidFill>
                  <a:prstClr val="black"/>
                </a:solidFill>
                <a:effectLst/>
                <a:uLnTx/>
                <a:uFillTx/>
                <a:latin typeface="IBM Plex Sans"/>
                <a:ea typeface="IBM Plex Sans"/>
                <a:cs typeface="IBM Plex Sans"/>
                <a:sym typeface="IBM Plex Sans"/>
              </a:rPr>
              <a:t>Etape 1 </a:t>
            </a:r>
            <a:r>
              <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 </a:t>
            </a:r>
            <a:r>
              <a:rPr kumimoji="0" lang="fr-FR" sz="1800" b="1"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sept 23  constitution d’une équipe projet renforcée </a:t>
            </a:r>
            <a:r>
              <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de collègues de composantes et services (SDS2C, INSPE, Médecine, Agence comptable)</a:t>
            </a:r>
          </a:p>
          <a:p>
            <a:pPr marL="571500" marR="0" lvl="1" indent="0" algn="l" defTabSz="457200" rtl="0" eaLnBrk="0" fontAlgn="base" latinLnBrk="0" hangingPunct="0">
              <a:lnSpc>
                <a:spcPct val="100000"/>
              </a:lnSpc>
              <a:spcBef>
                <a:spcPct val="0"/>
              </a:spcBef>
              <a:spcAft>
                <a:spcPct val="0"/>
              </a:spcAft>
              <a:buClr>
                <a:prstClr val="black"/>
              </a:buClr>
              <a:buSzPts val="1800"/>
              <a:buFontTx/>
              <a:buNone/>
              <a:tabLst/>
              <a:defRPr/>
            </a:pPr>
            <a:endParaRPr kumimoji="0" lang="fr-FR" sz="1800" b="1" i="0" u="sng" strike="noStrike" kern="1200" cap="none" spc="0" normalizeH="0" baseline="0" noProof="0" dirty="0">
              <a:ln>
                <a:noFill/>
              </a:ln>
              <a:solidFill>
                <a:prstClr val="black"/>
              </a:solidFill>
              <a:effectLst/>
              <a:uLnTx/>
              <a:uFillTx/>
              <a:latin typeface="IBM Plex Sans"/>
              <a:ea typeface="IBM Plex Sans"/>
              <a:cs typeface="IBM Plex Sans"/>
              <a:sym typeface="IBM Plex Sans"/>
            </a:endParaRPr>
          </a:p>
          <a:p>
            <a:pPr marL="114300" marR="0" lvl="0" indent="0" algn="l" defTabSz="457200" rtl="0" eaLnBrk="0" fontAlgn="base" latinLnBrk="0" hangingPunct="0">
              <a:lnSpc>
                <a:spcPct val="100000"/>
              </a:lnSpc>
              <a:spcBef>
                <a:spcPct val="0"/>
              </a:spcBef>
              <a:spcAft>
                <a:spcPct val="0"/>
              </a:spcAft>
              <a:buClr>
                <a:prstClr val="black"/>
              </a:buClr>
              <a:buSzPts val="1800"/>
              <a:buFontTx/>
              <a:buNone/>
              <a:tabLst/>
              <a:defRPr/>
            </a:pPr>
            <a:r>
              <a:rPr kumimoji="0" lang="fr-FR" sz="1800" b="1" i="0" u="sng" strike="noStrike" kern="1200" cap="none" spc="0" normalizeH="0" baseline="0" noProof="0" dirty="0">
                <a:ln>
                  <a:noFill/>
                </a:ln>
                <a:solidFill>
                  <a:prstClr val="black"/>
                </a:solidFill>
                <a:effectLst/>
                <a:uLnTx/>
                <a:uFillTx/>
                <a:latin typeface="IBM Plex Sans"/>
                <a:ea typeface="IBM Plex Sans"/>
                <a:cs typeface="IBM Plex Sans"/>
                <a:sym typeface="IBM Plex Sans"/>
              </a:rPr>
              <a:t>Etape 2 </a:t>
            </a:r>
            <a:r>
              <a:rPr kumimoji="0" lang="fr-FR" sz="1800" b="1"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 </a:t>
            </a:r>
            <a:r>
              <a:rPr kumimoji="0" lang="fr-FR" sz="1800" b="1" i="0" u="none" strike="noStrike" kern="1200" cap="none" spc="0" normalizeH="0" baseline="0" noProof="0" dirty="0" err="1">
                <a:ln>
                  <a:noFill/>
                </a:ln>
                <a:solidFill>
                  <a:prstClr val="black"/>
                </a:solidFill>
                <a:effectLst/>
                <a:uLnTx/>
                <a:uFillTx/>
                <a:latin typeface="IBM Plex Sans"/>
                <a:ea typeface="IBM Plex Sans"/>
                <a:cs typeface="IBM Plex Sans"/>
                <a:sym typeface="IBM Plex Sans"/>
              </a:rPr>
              <a:t>oct</a:t>
            </a:r>
            <a:r>
              <a:rPr kumimoji="0" lang="fr-FR" sz="1800" b="1"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a:t>
            </a:r>
            <a:r>
              <a:rPr kumimoji="0" lang="fr-FR" sz="1800" b="1" i="0" u="none" strike="noStrike" kern="1200" cap="none" spc="0" normalizeH="0" baseline="0" noProof="0" dirty="0" err="1">
                <a:ln>
                  <a:noFill/>
                </a:ln>
                <a:solidFill>
                  <a:prstClr val="black"/>
                </a:solidFill>
                <a:effectLst/>
                <a:uLnTx/>
                <a:uFillTx/>
                <a:latin typeface="IBM Plex Sans"/>
                <a:ea typeface="IBM Plex Sans"/>
                <a:cs typeface="IBM Plex Sans"/>
                <a:sym typeface="IBM Plex Sans"/>
              </a:rPr>
              <a:t>nov</a:t>
            </a:r>
            <a:r>
              <a:rPr kumimoji="0" lang="fr-FR" sz="1800" b="1"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 23 </a:t>
            </a:r>
            <a:r>
              <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période de test de la base</a:t>
            </a:r>
          </a:p>
          <a:p>
            <a:pPr marL="571500" marR="0" lvl="1" indent="0" algn="l" defTabSz="457200" rtl="0" eaLnBrk="0" fontAlgn="base" latinLnBrk="0" hangingPunct="0">
              <a:lnSpc>
                <a:spcPct val="100000"/>
              </a:lnSpc>
              <a:spcBef>
                <a:spcPct val="0"/>
              </a:spcBef>
              <a:spcAft>
                <a:spcPct val="0"/>
              </a:spcAft>
              <a:buClr>
                <a:prstClr val="black"/>
              </a:buClr>
              <a:buSzPts val="1800"/>
              <a:buFontTx/>
              <a:buNone/>
              <a:tabLst/>
              <a:defRPr/>
            </a:pPr>
            <a:endPar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endParaRPr>
          </a:p>
          <a:p>
            <a:pPr marL="114300" marR="0" lvl="0" indent="0" algn="just" defTabSz="457200" rtl="0" eaLnBrk="0" fontAlgn="base" latinLnBrk="0" hangingPunct="0">
              <a:lnSpc>
                <a:spcPct val="100000"/>
              </a:lnSpc>
              <a:spcBef>
                <a:spcPct val="0"/>
              </a:spcBef>
              <a:spcAft>
                <a:spcPct val="0"/>
              </a:spcAft>
              <a:buClr>
                <a:prstClr val="black"/>
              </a:buClr>
              <a:buSzPts val="1800"/>
              <a:buFontTx/>
              <a:buNone/>
              <a:tabLst/>
              <a:defRPr/>
            </a:pPr>
            <a:r>
              <a:rPr kumimoji="0" lang="fr-FR" sz="1800" b="1" i="0" u="sng" strike="noStrike" kern="1200" cap="none" spc="0" normalizeH="0" baseline="0" noProof="0" dirty="0">
                <a:ln>
                  <a:noFill/>
                </a:ln>
                <a:solidFill>
                  <a:prstClr val="black"/>
                </a:solidFill>
                <a:effectLst/>
                <a:uLnTx/>
                <a:uFillTx/>
                <a:latin typeface="IBM Plex Sans"/>
                <a:ea typeface="IBM Plex Sans"/>
                <a:cs typeface="IBM Plex Sans"/>
                <a:sym typeface="IBM Plex Sans"/>
              </a:rPr>
              <a:t>Etape 3</a:t>
            </a:r>
            <a:r>
              <a:rPr kumimoji="0" lang="fr-FR" sz="1800" b="0" i="0" u="sng" strike="noStrike" kern="1200" cap="none" spc="0" normalizeH="0" baseline="0" noProof="0" dirty="0">
                <a:ln>
                  <a:noFill/>
                </a:ln>
                <a:solidFill>
                  <a:prstClr val="black"/>
                </a:solidFill>
                <a:effectLst/>
                <a:uLnTx/>
                <a:uFillTx/>
                <a:latin typeface="IBM Plex Sans"/>
                <a:ea typeface="IBM Plex Sans"/>
                <a:cs typeface="IBM Plex Sans"/>
                <a:sym typeface="IBM Plex Sans"/>
              </a:rPr>
              <a:t> </a:t>
            </a:r>
            <a:r>
              <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 </a:t>
            </a:r>
            <a:r>
              <a:rPr kumimoji="0" lang="fr-FR" sz="1800" b="1" i="0" u="none" strike="noStrike" kern="1200" cap="none" spc="0" normalizeH="0" baseline="0" noProof="0" dirty="0" err="1">
                <a:ln>
                  <a:noFill/>
                </a:ln>
                <a:solidFill>
                  <a:prstClr val="black"/>
                </a:solidFill>
                <a:effectLst/>
                <a:uLnTx/>
                <a:uFillTx/>
                <a:latin typeface="IBM Plex Sans"/>
                <a:ea typeface="IBM Plex Sans"/>
                <a:cs typeface="IBM Plex Sans"/>
                <a:sym typeface="IBM Plex Sans"/>
              </a:rPr>
              <a:t>nov</a:t>
            </a:r>
            <a:r>
              <a:rPr kumimoji="0" lang="fr-FR" sz="1800" b="1"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a:t>
            </a:r>
            <a:r>
              <a:rPr kumimoji="0" lang="fr-FR" sz="1800" b="1" i="0" u="none" strike="noStrike" kern="1200" cap="none" spc="0" normalizeH="0" baseline="0" noProof="0" dirty="0" err="1">
                <a:ln>
                  <a:noFill/>
                </a:ln>
                <a:solidFill>
                  <a:prstClr val="black"/>
                </a:solidFill>
                <a:effectLst/>
                <a:uLnTx/>
                <a:uFillTx/>
                <a:latin typeface="IBM Plex Sans"/>
                <a:ea typeface="IBM Plex Sans"/>
                <a:cs typeface="IBM Plex Sans"/>
                <a:sym typeface="IBM Plex Sans"/>
              </a:rPr>
              <a:t>déc</a:t>
            </a:r>
            <a:r>
              <a:rPr kumimoji="0" lang="fr-FR" sz="1800" b="1"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 23 </a:t>
            </a:r>
            <a:r>
              <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Mise en place des modes opératoires et  préparation des formations aux utilisateurs clés - 	Poursuite de test</a:t>
            </a:r>
          </a:p>
          <a:p>
            <a:pPr marL="114300" marR="0" lvl="0" indent="0" algn="just" defTabSz="457200" rtl="0" eaLnBrk="0" fontAlgn="base" latinLnBrk="0" hangingPunct="0">
              <a:lnSpc>
                <a:spcPct val="100000"/>
              </a:lnSpc>
              <a:spcBef>
                <a:spcPct val="0"/>
              </a:spcBef>
              <a:spcAft>
                <a:spcPct val="0"/>
              </a:spcAft>
              <a:buClr>
                <a:prstClr val="black"/>
              </a:buClr>
              <a:buSzPts val="1800"/>
              <a:buFontTx/>
              <a:buNone/>
              <a:tabLst/>
              <a:defRPr/>
            </a:pPr>
            <a:endPar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endParaRPr>
          </a:p>
          <a:p>
            <a:pPr marL="114300" marR="0" lvl="0" indent="0" algn="just" defTabSz="457200" rtl="0" eaLnBrk="0" fontAlgn="base" latinLnBrk="0" hangingPunct="0">
              <a:lnSpc>
                <a:spcPct val="100000"/>
              </a:lnSpc>
              <a:spcBef>
                <a:spcPct val="0"/>
              </a:spcBef>
              <a:spcAft>
                <a:spcPct val="0"/>
              </a:spcAft>
              <a:buClr>
                <a:prstClr val="black"/>
              </a:buClr>
              <a:buSzPts val="1800"/>
              <a:buFontTx/>
              <a:buNone/>
              <a:tabLst/>
              <a:defRPr/>
            </a:pPr>
            <a:r>
              <a:rPr kumimoji="0" lang="fr-FR" sz="1800" b="1" i="0" u="sng" strike="noStrike" kern="1200" cap="none" spc="0" normalizeH="0" baseline="0" noProof="0" dirty="0">
                <a:ln>
                  <a:noFill/>
                </a:ln>
                <a:solidFill>
                  <a:prstClr val="black"/>
                </a:solidFill>
                <a:effectLst/>
                <a:uLnTx/>
                <a:uFillTx/>
                <a:latin typeface="IBM Plex Sans"/>
                <a:ea typeface="IBM Plex Sans"/>
                <a:cs typeface="IBM Plex Sans"/>
                <a:sym typeface="IBM Plex Sans"/>
              </a:rPr>
              <a:t>Etape 4</a:t>
            </a:r>
            <a:r>
              <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  : </a:t>
            </a:r>
            <a:r>
              <a:rPr kumimoji="0" lang="fr-FR" sz="1800" b="1" i="0" u="none" strike="noStrike" kern="1200" cap="none" spc="0" normalizeH="0" baseline="0" noProof="0" dirty="0" err="1">
                <a:ln>
                  <a:noFill/>
                </a:ln>
                <a:solidFill>
                  <a:prstClr val="black"/>
                </a:solidFill>
                <a:effectLst/>
                <a:uLnTx/>
                <a:uFillTx/>
                <a:latin typeface="IBM Plex Sans"/>
                <a:ea typeface="IBM Plex Sans"/>
                <a:cs typeface="IBM Plex Sans"/>
                <a:sym typeface="IBM Plex Sans"/>
              </a:rPr>
              <a:t>janv</a:t>
            </a:r>
            <a:r>
              <a:rPr kumimoji="0" lang="fr-FR" sz="1800" b="1"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 24 </a:t>
            </a:r>
            <a:r>
              <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paramétrage de l’application en production </a:t>
            </a:r>
          </a:p>
          <a:p>
            <a:pPr marL="571500" marR="0" lvl="1" indent="0" algn="l" defTabSz="457200" rtl="0" eaLnBrk="0" fontAlgn="base" latinLnBrk="0" hangingPunct="0">
              <a:lnSpc>
                <a:spcPct val="100000"/>
              </a:lnSpc>
              <a:spcBef>
                <a:spcPct val="0"/>
              </a:spcBef>
              <a:spcAft>
                <a:spcPct val="0"/>
              </a:spcAft>
              <a:buClr>
                <a:prstClr val="black"/>
              </a:buClr>
              <a:buSzPts val="1800"/>
              <a:buFontTx/>
              <a:buNone/>
              <a:tabLst/>
              <a:defRPr/>
            </a:pPr>
            <a:endPar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endParaRPr>
          </a:p>
          <a:p>
            <a:pPr marL="114300" marR="0" lvl="0" indent="0" algn="l" defTabSz="457200" rtl="0" eaLnBrk="0" fontAlgn="base" latinLnBrk="0" hangingPunct="0">
              <a:lnSpc>
                <a:spcPct val="100000"/>
              </a:lnSpc>
              <a:spcBef>
                <a:spcPct val="0"/>
              </a:spcBef>
              <a:spcAft>
                <a:spcPct val="0"/>
              </a:spcAft>
              <a:buClr>
                <a:prstClr val="black"/>
              </a:buClr>
              <a:buSzPts val="1800"/>
              <a:buFontTx/>
              <a:buNone/>
              <a:tabLst/>
              <a:defRPr/>
            </a:pPr>
            <a:r>
              <a:rPr kumimoji="0" lang="fr-FR" sz="1800" b="1" i="0" u="sng" strike="noStrike" kern="1200" cap="none" spc="0" normalizeH="0" baseline="0" noProof="0" dirty="0">
                <a:ln>
                  <a:noFill/>
                </a:ln>
                <a:solidFill>
                  <a:prstClr val="black"/>
                </a:solidFill>
                <a:effectLst/>
                <a:uLnTx/>
                <a:uFillTx/>
                <a:latin typeface="IBM Plex Sans"/>
                <a:ea typeface="IBM Plex Sans"/>
                <a:cs typeface="IBM Plex Sans"/>
                <a:sym typeface="IBM Plex Sans"/>
              </a:rPr>
              <a:t>Etape 5</a:t>
            </a:r>
            <a:r>
              <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 : </a:t>
            </a:r>
            <a:r>
              <a:rPr kumimoji="0" lang="fr-FR" sz="1800" b="1" i="0" u="none" strike="noStrike" kern="1200" cap="none" spc="0" normalizeH="0" baseline="0" noProof="0" dirty="0" err="1">
                <a:ln>
                  <a:noFill/>
                </a:ln>
                <a:solidFill>
                  <a:prstClr val="black"/>
                </a:solidFill>
                <a:effectLst/>
                <a:uLnTx/>
                <a:uFillTx/>
                <a:latin typeface="IBM Plex Sans"/>
                <a:ea typeface="IBM Plex Sans"/>
                <a:cs typeface="IBM Plex Sans"/>
                <a:sym typeface="IBM Plex Sans"/>
              </a:rPr>
              <a:t>janv</a:t>
            </a:r>
            <a:r>
              <a:rPr kumimoji="0" lang="fr-FR" sz="1800" b="1"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 24 </a:t>
            </a:r>
            <a:r>
              <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déploiement des formations </a:t>
            </a:r>
          </a:p>
          <a:p>
            <a:pPr marL="114300" marR="0" lvl="0" indent="0" algn="l" defTabSz="457200" rtl="0" eaLnBrk="0" fontAlgn="base" latinLnBrk="0" hangingPunct="0">
              <a:lnSpc>
                <a:spcPct val="100000"/>
              </a:lnSpc>
              <a:spcBef>
                <a:spcPct val="0"/>
              </a:spcBef>
              <a:spcAft>
                <a:spcPct val="0"/>
              </a:spcAft>
              <a:buClr>
                <a:prstClr val="black"/>
              </a:buClr>
              <a:buSzPts val="1800"/>
              <a:buFontTx/>
              <a:buNone/>
              <a:tabLst/>
              <a:defRPr/>
            </a:pPr>
            <a:r>
              <a:rPr kumimoji="0" lang="fr-FR" sz="18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des gestionnaires avec une équipe de formation dédiée</a:t>
            </a:r>
          </a:p>
          <a:p>
            <a:pPr marL="114300" marR="0" lvl="0" indent="0" algn="l" defTabSz="457200" rtl="0" eaLnBrk="0" fontAlgn="base" latinLnBrk="0" hangingPunct="0">
              <a:lnSpc>
                <a:spcPct val="100000"/>
              </a:lnSpc>
              <a:spcBef>
                <a:spcPct val="0"/>
              </a:spcBef>
              <a:spcAft>
                <a:spcPct val="0"/>
              </a:spcAft>
              <a:buClr>
                <a:prstClr val="black"/>
              </a:buClr>
              <a:buSzPts val="1800"/>
              <a:buFontTx/>
              <a:buNone/>
              <a:tabLst/>
              <a:defRPr/>
            </a:pPr>
            <a:endParaRPr kumimoji="0" lang="fr-FR" sz="17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endParaRPr>
          </a:p>
          <a:p>
            <a:pPr marL="114300" marR="0" lvl="0" indent="0" algn="l" defTabSz="457200" rtl="0" eaLnBrk="0" fontAlgn="base" latinLnBrk="0" hangingPunct="0">
              <a:lnSpc>
                <a:spcPct val="100000"/>
              </a:lnSpc>
              <a:spcBef>
                <a:spcPct val="0"/>
              </a:spcBef>
              <a:spcAft>
                <a:spcPct val="0"/>
              </a:spcAft>
              <a:buClr>
                <a:prstClr val="black"/>
              </a:buClr>
              <a:buSzPts val="1800"/>
              <a:buFontTx/>
              <a:buNone/>
              <a:tabLst/>
              <a:defRPr/>
            </a:pPr>
            <a:r>
              <a:rPr kumimoji="0" lang="fr-FR" sz="17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Présentation du déploiement en </a:t>
            </a:r>
            <a:r>
              <a:rPr kumimoji="0" lang="fr-FR" sz="1700" b="0" i="0" u="none" strike="noStrike" kern="1200" cap="none" spc="0" normalizeH="0" baseline="0" noProof="0" dirty="0" err="1">
                <a:ln>
                  <a:noFill/>
                </a:ln>
                <a:solidFill>
                  <a:prstClr val="black"/>
                </a:solidFill>
                <a:effectLst/>
                <a:uLnTx/>
                <a:uFillTx/>
                <a:latin typeface="IBM Plex Sans"/>
                <a:ea typeface="IBM Plex Sans"/>
                <a:cs typeface="IBM Plex Sans"/>
                <a:sym typeface="IBM Plex Sans"/>
              </a:rPr>
              <a:t>visio</a:t>
            </a:r>
            <a:r>
              <a:rPr kumimoji="0" lang="fr-FR" sz="1700" b="0" i="0" u="none" strike="noStrike" kern="1200" cap="none" spc="0" normalizeH="0" baseline="0" noProof="0" dirty="0">
                <a:ln>
                  <a:noFill/>
                </a:ln>
                <a:solidFill>
                  <a:prstClr val="black"/>
                </a:solidFill>
                <a:effectLst/>
                <a:uLnTx/>
                <a:uFillTx/>
                <a:latin typeface="IBM Plex Sans"/>
                <a:ea typeface="IBM Plex Sans"/>
                <a:cs typeface="IBM Plex Sans"/>
                <a:sym typeface="IBM Plex Sans"/>
              </a:rPr>
              <a:t> le 30 janvier 2024 (disponible sur IRIS)</a:t>
            </a:r>
          </a:p>
        </p:txBody>
      </p:sp>
      <p:sp>
        <p:nvSpPr>
          <p:cNvPr id="15" name="ZoneTexte 14">
            <a:extLst>
              <a:ext uri="{FF2B5EF4-FFF2-40B4-BE49-F238E27FC236}">
                <a16:creationId xmlns:a16="http://schemas.microsoft.com/office/drawing/2014/main" id="{B7345D6D-BA04-4C14-A92E-B98E25D62CA4}"/>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237375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10A094C4-4E22-4029-8101-C1D1B41969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5" y="5205942"/>
            <a:ext cx="12192000" cy="1652058"/>
          </a:xfrm>
          <a:prstGeom prst="rect">
            <a:avLst/>
          </a:prstGeom>
        </p:spPr>
      </p:pic>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8487"/>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Informations générales : </a:t>
            </a:r>
            <a:r>
              <a:rPr lang="fr-FR" sz="2000" b="1" cap="small" dirty="0">
                <a:solidFill>
                  <a:srgbClr val="B00000"/>
                </a:solidFill>
                <a:latin typeface="Arial" panose="020B0604020202020204" pitchFamily="34" charset="0"/>
                <a:cs typeface="Arial" panose="020B0604020202020204" pitchFamily="34" charset="0"/>
              </a:rPr>
              <a:t>NOTILUS (3/6)</a:t>
            </a:r>
            <a:endParaRPr lang="fr-FR" sz="2400" b="1" cap="small" dirty="0">
              <a:solidFill>
                <a:srgbClr val="B00000"/>
              </a:solidFill>
              <a:latin typeface="Arial" panose="020B060402020202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D6614672-B48D-43A1-B93B-5C808BD58587}"/>
              </a:ext>
            </a:extLst>
          </p:cNvPr>
          <p:cNvGrpSpPr/>
          <p:nvPr/>
        </p:nvGrpSpPr>
        <p:grpSpPr>
          <a:xfrm>
            <a:off x="1318358" y="433732"/>
            <a:ext cx="9666952" cy="6388100"/>
            <a:chOff x="1746250" y="144463"/>
            <a:chExt cx="8643938" cy="6388100"/>
          </a:xfrm>
        </p:grpSpPr>
        <p:sp>
          <p:nvSpPr>
            <p:cNvPr id="15" name="ZoneTexte 14">
              <a:extLst>
                <a:ext uri="{FF2B5EF4-FFF2-40B4-BE49-F238E27FC236}">
                  <a16:creationId xmlns:a16="http://schemas.microsoft.com/office/drawing/2014/main" id="{F449DBE3-95F6-4242-A513-09C03DD57A93}"/>
                </a:ext>
              </a:extLst>
            </p:cNvPr>
            <p:cNvSpPr txBox="1"/>
            <p:nvPr/>
          </p:nvSpPr>
          <p:spPr>
            <a:xfrm>
              <a:off x="6970713" y="1674813"/>
              <a:ext cx="3167062" cy="703262"/>
            </a:xfrm>
            <a:prstGeom prst="round2DiagRect">
              <a:avLst/>
            </a:prstGeom>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defRPr sz="2000">
                  <a:solidFill>
                    <a:schemeClr val="tx1"/>
                  </a:solidFill>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Une porte d’entrée unique NOTILUS – 1 Seul outil</a:t>
              </a:r>
            </a:p>
          </p:txBody>
        </p:sp>
        <p:sp>
          <p:nvSpPr>
            <p:cNvPr id="16" name="ZoneTexte 15">
              <a:extLst>
                <a:ext uri="{FF2B5EF4-FFF2-40B4-BE49-F238E27FC236}">
                  <a16:creationId xmlns:a16="http://schemas.microsoft.com/office/drawing/2014/main" id="{31D6D6D0-DE5A-4C2D-B684-24C18E112A03}"/>
                </a:ext>
              </a:extLst>
            </p:cNvPr>
            <p:cNvSpPr txBox="1"/>
            <p:nvPr/>
          </p:nvSpPr>
          <p:spPr>
            <a:xfrm>
              <a:off x="6970713" y="3810000"/>
              <a:ext cx="3135312" cy="1060450"/>
            </a:xfrm>
            <a:prstGeom prst="round2DiagRect">
              <a:avLst/>
            </a:prstGeom>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defRPr sz="2000">
                  <a:solidFill>
                    <a:schemeClr val="tx1"/>
                  </a:solidFill>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Le suivi des étapes de la mission et de son paiement  sur un tableau de bord </a:t>
              </a:r>
            </a:p>
          </p:txBody>
        </p:sp>
        <p:sp>
          <p:nvSpPr>
            <p:cNvPr id="17" name="ZoneTexte 16">
              <a:extLst>
                <a:ext uri="{FF2B5EF4-FFF2-40B4-BE49-F238E27FC236}">
                  <a16:creationId xmlns:a16="http://schemas.microsoft.com/office/drawing/2014/main" id="{29D105FF-D5E8-4ADC-8C36-C531BACB0568}"/>
                </a:ext>
              </a:extLst>
            </p:cNvPr>
            <p:cNvSpPr txBox="1"/>
            <p:nvPr/>
          </p:nvSpPr>
          <p:spPr>
            <a:xfrm>
              <a:off x="6956426" y="5006975"/>
              <a:ext cx="3135313" cy="1339850"/>
            </a:xfrm>
            <a:prstGeom prst="round2DiagRect">
              <a:avLst/>
            </a:prstGeom>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defRPr sz="2000">
                  <a:solidFill>
                    <a:schemeClr val="tx1"/>
                  </a:solidFill>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Scan et intégration des justificatifs sur les états de frais avec lecture à reconnaissance optique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Calibri"/>
                  <a:ea typeface="+mn-ea"/>
                  <a:cs typeface="+mn-cs"/>
                </a:rPr>
                <a:t>**Attention néanmoins, attendre que le paiement soit fait</a:t>
              </a:r>
            </a:p>
          </p:txBody>
        </p:sp>
        <p:sp>
          <p:nvSpPr>
            <p:cNvPr id="18" name="ZoneTexte 17">
              <a:extLst>
                <a:ext uri="{FF2B5EF4-FFF2-40B4-BE49-F238E27FC236}">
                  <a16:creationId xmlns:a16="http://schemas.microsoft.com/office/drawing/2014/main" id="{CAAF81D8-32E9-4443-AAAE-05CE99362680}"/>
                </a:ext>
              </a:extLst>
            </p:cNvPr>
            <p:cNvSpPr txBox="1"/>
            <p:nvPr/>
          </p:nvSpPr>
          <p:spPr>
            <a:xfrm>
              <a:off x="2008188" y="1625601"/>
              <a:ext cx="3205162" cy="855663"/>
            </a:xfrm>
            <a:prstGeom prst="round2DiagRect">
              <a:avLst/>
            </a:prstGeom>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Pour le missionnaire 2  outils –  saisies :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DOM / GOELETT</a:t>
              </a:r>
            </a:p>
          </p:txBody>
        </p:sp>
        <p:sp>
          <p:nvSpPr>
            <p:cNvPr id="24" name="ZoneTexte 23">
              <a:extLst>
                <a:ext uri="{FF2B5EF4-FFF2-40B4-BE49-F238E27FC236}">
                  <a16:creationId xmlns:a16="http://schemas.microsoft.com/office/drawing/2014/main" id="{0501A3E9-4835-4BB4-B949-6DE39D0386DF}"/>
                </a:ext>
              </a:extLst>
            </p:cNvPr>
            <p:cNvSpPr txBox="1"/>
            <p:nvPr/>
          </p:nvSpPr>
          <p:spPr>
            <a:xfrm>
              <a:off x="1928814" y="4027488"/>
              <a:ext cx="3284537" cy="855662"/>
            </a:xfrm>
            <a:prstGeom prst="round2DiagRect">
              <a:avLst/>
            </a:prstGeom>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Aucune visibilité du paiement de la mission</a:t>
              </a:r>
            </a:p>
          </p:txBody>
        </p:sp>
        <p:sp>
          <p:nvSpPr>
            <p:cNvPr id="25" name="Rectangle : coins arrondis 32">
              <a:extLst>
                <a:ext uri="{FF2B5EF4-FFF2-40B4-BE49-F238E27FC236}">
                  <a16:creationId xmlns:a16="http://schemas.microsoft.com/office/drawing/2014/main" id="{38A24DC8-1EA4-4C55-AA32-AFA9C892CC1A}"/>
                </a:ext>
              </a:extLst>
            </p:cNvPr>
            <p:cNvSpPr/>
            <p:nvPr/>
          </p:nvSpPr>
          <p:spPr>
            <a:xfrm>
              <a:off x="2243139" y="425451"/>
              <a:ext cx="2549525" cy="377825"/>
            </a:xfrm>
            <a:custGeom>
              <a:avLst/>
              <a:gdLst>
                <a:gd name="connsiteX0" fmla="*/ 0 w 2549769"/>
                <a:gd name="connsiteY0" fmla="*/ 63013 h 378069"/>
                <a:gd name="connsiteX1" fmla="*/ 63013 w 2549769"/>
                <a:gd name="connsiteY1" fmla="*/ 0 h 378069"/>
                <a:gd name="connsiteX2" fmla="*/ 2486756 w 2549769"/>
                <a:gd name="connsiteY2" fmla="*/ 0 h 378069"/>
                <a:gd name="connsiteX3" fmla="*/ 2549769 w 2549769"/>
                <a:gd name="connsiteY3" fmla="*/ 63013 h 378069"/>
                <a:gd name="connsiteX4" fmla="*/ 2549769 w 2549769"/>
                <a:gd name="connsiteY4" fmla="*/ 315056 h 378069"/>
                <a:gd name="connsiteX5" fmla="*/ 2486756 w 2549769"/>
                <a:gd name="connsiteY5" fmla="*/ 378069 h 378069"/>
                <a:gd name="connsiteX6" fmla="*/ 63013 w 2549769"/>
                <a:gd name="connsiteY6" fmla="*/ 378069 h 378069"/>
                <a:gd name="connsiteX7" fmla="*/ 0 w 2549769"/>
                <a:gd name="connsiteY7" fmla="*/ 315056 h 378069"/>
                <a:gd name="connsiteX8" fmla="*/ 0 w 2549769"/>
                <a:gd name="connsiteY8" fmla="*/ 63013 h 37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769" h="378069" fill="none" extrusionOk="0">
                  <a:moveTo>
                    <a:pt x="0" y="63013"/>
                  </a:moveTo>
                  <a:cubicBezTo>
                    <a:pt x="479" y="25502"/>
                    <a:pt x="22824" y="-2875"/>
                    <a:pt x="63013" y="0"/>
                  </a:cubicBezTo>
                  <a:cubicBezTo>
                    <a:pt x="1044886" y="59435"/>
                    <a:pt x="1785964" y="-158114"/>
                    <a:pt x="2486756" y="0"/>
                  </a:cubicBezTo>
                  <a:cubicBezTo>
                    <a:pt x="2521267" y="-727"/>
                    <a:pt x="2550163" y="23240"/>
                    <a:pt x="2549769" y="63013"/>
                  </a:cubicBezTo>
                  <a:cubicBezTo>
                    <a:pt x="2568429" y="138741"/>
                    <a:pt x="2563152" y="189130"/>
                    <a:pt x="2549769" y="315056"/>
                  </a:cubicBezTo>
                  <a:cubicBezTo>
                    <a:pt x="2549490" y="347711"/>
                    <a:pt x="2522430" y="380991"/>
                    <a:pt x="2486756" y="378069"/>
                  </a:cubicBezTo>
                  <a:cubicBezTo>
                    <a:pt x="1431759" y="310597"/>
                    <a:pt x="811912" y="375647"/>
                    <a:pt x="63013" y="378069"/>
                  </a:cubicBezTo>
                  <a:cubicBezTo>
                    <a:pt x="29982" y="373557"/>
                    <a:pt x="-6157" y="349128"/>
                    <a:pt x="0" y="315056"/>
                  </a:cubicBezTo>
                  <a:cubicBezTo>
                    <a:pt x="13130" y="216156"/>
                    <a:pt x="-500" y="96436"/>
                    <a:pt x="0" y="63013"/>
                  </a:cubicBezTo>
                  <a:close/>
                </a:path>
                <a:path w="2549769" h="378069" stroke="0" extrusionOk="0">
                  <a:moveTo>
                    <a:pt x="0" y="63013"/>
                  </a:moveTo>
                  <a:cubicBezTo>
                    <a:pt x="-36" y="22311"/>
                    <a:pt x="28277" y="1037"/>
                    <a:pt x="63013" y="0"/>
                  </a:cubicBezTo>
                  <a:cubicBezTo>
                    <a:pt x="831302" y="-111916"/>
                    <a:pt x="1311350" y="-70118"/>
                    <a:pt x="2486756" y="0"/>
                  </a:cubicBezTo>
                  <a:cubicBezTo>
                    <a:pt x="2522586" y="-4119"/>
                    <a:pt x="2554887" y="25622"/>
                    <a:pt x="2549769" y="63013"/>
                  </a:cubicBezTo>
                  <a:cubicBezTo>
                    <a:pt x="2543665" y="173691"/>
                    <a:pt x="2558162" y="250136"/>
                    <a:pt x="2549769" y="315056"/>
                  </a:cubicBezTo>
                  <a:cubicBezTo>
                    <a:pt x="2550753" y="352268"/>
                    <a:pt x="2521847" y="376980"/>
                    <a:pt x="2486756" y="378069"/>
                  </a:cubicBezTo>
                  <a:cubicBezTo>
                    <a:pt x="1466369" y="460916"/>
                    <a:pt x="964119" y="233469"/>
                    <a:pt x="63013" y="378069"/>
                  </a:cubicBezTo>
                  <a:cubicBezTo>
                    <a:pt x="29655" y="380512"/>
                    <a:pt x="4883" y="344987"/>
                    <a:pt x="0" y="315056"/>
                  </a:cubicBezTo>
                  <a:cubicBezTo>
                    <a:pt x="-2694" y="272542"/>
                    <a:pt x="3007" y="145104"/>
                    <a:pt x="0" y="63013"/>
                  </a:cubicBezTo>
                  <a:close/>
                </a:path>
              </a:pathLst>
            </a:cu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Avant</a:t>
              </a:r>
            </a:p>
          </p:txBody>
        </p:sp>
        <p:sp>
          <p:nvSpPr>
            <p:cNvPr id="26" name="Rectangle : coins arrondis 33">
              <a:extLst>
                <a:ext uri="{FF2B5EF4-FFF2-40B4-BE49-F238E27FC236}">
                  <a16:creationId xmlns:a16="http://schemas.microsoft.com/office/drawing/2014/main" id="{F6959FC6-C4AB-4910-AD9A-F8CC11D468EA}"/>
                </a:ext>
              </a:extLst>
            </p:cNvPr>
            <p:cNvSpPr/>
            <p:nvPr/>
          </p:nvSpPr>
          <p:spPr>
            <a:xfrm>
              <a:off x="7385051" y="425451"/>
              <a:ext cx="2251075" cy="377825"/>
            </a:xfrm>
            <a:custGeom>
              <a:avLst/>
              <a:gdLst>
                <a:gd name="connsiteX0" fmla="*/ 0 w 2250830"/>
                <a:gd name="connsiteY0" fmla="*/ 63013 h 378069"/>
                <a:gd name="connsiteX1" fmla="*/ 63013 w 2250830"/>
                <a:gd name="connsiteY1" fmla="*/ 0 h 378069"/>
                <a:gd name="connsiteX2" fmla="*/ 2187817 w 2250830"/>
                <a:gd name="connsiteY2" fmla="*/ 0 h 378069"/>
                <a:gd name="connsiteX3" fmla="*/ 2250830 w 2250830"/>
                <a:gd name="connsiteY3" fmla="*/ 63013 h 378069"/>
                <a:gd name="connsiteX4" fmla="*/ 2250830 w 2250830"/>
                <a:gd name="connsiteY4" fmla="*/ 315056 h 378069"/>
                <a:gd name="connsiteX5" fmla="*/ 2187817 w 2250830"/>
                <a:gd name="connsiteY5" fmla="*/ 378069 h 378069"/>
                <a:gd name="connsiteX6" fmla="*/ 63013 w 2250830"/>
                <a:gd name="connsiteY6" fmla="*/ 378069 h 378069"/>
                <a:gd name="connsiteX7" fmla="*/ 0 w 2250830"/>
                <a:gd name="connsiteY7" fmla="*/ 315056 h 378069"/>
                <a:gd name="connsiteX8" fmla="*/ 0 w 2250830"/>
                <a:gd name="connsiteY8" fmla="*/ 63013 h 37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830" h="378069" fill="none" extrusionOk="0">
                  <a:moveTo>
                    <a:pt x="0" y="63013"/>
                  </a:moveTo>
                  <a:cubicBezTo>
                    <a:pt x="-3137" y="22032"/>
                    <a:pt x="30135" y="5610"/>
                    <a:pt x="63013" y="0"/>
                  </a:cubicBezTo>
                  <a:cubicBezTo>
                    <a:pt x="837583" y="-6110"/>
                    <a:pt x="1797626" y="12592"/>
                    <a:pt x="2187817" y="0"/>
                  </a:cubicBezTo>
                  <a:cubicBezTo>
                    <a:pt x="2220362" y="958"/>
                    <a:pt x="2253124" y="30366"/>
                    <a:pt x="2250830" y="63013"/>
                  </a:cubicBezTo>
                  <a:cubicBezTo>
                    <a:pt x="2252807" y="121976"/>
                    <a:pt x="2247135" y="225463"/>
                    <a:pt x="2250830" y="315056"/>
                  </a:cubicBezTo>
                  <a:cubicBezTo>
                    <a:pt x="2253785" y="352430"/>
                    <a:pt x="2224117" y="383502"/>
                    <a:pt x="2187817" y="378069"/>
                  </a:cubicBezTo>
                  <a:cubicBezTo>
                    <a:pt x="1467903" y="446708"/>
                    <a:pt x="726882" y="497593"/>
                    <a:pt x="63013" y="378069"/>
                  </a:cubicBezTo>
                  <a:cubicBezTo>
                    <a:pt x="27383" y="372752"/>
                    <a:pt x="2538" y="345814"/>
                    <a:pt x="0" y="315056"/>
                  </a:cubicBezTo>
                  <a:cubicBezTo>
                    <a:pt x="11379" y="248268"/>
                    <a:pt x="12893" y="146353"/>
                    <a:pt x="0" y="63013"/>
                  </a:cubicBezTo>
                  <a:close/>
                </a:path>
                <a:path w="2250830" h="378069" stroke="0" extrusionOk="0">
                  <a:moveTo>
                    <a:pt x="0" y="63013"/>
                  </a:moveTo>
                  <a:cubicBezTo>
                    <a:pt x="-2812" y="32885"/>
                    <a:pt x="25666" y="-1973"/>
                    <a:pt x="63013" y="0"/>
                  </a:cubicBezTo>
                  <a:cubicBezTo>
                    <a:pt x="1104309" y="157991"/>
                    <a:pt x="1357429" y="8156"/>
                    <a:pt x="2187817" y="0"/>
                  </a:cubicBezTo>
                  <a:cubicBezTo>
                    <a:pt x="2222112" y="-778"/>
                    <a:pt x="2251350" y="27432"/>
                    <a:pt x="2250830" y="63013"/>
                  </a:cubicBezTo>
                  <a:cubicBezTo>
                    <a:pt x="2243454" y="130679"/>
                    <a:pt x="2242408" y="224496"/>
                    <a:pt x="2250830" y="315056"/>
                  </a:cubicBezTo>
                  <a:cubicBezTo>
                    <a:pt x="2249658" y="350556"/>
                    <a:pt x="2220838" y="377289"/>
                    <a:pt x="2187817" y="378069"/>
                  </a:cubicBezTo>
                  <a:cubicBezTo>
                    <a:pt x="1877828" y="282571"/>
                    <a:pt x="845106" y="317067"/>
                    <a:pt x="63013" y="378069"/>
                  </a:cubicBezTo>
                  <a:cubicBezTo>
                    <a:pt x="26935" y="377858"/>
                    <a:pt x="-3400" y="346125"/>
                    <a:pt x="0" y="315056"/>
                  </a:cubicBezTo>
                  <a:cubicBezTo>
                    <a:pt x="-2372" y="205471"/>
                    <a:pt x="16527" y="139540"/>
                    <a:pt x="0" y="63013"/>
                  </a:cubicBezTo>
                  <a:close/>
                </a:path>
              </a:pathLst>
            </a:cu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Après</a:t>
              </a:r>
            </a:p>
          </p:txBody>
        </p:sp>
        <p:sp>
          <p:nvSpPr>
            <p:cNvPr id="27" name="ZoneTexte 26">
              <a:extLst>
                <a:ext uri="{FF2B5EF4-FFF2-40B4-BE49-F238E27FC236}">
                  <a16:creationId xmlns:a16="http://schemas.microsoft.com/office/drawing/2014/main" id="{3B0A8CB5-DFFE-4333-8D79-B8F7565F28B5}"/>
                </a:ext>
              </a:extLst>
            </p:cNvPr>
            <p:cNvSpPr txBox="1"/>
            <p:nvPr/>
          </p:nvSpPr>
          <p:spPr>
            <a:xfrm>
              <a:off x="6970713" y="2514601"/>
              <a:ext cx="3167062" cy="1179513"/>
            </a:xfrm>
            <a:prstGeom prst="round2DiagRect">
              <a:avLst/>
            </a:prstGeom>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defRPr sz="2000">
                  <a:solidFill>
                    <a:schemeClr val="tx1"/>
                  </a:solidFill>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Intégration automatique dans SIFAC (Bon de commande, réservation de crédits)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1" i="0" u="none" strike="noStrike" kern="1200" cap="none" spc="0" normalizeH="0" baseline="0" noProof="0" dirty="0">
                  <a:ln>
                    <a:noFill/>
                  </a:ln>
                  <a:solidFill>
                    <a:prstClr val="black"/>
                  </a:solidFill>
                  <a:effectLst/>
                  <a:uLnTx/>
                  <a:uFillTx/>
                  <a:latin typeface="Calibri"/>
                  <a:ea typeface="+mn-ea"/>
                  <a:cs typeface="+mn-cs"/>
                </a:rPr>
                <a:t>plus de double saisie</a:t>
              </a:r>
            </a:p>
          </p:txBody>
        </p:sp>
        <p:sp>
          <p:nvSpPr>
            <p:cNvPr id="28" name="ZoneTexte 27">
              <a:extLst>
                <a:ext uri="{FF2B5EF4-FFF2-40B4-BE49-F238E27FC236}">
                  <a16:creationId xmlns:a16="http://schemas.microsoft.com/office/drawing/2014/main" id="{8D617512-1A3C-405A-9420-9594823F6EBA}"/>
                </a:ext>
              </a:extLst>
            </p:cNvPr>
            <p:cNvSpPr txBox="1"/>
            <p:nvPr/>
          </p:nvSpPr>
          <p:spPr>
            <a:xfrm>
              <a:off x="1997076" y="2825750"/>
              <a:ext cx="3205163" cy="857250"/>
            </a:xfrm>
            <a:prstGeom prst="round2DiagRect">
              <a:avLst/>
            </a:prstGeom>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Pour le gestionnaire –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3 outils 3 saisies :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DOM / GOELETT / SIFAC</a:t>
              </a:r>
            </a:p>
          </p:txBody>
        </p:sp>
        <p:pic>
          <p:nvPicPr>
            <p:cNvPr id="29" name="Image 36">
              <a:extLst>
                <a:ext uri="{FF2B5EF4-FFF2-40B4-BE49-F238E27FC236}">
                  <a16:creationId xmlns:a16="http://schemas.microsoft.com/office/drawing/2014/main" id="{41B7CFC4-7238-453C-8100-D7040FF11C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917309">
              <a:off x="5678489" y="1746251"/>
              <a:ext cx="835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37">
              <a:extLst>
                <a:ext uri="{FF2B5EF4-FFF2-40B4-BE49-F238E27FC236}">
                  <a16:creationId xmlns:a16="http://schemas.microsoft.com/office/drawing/2014/main" id="{411D14C1-F81E-4969-97FD-5D127B6D2A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917309">
              <a:off x="5666582" y="2842420"/>
              <a:ext cx="8366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38">
              <a:extLst>
                <a:ext uri="{FF2B5EF4-FFF2-40B4-BE49-F238E27FC236}">
                  <a16:creationId xmlns:a16="http://schemas.microsoft.com/office/drawing/2014/main" id="{29F9BFEC-71AB-4A1A-B1CA-57CA573551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917309">
              <a:off x="5677695" y="3939382"/>
              <a:ext cx="8366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 39">
              <a:extLst>
                <a:ext uri="{FF2B5EF4-FFF2-40B4-BE49-F238E27FC236}">
                  <a16:creationId xmlns:a16="http://schemas.microsoft.com/office/drawing/2014/main" id="{D4D23FC1-8E0E-4D9D-85B2-3E9AB6601D5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917309">
              <a:off x="5629276" y="5243513"/>
              <a:ext cx="83661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32">
              <a:extLst>
                <a:ext uri="{FF2B5EF4-FFF2-40B4-BE49-F238E27FC236}">
                  <a16:creationId xmlns:a16="http://schemas.microsoft.com/office/drawing/2014/main" id="{6DF0D8AA-9A68-4A3D-BF96-CCCCF4D526B0}"/>
                </a:ext>
              </a:extLst>
            </p:cNvPr>
            <p:cNvSpPr txBox="1"/>
            <p:nvPr/>
          </p:nvSpPr>
          <p:spPr>
            <a:xfrm>
              <a:off x="1928814" y="5238750"/>
              <a:ext cx="3284537" cy="857250"/>
            </a:xfrm>
            <a:prstGeom prst="round2DiagRect">
              <a:avLst/>
            </a:prstGeom>
            <a:ln>
              <a:solidFill>
                <a:schemeClr val="bg2">
                  <a:lumMod val="75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Justificatif papier</a:t>
              </a:r>
            </a:p>
          </p:txBody>
        </p:sp>
        <p:pic>
          <p:nvPicPr>
            <p:cNvPr id="34" name="Image 42">
              <a:extLst>
                <a:ext uri="{FF2B5EF4-FFF2-40B4-BE49-F238E27FC236}">
                  <a16:creationId xmlns:a16="http://schemas.microsoft.com/office/drawing/2014/main" id="{C0A76F5B-FC67-41ED-93F5-8E6D3E0FFED7}"/>
                </a:ext>
              </a:extLst>
            </p:cNvPr>
            <p:cNvPicPr>
              <a:picLocks noChangeAspect="1" noChangeArrowheads="1"/>
            </p:cNvPicPr>
            <p:nvPr/>
          </p:nvPicPr>
          <p:blipFill>
            <a:blip r:embed="rId5"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rot="915391">
              <a:off x="5527973" y="697184"/>
              <a:ext cx="11811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 coins arrondis 34">
              <a:extLst>
                <a:ext uri="{FF2B5EF4-FFF2-40B4-BE49-F238E27FC236}">
                  <a16:creationId xmlns:a16="http://schemas.microsoft.com/office/drawing/2014/main" id="{A6ED57A2-7839-4DC4-92E8-E2C046DB964D}"/>
                </a:ext>
              </a:extLst>
            </p:cNvPr>
            <p:cNvSpPr/>
            <p:nvPr/>
          </p:nvSpPr>
          <p:spPr>
            <a:xfrm>
              <a:off x="1746250" y="144463"/>
              <a:ext cx="3729038" cy="6388100"/>
            </a:xfrm>
            <a:prstGeom prst="roundRect">
              <a:avLst/>
            </a:prstGeom>
            <a:noFill/>
            <a:ln>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 coins arrondis 35">
              <a:extLst>
                <a:ext uri="{FF2B5EF4-FFF2-40B4-BE49-F238E27FC236}">
                  <a16:creationId xmlns:a16="http://schemas.microsoft.com/office/drawing/2014/main" id="{C2B9211D-8FEB-4826-8A0F-D11B2665F2B1}"/>
                </a:ext>
              </a:extLst>
            </p:cNvPr>
            <p:cNvSpPr/>
            <p:nvPr/>
          </p:nvSpPr>
          <p:spPr>
            <a:xfrm>
              <a:off x="6661150" y="144463"/>
              <a:ext cx="3729038" cy="6388100"/>
            </a:xfrm>
            <a:prstGeom prst="roundRect">
              <a:avLst/>
            </a:prstGeom>
            <a:noFill/>
            <a:ln>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7" name="ZoneTexte 36">
            <a:extLst>
              <a:ext uri="{FF2B5EF4-FFF2-40B4-BE49-F238E27FC236}">
                <a16:creationId xmlns:a16="http://schemas.microsoft.com/office/drawing/2014/main" id="{462183F8-0A27-44C8-A23E-627B285C7507}"/>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60945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10A094C4-4E22-4029-8101-C1D1B41969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5" y="5205942"/>
            <a:ext cx="12192000" cy="1652058"/>
          </a:xfrm>
          <a:prstGeom prst="rect">
            <a:avLst/>
          </a:prstGeom>
        </p:spPr>
      </p:pic>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8487"/>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Informations générales : </a:t>
            </a:r>
            <a:r>
              <a:rPr lang="fr-FR" sz="2000" b="1" cap="small" dirty="0">
                <a:solidFill>
                  <a:srgbClr val="B00000"/>
                </a:solidFill>
                <a:latin typeface="Arial" panose="020B0604020202020204" pitchFamily="34" charset="0"/>
                <a:cs typeface="Arial" panose="020B0604020202020204" pitchFamily="34" charset="0"/>
              </a:rPr>
              <a:t>NOTILUS (4/6)</a:t>
            </a:r>
            <a:endParaRPr lang="fr-FR" sz="2400" b="1" cap="small" dirty="0">
              <a:solidFill>
                <a:srgbClr val="B00000"/>
              </a:solidFill>
              <a:latin typeface="Arial" panose="020B0604020202020204" pitchFamily="34" charset="0"/>
              <a:cs typeface="Arial" panose="020B0604020202020204" pitchFamily="34" charset="0"/>
            </a:endParaRPr>
          </a:p>
        </p:txBody>
      </p:sp>
      <p:sp>
        <p:nvSpPr>
          <p:cNvPr id="8" name="ZoneTexte 1">
            <a:extLst>
              <a:ext uri="{FF2B5EF4-FFF2-40B4-BE49-F238E27FC236}">
                <a16:creationId xmlns:a16="http://schemas.microsoft.com/office/drawing/2014/main" id="{3474E0B2-E0AD-4FE1-88E4-570F8201F623}"/>
              </a:ext>
            </a:extLst>
          </p:cNvPr>
          <p:cNvSpPr txBox="1">
            <a:spLocks noChangeArrowheads="1"/>
          </p:cNvSpPr>
          <p:nvPr/>
        </p:nvSpPr>
        <p:spPr bwMode="auto">
          <a:xfrm>
            <a:off x="1874839" y="515498"/>
            <a:ext cx="8442325" cy="554038"/>
          </a:xfrm>
          <a:prstGeom prst="rect">
            <a:avLst/>
          </a:prstGeom>
          <a:solidFill>
            <a:srgbClr val="C0504D"/>
          </a:solidFill>
          <a:ln w="9525" cap="flat" cmpd="sng" algn="ctr">
            <a:noFill/>
            <a:prstDash val="solid"/>
          </a:ln>
          <a:effectLst>
            <a:outerShdw blurRad="40000" dist="23000" dir="5400000" rotWithShape="0">
              <a:srgbClr val="000000">
                <a:alpha val="35000"/>
              </a:srgbClr>
            </a:outerShdw>
          </a:effectLst>
        </p:spPr>
        <p:txBody>
          <a:bodyPr anchor="ctr"/>
          <a:lstStyle>
            <a:defPPr>
              <a:defRPr lang="fr-FR"/>
            </a:defPPr>
            <a:lvl1pPr>
              <a:defRPr sz="2800">
                <a:solidFill>
                  <a:schemeClr val="bg1"/>
                </a:solidFill>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altLang="fr-FR" sz="2800" b="0" i="0" u="none" strike="noStrike" kern="0" cap="none" spc="0" normalizeH="0" baseline="0" noProof="0" dirty="0">
                <a:ln>
                  <a:noFill/>
                </a:ln>
                <a:solidFill>
                  <a:prstClr val="white"/>
                </a:solidFill>
                <a:effectLst/>
                <a:uLnTx/>
                <a:uFillTx/>
                <a:latin typeface="Calibri"/>
                <a:ea typeface="+mn-ea"/>
                <a:cs typeface="+mn-cs"/>
              </a:rPr>
              <a:t>FORMATION et RESSOURCES</a:t>
            </a:r>
          </a:p>
        </p:txBody>
      </p:sp>
      <p:sp>
        <p:nvSpPr>
          <p:cNvPr id="10" name="Rectangle : coins arrondis 9">
            <a:extLst>
              <a:ext uri="{FF2B5EF4-FFF2-40B4-BE49-F238E27FC236}">
                <a16:creationId xmlns:a16="http://schemas.microsoft.com/office/drawing/2014/main" id="{15C34919-1613-4931-86DE-181F7DF232A0}"/>
              </a:ext>
            </a:extLst>
          </p:cNvPr>
          <p:cNvSpPr/>
          <p:nvPr/>
        </p:nvSpPr>
        <p:spPr>
          <a:xfrm>
            <a:off x="1706564" y="1293374"/>
            <a:ext cx="4283075" cy="5540375"/>
          </a:xfrm>
          <a:prstGeom prst="roundRect">
            <a:avLst>
              <a:gd name="adj" fmla="val 24911"/>
            </a:avLst>
          </a:prstGeom>
          <a:solidFill>
            <a:srgbClr val="EEECE1"/>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mn-cs"/>
              </a:rPr>
              <a:t>Niveau d’assistance 1</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Accompagnement des gestionnaires financiers (en cours de formation) de vos composantes et services</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srgbClr val="7030A0"/>
                </a:solidFill>
                <a:effectLst/>
                <a:uLnTx/>
                <a:uFillTx/>
                <a:latin typeface="Calibri"/>
                <a:ea typeface="+mn-ea"/>
                <a:cs typeface="+mn-cs"/>
              </a:rPr>
              <a:t>Niveau d’assistance 2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30 utilisateurs clés formés en janvier pour accompagner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le changement au plus proche du terrain</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srgbClr val="FF9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srgbClr val="FF9900"/>
                </a:solidFill>
                <a:effectLst/>
                <a:uLnTx/>
                <a:uFillTx/>
                <a:latin typeface="Calibri"/>
                <a:ea typeface="+mn-ea"/>
                <a:cs typeface="+mn-cs"/>
              </a:rPr>
              <a:t>Niveau d’assistance 3</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Un référent NOTILUS au sein de la DIAF pour faire lien avec le prestataire, avec l’appui de l’équipe formation pour le lancement de l’application</a:t>
            </a:r>
          </a:p>
        </p:txBody>
      </p:sp>
      <p:pic>
        <p:nvPicPr>
          <p:cNvPr id="11" name="Image 3">
            <a:extLst>
              <a:ext uri="{FF2B5EF4-FFF2-40B4-BE49-F238E27FC236}">
                <a16:creationId xmlns:a16="http://schemas.microsoft.com/office/drawing/2014/main" id="{A33CAA01-FDD6-4108-AC81-C5244DEF13B9}"/>
              </a:ext>
            </a:extLst>
          </p:cNvPr>
          <p:cNvPicPr>
            <a:picLocks noChangeAspect="1" noChangeArrowheads="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1992313" y="1618812"/>
            <a:ext cx="660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5">
            <a:extLst>
              <a:ext uri="{FF2B5EF4-FFF2-40B4-BE49-F238E27FC236}">
                <a16:creationId xmlns:a16="http://schemas.microsoft.com/office/drawing/2014/main" id="{2B653E7E-8744-4932-B7B5-D826DAD99765}"/>
              </a:ext>
            </a:extLst>
          </p:cNvPr>
          <p:cNvPicPr>
            <a:picLocks noChangeAspect="1" noChangeArrowheads="1"/>
          </p:cNvPicPr>
          <p:nvPr/>
        </p:nvPicPr>
        <p:blipFill>
          <a:blip r:embed="rId5"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2068513" y="3096773"/>
            <a:ext cx="584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8">
            <a:extLst>
              <a:ext uri="{FF2B5EF4-FFF2-40B4-BE49-F238E27FC236}">
                <a16:creationId xmlns:a16="http://schemas.microsoft.com/office/drawing/2014/main" id="{0D62D9F0-3323-45D7-A9DA-71C3A6FFB6A0}"/>
              </a:ext>
            </a:extLst>
          </p:cNvPr>
          <p:cNvPicPr>
            <a:picLocks noChangeAspect="1" noChangeArrowheads="1"/>
          </p:cNvPicPr>
          <p:nvPr/>
        </p:nvPicPr>
        <p:blipFill>
          <a:blip r:embed="rId6"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2106613" y="4596961"/>
            <a:ext cx="584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 coins arrondis 13">
            <a:extLst>
              <a:ext uri="{FF2B5EF4-FFF2-40B4-BE49-F238E27FC236}">
                <a16:creationId xmlns:a16="http://schemas.microsoft.com/office/drawing/2014/main" id="{AAA401F0-0959-449F-BF37-8D3A1804F85D}"/>
              </a:ext>
            </a:extLst>
          </p:cNvPr>
          <p:cNvSpPr/>
          <p:nvPr/>
        </p:nvSpPr>
        <p:spPr>
          <a:xfrm>
            <a:off x="6132513" y="1147323"/>
            <a:ext cx="4291012" cy="4089400"/>
          </a:xfrm>
          <a:prstGeom prst="roundRect">
            <a:avLst/>
          </a:prstGeom>
          <a:solidFill>
            <a:srgbClr val="EEECE1"/>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a:ea typeface="+mn-ea"/>
                <a:cs typeface="+mn-cs"/>
              </a:rPr>
              <a:t>des tutoriels disponibles sur IRIS</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800" b="1" i="0" u="none" strike="noStrike" kern="0" cap="none" spc="0" normalizeH="0" baseline="0" noProof="0" dirty="0">
                <a:ln>
                  <a:noFill/>
                </a:ln>
                <a:solidFill>
                  <a:prstClr val="black"/>
                </a:solidFill>
                <a:effectLst/>
                <a:uLnTx/>
                <a:uFillTx/>
                <a:latin typeface="Calibri"/>
                <a:ea typeface="+mn-ea"/>
                <a:cs typeface="+mn-cs"/>
              </a:rPr>
              <a:t>Des formations flash (1 h) </a:t>
            </a:r>
            <a:r>
              <a:rPr kumimoji="0" lang="fr-FR" sz="1800" b="0" i="0" u="none" strike="noStrike" kern="0" cap="none" spc="0" normalizeH="0" baseline="0" noProof="0" dirty="0">
                <a:ln>
                  <a:noFill/>
                </a:ln>
                <a:solidFill>
                  <a:prstClr val="black"/>
                </a:solidFill>
                <a:effectLst/>
                <a:uLnTx/>
                <a:uFillTx/>
                <a:latin typeface="Calibri"/>
                <a:ea typeface="+mn-ea"/>
                <a:cs typeface="+mn-cs"/>
              </a:rPr>
              <a:t>sur les fonctionnalités de base sur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Février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0" cap="none" spc="0" normalizeH="0" baseline="0" noProof="0" dirty="0">
                <a:ln>
                  <a:noFill/>
                </a:ln>
                <a:solidFill>
                  <a:srgbClr val="FF0000"/>
                </a:solidFill>
                <a:effectLst/>
                <a:uLnTx/>
                <a:uFillTx/>
                <a:latin typeface="Calibri"/>
                <a:ea typeface="+mn-ea"/>
                <a:cs typeface="+mn-cs"/>
              </a:rPr>
              <a:t>INSCRIPTION SUR FORMUP</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2 formations flash (1 h) sur la synchronisation , création d’un OM et d’une Note de frais (15 et 29 février)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1 formation pour les valideurs Notilus (8 février)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Formation OM à l’étranger (8 février)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Formation approbateur véhicule (1</a:t>
            </a:r>
            <a:r>
              <a:rPr kumimoji="0" lang="fr-FR" sz="1400" b="0" i="0" u="none" strike="noStrike" kern="0" cap="none" spc="0" normalizeH="0" baseline="30000" noProof="0" dirty="0">
                <a:ln>
                  <a:noFill/>
                </a:ln>
                <a:solidFill>
                  <a:prstClr val="black"/>
                </a:solidFill>
                <a:effectLst/>
                <a:uLnTx/>
                <a:uFillTx/>
                <a:latin typeface="Calibri"/>
                <a:ea typeface="+mn-ea"/>
                <a:cs typeface="+mn-cs"/>
              </a:rPr>
              <a:t>er</a:t>
            </a:r>
            <a:r>
              <a:rPr kumimoji="0" lang="fr-FR" sz="1400" b="0" i="0" u="none" strike="noStrike" kern="0" cap="none" spc="0" normalizeH="0" baseline="0" noProof="0" dirty="0">
                <a:ln>
                  <a:noFill/>
                </a:ln>
                <a:solidFill>
                  <a:prstClr val="black"/>
                </a:solidFill>
                <a:effectLst/>
                <a:uLnTx/>
                <a:uFillTx/>
                <a:latin typeface="Calibri"/>
                <a:ea typeface="+mn-ea"/>
                <a:cs typeface="+mn-cs"/>
              </a:rPr>
              <a:t> février)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Echange de pratiques avec utilisateurs clés (12 février)</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5" name="Rectangle : coins arrondis 14">
            <a:extLst>
              <a:ext uri="{FF2B5EF4-FFF2-40B4-BE49-F238E27FC236}">
                <a16:creationId xmlns:a16="http://schemas.microsoft.com/office/drawing/2014/main" id="{27510797-B122-4140-B1CB-9BA3E0B9A890}"/>
              </a:ext>
            </a:extLst>
          </p:cNvPr>
          <p:cNvSpPr/>
          <p:nvPr/>
        </p:nvSpPr>
        <p:spPr>
          <a:xfrm>
            <a:off x="6202363" y="5333562"/>
            <a:ext cx="4273550" cy="1341437"/>
          </a:xfrm>
          <a:prstGeom prst="roundRect">
            <a:avLst/>
          </a:prstGeom>
          <a:solidFill>
            <a:srgbClr val="EEECE1"/>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1600" b="0" i="0" u="none" strike="noStrike" kern="0" cap="none" spc="0" normalizeH="0" baseline="0" noProof="0" dirty="0">
                <a:ln>
                  <a:noFill/>
                </a:ln>
                <a:solidFill>
                  <a:prstClr val="black"/>
                </a:solidFill>
                <a:effectLst/>
                <a:uLnTx/>
                <a:uFillTx/>
                <a:latin typeface="Calibri"/>
                <a:ea typeface="+mn-ea"/>
                <a:cs typeface="+mn-cs"/>
              </a:rPr>
              <a:t>Une base test à disposition des gestionnaires pour s’entrainer à la réalisation des missions</a:t>
            </a:r>
          </a:p>
        </p:txBody>
      </p:sp>
      <p:pic>
        <p:nvPicPr>
          <p:cNvPr id="16" name="Image 12">
            <a:extLst>
              <a:ext uri="{FF2B5EF4-FFF2-40B4-BE49-F238E27FC236}">
                <a16:creationId xmlns:a16="http://schemas.microsoft.com/office/drawing/2014/main" id="{39B15450-9464-4CC2-81FD-88E10BC5226A}"/>
              </a:ext>
            </a:extLst>
          </p:cNvPr>
          <p:cNvPicPr>
            <a:picLocks noChangeAspect="1" noChangeArrowheads="1"/>
          </p:cNvPicPr>
          <p:nvPr/>
        </p:nvPicPr>
        <p:blipFill>
          <a:blip r:embed="rId7"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6202364" y="2368112"/>
            <a:ext cx="62388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5">
            <a:extLst>
              <a:ext uri="{FF2B5EF4-FFF2-40B4-BE49-F238E27FC236}">
                <a16:creationId xmlns:a16="http://schemas.microsoft.com/office/drawing/2014/main" id="{D03E39DB-470C-40A3-8238-9D87394C7A3E}"/>
              </a:ext>
            </a:extLst>
          </p:cNvPr>
          <p:cNvPicPr>
            <a:picLocks noChangeAspect="1" noChangeArrowheads="1"/>
          </p:cNvPicPr>
          <p:nvPr/>
        </p:nvPicPr>
        <p:blipFill>
          <a:blip r:embed="rId8" cstate="email">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1874839" y="437711"/>
            <a:ext cx="15827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a:extLst>
              <a:ext uri="{FF2B5EF4-FFF2-40B4-BE49-F238E27FC236}">
                <a16:creationId xmlns:a16="http://schemas.microsoft.com/office/drawing/2014/main" id="{360899AF-407B-4C2C-9CBF-55A982F2AA60}"/>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229724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10A094C4-4E22-4029-8101-C1D1B41969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5" y="5205942"/>
            <a:ext cx="12192000" cy="1652058"/>
          </a:xfrm>
          <a:prstGeom prst="rect">
            <a:avLst/>
          </a:prstGeom>
        </p:spPr>
      </p:pic>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8487"/>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Informations générales : </a:t>
            </a:r>
            <a:r>
              <a:rPr lang="fr-FR" sz="2000" b="1" cap="small" dirty="0">
                <a:solidFill>
                  <a:srgbClr val="B00000"/>
                </a:solidFill>
                <a:latin typeface="Arial" panose="020B0604020202020204" pitchFamily="34" charset="0"/>
                <a:cs typeface="Arial" panose="020B0604020202020204" pitchFamily="34" charset="0"/>
              </a:rPr>
              <a:t>NOTILUS (5/6)</a:t>
            </a:r>
            <a:endParaRPr lang="fr-FR" sz="2400" b="1" cap="small" dirty="0">
              <a:solidFill>
                <a:srgbClr val="B00000"/>
              </a:solidFill>
              <a:latin typeface="Arial" panose="020B0604020202020204" pitchFamily="34" charset="0"/>
              <a:cs typeface="Arial" panose="020B0604020202020204" pitchFamily="34" charset="0"/>
            </a:endParaRPr>
          </a:p>
        </p:txBody>
      </p:sp>
      <p:sp>
        <p:nvSpPr>
          <p:cNvPr id="8" name="ZoneTexte 1">
            <a:extLst>
              <a:ext uri="{FF2B5EF4-FFF2-40B4-BE49-F238E27FC236}">
                <a16:creationId xmlns:a16="http://schemas.microsoft.com/office/drawing/2014/main" id="{53A3A9E7-1BBF-4DB1-AFF2-B0A80D4D8923}"/>
              </a:ext>
            </a:extLst>
          </p:cNvPr>
          <p:cNvSpPr txBox="1">
            <a:spLocks noChangeArrowheads="1"/>
          </p:cNvSpPr>
          <p:nvPr/>
        </p:nvSpPr>
        <p:spPr bwMode="auto">
          <a:xfrm>
            <a:off x="1847851" y="606414"/>
            <a:ext cx="8505825" cy="554038"/>
          </a:xfrm>
          <a:prstGeom prst="rect">
            <a:avLst/>
          </a:prstGeom>
          <a:solidFill>
            <a:srgbClr val="C0504D"/>
          </a:solidFill>
          <a:ln w="9525" cap="flat" cmpd="sng" algn="ctr">
            <a:noFill/>
            <a:prstDash val="solid"/>
          </a:ln>
          <a:effectLst>
            <a:outerShdw blurRad="40000" dist="23000" dir="5400000" rotWithShape="0">
              <a:srgbClr val="000000">
                <a:alpha val="35000"/>
              </a:srgbClr>
            </a:outerShdw>
          </a:effectLst>
        </p:spPr>
        <p:txBody>
          <a:bodyPr anchor="ctr"/>
          <a:lstStyle>
            <a:defPPr>
              <a:defRPr lang="fr-FR"/>
            </a:defPPr>
            <a:lvl1pPr>
              <a:defRPr>
                <a:solidFill>
                  <a:schemeClr val="bg1"/>
                </a:solidFill>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2800" b="0" i="0" u="none" strike="noStrike" kern="0" cap="none" spc="0" normalizeH="0" baseline="0" noProof="0" dirty="0">
                <a:ln>
                  <a:noFill/>
                </a:ln>
                <a:solidFill>
                  <a:prstClr val="white"/>
                </a:solidFill>
                <a:effectLst/>
                <a:uLnTx/>
                <a:uFillTx/>
                <a:latin typeface="Calibri"/>
                <a:ea typeface="+mn-ea"/>
                <a:cs typeface="+mn-cs"/>
              </a:rPr>
              <a:t>        Flux de validation</a:t>
            </a:r>
          </a:p>
        </p:txBody>
      </p:sp>
      <p:pic>
        <p:nvPicPr>
          <p:cNvPr id="10" name="Image 2">
            <a:extLst>
              <a:ext uri="{FF2B5EF4-FFF2-40B4-BE49-F238E27FC236}">
                <a16:creationId xmlns:a16="http://schemas.microsoft.com/office/drawing/2014/main" id="{441F905B-F238-4ABC-B34A-529B41CE57A6}"/>
              </a:ext>
            </a:extLst>
          </p:cNvPr>
          <p:cNvPicPr>
            <a:picLocks noChangeAspect="1" noChangeArrowheads="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1943100" y="577840"/>
            <a:ext cx="482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5046A84-BD9A-476B-A0A5-9F9B0B30CB20}"/>
              </a:ext>
            </a:extLst>
          </p:cNvPr>
          <p:cNvSpPr/>
          <p:nvPr/>
        </p:nvSpPr>
        <p:spPr>
          <a:xfrm>
            <a:off x="1744663" y="1195377"/>
            <a:ext cx="8826500" cy="34925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Flèche : droite 11">
            <a:extLst>
              <a:ext uri="{FF2B5EF4-FFF2-40B4-BE49-F238E27FC236}">
                <a16:creationId xmlns:a16="http://schemas.microsoft.com/office/drawing/2014/main" id="{A9E3E973-B223-4200-9875-3DD9F0D2E504}"/>
              </a:ext>
            </a:extLst>
          </p:cNvPr>
          <p:cNvSpPr/>
          <p:nvPr/>
        </p:nvSpPr>
        <p:spPr>
          <a:xfrm rot="5400000">
            <a:off x="9361260" y="3183155"/>
            <a:ext cx="1030742" cy="265113"/>
          </a:xfrm>
          <a:prstGeom prst="rightArrow">
            <a:avLst/>
          </a:prstGeom>
          <a:solidFill>
            <a:srgbClr val="B9E8F1"/>
          </a:solidFill>
          <a:ln w="25400" cap="flat" cmpd="sng" algn="ctr">
            <a:noFill/>
            <a:prstDash val="solid"/>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fr-FR" sz="1286"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3" name="Groupe 1">
            <a:extLst>
              <a:ext uri="{FF2B5EF4-FFF2-40B4-BE49-F238E27FC236}">
                <a16:creationId xmlns:a16="http://schemas.microsoft.com/office/drawing/2014/main" id="{3A0DFBB3-C954-4D47-8F46-B0BD1F657F7F}"/>
              </a:ext>
            </a:extLst>
          </p:cNvPr>
          <p:cNvGrpSpPr>
            <a:grpSpLocks/>
          </p:cNvGrpSpPr>
          <p:nvPr/>
        </p:nvGrpSpPr>
        <p:grpSpPr bwMode="auto">
          <a:xfrm>
            <a:off x="1843089" y="1610509"/>
            <a:ext cx="8679659" cy="2907959"/>
            <a:chOff x="75917" y="1210140"/>
            <a:chExt cx="8886777" cy="3407187"/>
          </a:xfrm>
        </p:grpSpPr>
        <p:grpSp>
          <p:nvGrpSpPr>
            <p:cNvPr id="14" name="Groupe 2">
              <a:extLst>
                <a:ext uri="{FF2B5EF4-FFF2-40B4-BE49-F238E27FC236}">
                  <a16:creationId xmlns:a16="http://schemas.microsoft.com/office/drawing/2014/main" id="{4F9170AA-8424-481C-8238-3D78409B953B}"/>
                </a:ext>
              </a:extLst>
            </p:cNvPr>
            <p:cNvGrpSpPr>
              <a:grpSpLocks/>
            </p:cNvGrpSpPr>
            <p:nvPr/>
          </p:nvGrpSpPr>
          <p:grpSpPr bwMode="auto">
            <a:xfrm>
              <a:off x="75917" y="1210140"/>
              <a:ext cx="8886777" cy="3407187"/>
              <a:chOff x="807727" y="1211750"/>
              <a:chExt cx="6586220" cy="2704420"/>
            </a:xfrm>
          </p:grpSpPr>
          <p:sp>
            <p:nvSpPr>
              <p:cNvPr id="17" name="ZoneTexte 16">
                <a:extLst>
                  <a:ext uri="{FF2B5EF4-FFF2-40B4-BE49-F238E27FC236}">
                    <a16:creationId xmlns:a16="http://schemas.microsoft.com/office/drawing/2014/main" id="{6FC4B205-E3EA-48D5-9BF5-46545DBA23A3}"/>
                  </a:ext>
                </a:extLst>
              </p:cNvPr>
              <p:cNvSpPr txBox="1"/>
              <p:nvPr/>
            </p:nvSpPr>
            <p:spPr>
              <a:xfrm>
                <a:off x="5546787" y="1724769"/>
                <a:ext cx="676992" cy="601092"/>
              </a:xfrm>
              <a:prstGeom prst="rect">
                <a:avLst/>
              </a:prstGeom>
              <a:noFill/>
            </p:spPr>
            <p:txBody>
              <a:bodyPr>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2297AE"/>
                    </a:solidFill>
                    <a:effectLst/>
                    <a:uLnTx/>
                    <a:uFillTx/>
                    <a:latin typeface="Calibri" panose="020F0502020204030204"/>
                    <a:ea typeface="MS PGothic" panose="020B0600070205080204" pitchFamily="34" charset="-128"/>
                    <a:cs typeface="+mn-cs"/>
                  </a:rPr>
                  <a:t>*Orientation</a:t>
                </a: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srgbClr val="2297AE"/>
                  </a:solidFill>
                  <a:effectLst/>
                  <a:uLnTx/>
                  <a:uFillTx/>
                  <a:latin typeface="Calibri" panose="020F0502020204030204"/>
                  <a:ea typeface="MS PGothic" panose="020B0600070205080204" pitchFamily="34" charset="-128"/>
                  <a:cs typeface="+mn-cs"/>
                </a:endParaRP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srgbClr val="2297AE"/>
                  </a:solidFill>
                  <a:effectLst/>
                  <a:uLnTx/>
                  <a:uFillTx/>
                  <a:latin typeface="Calibri" panose="020F0502020204030204"/>
                  <a:ea typeface="MS PGothic" panose="020B0600070205080204" pitchFamily="34" charset="-128"/>
                  <a:cs typeface="+mn-cs"/>
                </a:endParaRPr>
              </a:p>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2297AE"/>
                    </a:solidFill>
                    <a:effectLst/>
                    <a:uLnTx/>
                    <a:uFillTx/>
                    <a:latin typeface="Calibri" panose="020F0502020204030204"/>
                    <a:ea typeface="MS PGothic" panose="020B0600070205080204" pitchFamily="34" charset="-128"/>
                    <a:cs typeface="+mn-cs"/>
                  </a:rPr>
                  <a:t> automatique</a:t>
                </a:r>
              </a:p>
            </p:txBody>
          </p:sp>
          <p:sp>
            <p:nvSpPr>
              <p:cNvPr id="18" name="ZoneTexte 17">
                <a:extLst>
                  <a:ext uri="{FF2B5EF4-FFF2-40B4-BE49-F238E27FC236}">
                    <a16:creationId xmlns:a16="http://schemas.microsoft.com/office/drawing/2014/main" id="{2024977D-488F-4C9F-95F2-F38D52783051}"/>
                  </a:ext>
                </a:extLst>
              </p:cNvPr>
              <p:cNvSpPr txBox="1"/>
              <p:nvPr/>
            </p:nvSpPr>
            <p:spPr>
              <a:xfrm>
                <a:off x="2032817" y="1786801"/>
                <a:ext cx="652900" cy="386416"/>
              </a:xfrm>
              <a:prstGeom prst="rect">
                <a:avLst/>
              </a:prstGeom>
              <a:noFill/>
            </p:spPr>
            <p:txBody>
              <a:bodyPr lIns="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fr-FR" sz="700" b="0"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fr-FR" sz="700" b="0"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700" b="0"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a:t>
                </a:r>
              </a:p>
            </p:txBody>
          </p:sp>
          <p:sp>
            <p:nvSpPr>
              <p:cNvPr id="20" name="Rectangle : coins arrondis 19">
                <a:extLst>
                  <a:ext uri="{FF2B5EF4-FFF2-40B4-BE49-F238E27FC236}">
                    <a16:creationId xmlns:a16="http://schemas.microsoft.com/office/drawing/2014/main" id="{D2844291-C1A6-4926-9BEB-8113B69125BA}"/>
                  </a:ext>
                </a:extLst>
              </p:cNvPr>
              <p:cNvSpPr/>
              <p:nvPr/>
            </p:nvSpPr>
            <p:spPr>
              <a:xfrm>
                <a:off x="807727" y="1348368"/>
                <a:ext cx="1208226" cy="1187047"/>
              </a:xfrm>
              <a:prstGeom prst="roundRect">
                <a:avLst/>
              </a:prstGeom>
              <a:noFill/>
              <a:ln w="28575" cap="flat" cmpd="sng" algn="ctr">
                <a:solidFill>
                  <a:srgbClr val="4BACC6"/>
                </a:solidFill>
                <a:prstDash val="solid"/>
              </a:ln>
              <a:effectLst/>
            </p:spPr>
            <p:txBody>
              <a:bodyPr lIns="25714" rIns="25714" anchor="ctr"/>
              <a:lstStyle/>
              <a:p>
                <a:pPr marL="0" marR="0" lvl="0" indent="0" algn="ctr" defTabSz="326578" rtl="0" eaLnBrk="1" fontAlgn="auto" latinLnBrk="0" hangingPunct="1">
                  <a:lnSpc>
                    <a:spcPct val="100000"/>
                  </a:lnSpc>
                  <a:spcBef>
                    <a:spcPts val="0"/>
                  </a:spcBef>
                  <a:spcAft>
                    <a:spcPts val="429"/>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Bodoni MT Black" panose="02070A03080606020203" pitchFamily="18" charset="0"/>
                    <a:ea typeface="+mn-ea"/>
                    <a:cs typeface="+mn-cs"/>
                  </a:rPr>
                  <a:t>DEMANDE ORDE DE MISSION</a:t>
                </a:r>
              </a:p>
              <a:p>
                <a:pPr marL="0" marR="0" lvl="0" indent="0" algn="ctr" defTabSz="326578" rtl="0" eaLnBrk="1" fontAlgn="auto" latinLnBrk="0" hangingPunct="1">
                  <a:lnSpc>
                    <a:spcPct val="100000"/>
                  </a:lnSpc>
                  <a:spcBef>
                    <a:spcPts val="0"/>
                  </a:spcBef>
                  <a:spcAft>
                    <a:spcPts val="429"/>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ea typeface="+mn-ea"/>
                    <a:cs typeface="+mn-cs"/>
                  </a:rPr>
                  <a:t>CREATION DE LA DEMANDE D’ORDRE DE MISSION </a:t>
                </a:r>
              </a:p>
            </p:txBody>
          </p:sp>
          <p:pic>
            <p:nvPicPr>
              <p:cNvPr id="21" name="Graphique 8" descr="Utilisateur avec un remplissage uni">
                <a:extLst>
                  <a:ext uri="{FF2B5EF4-FFF2-40B4-BE49-F238E27FC236}">
                    <a16:creationId xmlns:a16="http://schemas.microsoft.com/office/drawing/2014/main" id="{21406615-93BA-4861-BCB5-916820A1C60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3054" y="2642556"/>
                <a:ext cx="179486" cy="18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a:extLst>
                  <a:ext uri="{FF2B5EF4-FFF2-40B4-BE49-F238E27FC236}">
                    <a16:creationId xmlns:a16="http://schemas.microsoft.com/office/drawing/2014/main" id="{F14B7A2E-45B9-400D-9EE9-C6BB151B31C5}"/>
                  </a:ext>
                </a:extLst>
              </p:cNvPr>
              <p:cNvSpPr txBox="1"/>
              <p:nvPr/>
            </p:nvSpPr>
            <p:spPr>
              <a:xfrm>
                <a:off x="979985" y="2598813"/>
                <a:ext cx="1105834" cy="601092"/>
              </a:xfrm>
              <a:prstGeom prst="rect">
                <a:avLst/>
              </a:prstGeom>
              <a:noFill/>
              <a:ln>
                <a:noFill/>
              </a:ln>
            </p:spPr>
            <p:txBody>
              <a:bodyPr>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Missionnaire ou assistant de saisie (Gestionnaires)</a:t>
                </a:r>
              </a:p>
            </p:txBody>
          </p:sp>
          <p:grpSp>
            <p:nvGrpSpPr>
              <p:cNvPr id="23" name="Groupe 10">
                <a:extLst>
                  <a:ext uri="{FF2B5EF4-FFF2-40B4-BE49-F238E27FC236}">
                    <a16:creationId xmlns:a16="http://schemas.microsoft.com/office/drawing/2014/main" id="{6208E86E-A3D2-44D2-8B69-EF2D38DD4A3F}"/>
                  </a:ext>
                </a:extLst>
              </p:cNvPr>
              <p:cNvGrpSpPr>
                <a:grpSpLocks/>
              </p:cNvGrpSpPr>
              <p:nvPr/>
            </p:nvGrpSpPr>
            <p:grpSpPr bwMode="auto">
              <a:xfrm>
                <a:off x="2730282" y="1693678"/>
                <a:ext cx="2855254" cy="1793722"/>
                <a:chOff x="2518941" y="726132"/>
                <a:chExt cx="3997355" cy="2511219"/>
              </a:xfrm>
            </p:grpSpPr>
            <p:grpSp>
              <p:nvGrpSpPr>
                <p:cNvPr id="39" name="Groupe 30">
                  <a:extLst>
                    <a:ext uri="{FF2B5EF4-FFF2-40B4-BE49-F238E27FC236}">
                      <a16:creationId xmlns:a16="http://schemas.microsoft.com/office/drawing/2014/main" id="{835253D1-B234-4377-ACE4-D1262D8FC445}"/>
                    </a:ext>
                  </a:extLst>
                </p:cNvPr>
                <p:cNvGrpSpPr>
                  <a:grpSpLocks/>
                </p:cNvGrpSpPr>
                <p:nvPr/>
              </p:nvGrpSpPr>
              <p:grpSpPr bwMode="auto">
                <a:xfrm>
                  <a:off x="4980888" y="726132"/>
                  <a:ext cx="1535408" cy="1178749"/>
                  <a:chOff x="4980888" y="726132"/>
                  <a:chExt cx="1535408" cy="1178749"/>
                </a:xfrm>
              </p:grpSpPr>
              <p:sp>
                <p:nvSpPr>
                  <p:cNvPr id="41" name="Rectangle : coins arrondis 40">
                    <a:extLst>
                      <a:ext uri="{FF2B5EF4-FFF2-40B4-BE49-F238E27FC236}">
                        <a16:creationId xmlns:a16="http://schemas.microsoft.com/office/drawing/2014/main" id="{6365CA4A-77F4-4A06-AA7D-C2C5070B0BE3}"/>
                      </a:ext>
                    </a:extLst>
                  </p:cNvPr>
                  <p:cNvSpPr/>
                  <p:nvPr/>
                </p:nvSpPr>
                <p:spPr>
                  <a:xfrm>
                    <a:off x="5048635" y="726288"/>
                    <a:ext cx="1467218" cy="899121"/>
                  </a:xfrm>
                  <a:prstGeom prst="roundRect">
                    <a:avLst/>
                  </a:prstGeom>
                  <a:noFill/>
                  <a:ln w="28575" cap="flat" cmpd="sng" algn="ctr">
                    <a:solidFill>
                      <a:srgbClr val="4F81BD"/>
                    </a:solidFill>
                    <a:prstDash val="solid"/>
                  </a:ln>
                  <a:effectLst/>
                </p:spPr>
                <p:txBody>
                  <a:bodyPr anchor="ctr"/>
                  <a:lstStyle/>
                  <a:p>
                    <a:pPr marL="0" marR="0" lvl="0" indent="0" algn="ctr" defTabSz="326578" rtl="0" eaLnBrk="1" fontAlgn="auto" latinLnBrk="0" hangingPunct="1">
                      <a:lnSpc>
                        <a:spcPct val="100000"/>
                      </a:lnSpc>
                      <a:spcBef>
                        <a:spcPts val="0"/>
                      </a:spcBef>
                      <a:spcAft>
                        <a:spcPts val="429"/>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ea typeface="+mn-ea"/>
                        <a:cs typeface="+mn-cs"/>
                      </a:rPr>
                      <a:t>VALIDATION PAR RESPONSABLE OPPORTUNITÉ </a:t>
                    </a:r>
                  </a:p>
                </p:txBody>
              </p:sp>
              <p:pic>
                <p:nvPicPr>
                  <p:cNvPr id="42" name="Graphique 33" descr="Utilisateur avec un remplissage uni">
                    <a:extLst>
                      <a:ext uri="{FF2B5EF4-FFF2-40B4-BE49-F238E27FC236}">
                        <a16:creationId xmlns:a16="http://schemas.microsoft.com/office/drawing/2014/main" id="{A01AB67C-EA42-4FD1-B428-9B18F6BA252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81167" y="1653502"/>
                    <a:ext cx="251282" cy="25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ZoneTexte 39">
                  <a:extLst>
                    <a:ext uri="{FF2B5EF4-FFF2-40B4-BE49-F238E27FC236}">
                      <a16:creationId xmlns:a16="http://schemas.microsoft.com/office/drawing/2014/main" id="{FD3312D5-E33C-498E-BFC4-AC5C5B855077}"/>
                    </a:ext>
                  </a:extLst>
                </p:cNvPr>
                <p:cNvSpPr txBox="1"/>
                <p:nvPr/>
              </p:nvSpPr>
              <p:spPr>
                <a:xfrm>
                  <a:off x="2518941" y="2432553"/>
                  <a:ext cx="2213493" cy="804798"/>
                </a:xfrm>
                <a:prstGeom prst="rect">
                  <a:avLst/>
                </a:prstGeom>
                <a:noFill/>
              </p:spPr>
              <p:txBody>
                <a:bodyPr wrap="square">
                  <a:spAutoFit/>
                </a:bodyPr>
                <a:lstStyle/>
                <a:p>
                  <a:pPr marL="0" marR="0" lvl="0" indent="0" algn="l" defTabSz="326578" rtl="0" eaLnBrk="1" fontAlgn="auto" latinLnBrk="0" hangingPunct="1">
                    <a:lnSpc>
                      <a:spcPct val="100000"/>
                    </a:lnSpc>
                    <a:spcBef>
                      <a:spcPts val="0"/>
                    </a:spcBef>
                    <a:spcAft>
                      <a:spcPts val="300"/>
                    </a:spcAft>
                    <a:buClrTx/>
                    <a:buSzTx/>
                    <a:buFontTx/>
                    <a:buNone/>
                    <a:tabLst/>
                    <a:defRPr/>
                  </a:pPr>
                  <a:r>
                    <a:rPr kumimoji="0" lang="fr-FR" sz="10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Valideur 1 :</a:t>
                  </a:r>
                </a:p>
                <a:p>
                  <a:pPr marL="122467" marR="0" lvl="0" indent="-122467" algn="l" defTabSz="326578" rtl="0" eaLnBrk="1" fontAlgn="auto" latinLnBrk="0" hangingPunct="1">
                    <a:lnSpc>
                      <a:spcPct val="100000"/>
                    </a:lnSpc>
                    <a:spcBef>
                      <a:spcPts val="0"/>
                    </a:spcBef>
                    <a:spcAft>
                      <a:spcPts val="214"/>
                    </a:spcAft>
                    <a:buClrTx/>
                    <a:buSzTx/>
                    <a:buFont typeface="Arial" panose="020B0604020202020204" pitchFamily="34" charset="0"/>
                    <a:buChar char="•"/>
                    <a:tabLst/>
                    <a:defRPr/>
                  </a:pPr>
                  <a:r>
                    <a:rPr kumimoji="0" lang="fr-FR" sz="10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Secrétaire de département</a:t>
                  </a:r>
                </a:p>
                <a:p>
                  <a:pPr marL="122467" marR="0" lvl="0" indent="-122467" algn="l" defTabSz="326578" rtl="0" eaLnBrk="1" fontAlgn="auto" latinLnBrk="0" hangingPunct="1">
                    <a:lnSpc>
                      <a:spcPct val="100000"/>
                    </a:lnSpc>
                    <a:spcBef>
                      <a:spcPts val="0"/>
                    </a:spcBef>
                    <a:spcAft>
                      <a:spcPts val="214"/>
                    </a:spcAft>
                    <a:buClrTx/>
                    <a:buSzTx/>
                    <a:buFont typeface="Arial" panose="020B0604020202020204" pitchFamily="34" charset="0"/>
                    <a:buChar char="•"/>
                    <a:tabLst/>
                    <a:defRPr/>
                  </a:pPr>
                  <a:r>
                    <a:rPr kumimoji="0" lang="fr-FR" sz="10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Service financier (pour AG)</a:t>
                  </a:r>
                </a:p>
              </p:txBody>
            </p:sp>
          </p:grpSp>
          <p:grpSp>
            <p:nvGrpSpPr>
              <p:cNvPr id="24" name="Groupe 11">
                <a:extLst>
                  <a:ext uri="{FF2B5EF4-FFF2-40B4-BE49-F238E27FC236}">
                    <a16:creationId xmlns:a16="http://schemas.microsoft.com/office/drawing/2014/main" id="{88DEEDDD-FB1A-46B7-A81F-8C94FF1B9EEA}"/>
                  </a:ext>
                </a:extLst>
              </p:cNvPr>
              <p:cNvGrpSpPr>
                <a:grpSpLocks/>
              </p:cNvGrpSpPr>
              <p:nvPr/>
            </p:nvGrpSpPr>
            <p:grpSpPr bwMode="auto">
              <a:xfrm>
                <a:off x="6216439" y="2351913"/>
                <a:ext cx="1177508" cy="1564257"/>
                <a:chOff x="7185486" y="1652555"/>
                <a:chExt cx="1648506" cy="2189959"/>
              </a:xfrm>
            </p:grpSpPr>
            <p:sp>
              <p:nvSpPr>
                <p:cNvPr id="36" name="Rectangle : coins arrondis 35">
                  <a:extLst>
                    <a:ext uri="{FF2B5EF4-FFF2-40B4-BE49-F238E27FC236}">
                      <a16:creationId xmlns:a16="http://schemas.microsoft.com/office/drawing/2014/main" id="{1CEC7DD2-9A3E-4D41-BCFB-E2FD35B0C1B1}"/>
                    </a:ext>
                  </a:extLst>
                </p:cNvPr>
                <p:cNvSpPr/>
                <p:nvPr/>
              </p:nvSpPr>
              <p:spPr>
                <a:xfrm>
                  <a:off x="7617216" y="2947530"/>
                  <a:ext cx="1054034" cy="894984"/>
                </a:xfrm>
                <a:prstGeom prst="roundRect">
                  <a:avLst/>
                </a:prstGeom>
                <a:noFill/>
                <a:ln w="28575" cap="flat" cmpd="sng" algn="ctr">
                  <a:solidFill>
                    <a:srgbClr val="00FFFF"/>
                  </a:solidFill>
                  <a:prstDash val="solid"/>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a:ea typeface="+mn-ea"/>
                      <a:cs typeface="+mn-cs"/>
                    </a:rPr>
                    <a:t>INTEGRATION SIFAC </a:t>
                  </a:r>
                </a:p>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600" b="0" i="0" u="none" strike="noStrike" kern="0" cap="none" spc="0" normalizeH="0" baseline="0" noProof="0" dirty="0">
                      <a:ln>
                        <a:noFill/>
                      </a:ln>
                      <a:solidFill>
                        <a:prstClr val="black"/>
                      </a:solidFill>
                      <a:effectLst/>
                      <a:uLnTx/>
                      <a:uFillTx/>
                      <a:latin typeface="Calibri"/>
                      <a:ea typeface="+mn-ea"/>
                      <a:cs typeface="+mn-cs"/>
                    </a:rPr>
                    <a:t>Création BC et réservation des crédits</a:t>
                  </a:r>
                </a:p>
              </p:txBody>
            </p:sp>
            <p:pic>
              <p:nvPicPr>
                <p:cNvPr id="37" name="Graphique 28" descr="Utilisateur avec un remplissage uni">
                  <a:extLst>
                    <a:ext uri="{FF2B5EF4-FFF2-40B4-BE49-F238E27FC236}">
                      <a16:creationId xmlns:a16="http://schemas.microsoft.com/office/drawing/2014/main" id="{5A603F01-84B7-4A16-82D6-0A36A8CAF78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85486" y="1652555"/>
                  <a:ext cx="251282" cy="25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ZoneTexte 37">
                  <a:extLst>
                    <a:ext uri="{FF2B5EF4-FFF2-40B4-BE49-F238E27FC236}">
                      <a16:creationId xmlns:a16="http://schemas.microsoft.com/office/drawing/2014/main" id="{4088ED8F-E3EE-4AEE-AFCA-D0307FAE80B2}"/>
                    </a:ext>
                  </a:extLst>
                </p:cNvPr>
                <p:cNvSpPr txBox="1"/>
                <p:nvPr/>
              </p:nvSpPr>
              <p:spPr>
                <a:xfrm>
                  <a:off x="7454473" y="1658030"/>
                  <a:ext cx="1379519" cy="1172128"/>
                </a:xfrm>
                <a:prstGeom prst="rect">
                  <a:avLst/>
                </a:prstGeom>
                <a:noFill/>
              </p:spPr>
              <p:txBody>
                <a:bodyPr wrap="square">
                  <a:spAutoFit/>
                </a:bodyPr>
                <a:lstStyle/>
                <a:p>
                  <a:pPr marL="0" marR="0" lvl="0" indent="0" algn="l" defTabSz="326578" rtl="0" eaLnBrk="1" fontAlgn="auto" latinLnBrk="0" hangingPunct="1">
                    <a:lnSpc>
                      <a:spcPct val="100000"/>
                    </a:lnSpc>
                    <a:spcBef>
                      <a:spcPts val="0"/>
                    </a:spcBef>
                    <a:spcAft>
                      <a:spcPts val="300"/>
                    </a:spcAft>
                    <a:buClrTx/>
                    <a:buSzTx/>
                    <a:buFontTx/>
                    <a:buNone/>
                    <a:tabLst/>
                    <a:defRPr/>
                  </a:pPr>
                  <a:r>
                    <a:rPr kumimoji="0" lang="fr-FR" sz="10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Valideur budgétaire :</a:t>
                  </a:r>
                </a:p>
                <a:p>
                  <a:pPr marL="122467" marR="0" lvl="0" indent="-122467" algn="l" defTabSz="3265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Doyen</a:t>
                  </a:r>
                </a:p>
                <a:p>
                  <a:pPr marL="122467" marR="0" lvl="0" indent="-122467" algn="l" defTabSz="3265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RA</a:t>
                  </a:r>
                </a:p>
                <a:p>
                  <a:pPr marL="122467" marR="0" lvl="0" indent="-122467" algn="l" defTabSz="3265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Vice-doyenne Formation</a:t>
                  </a:r>
                </a:p>
              </p:txBody>
            </p:sp>
          </p:grpSp>
          <p:sp>
            <p:nvSpPr>
              <p:cNvPr id="25" name="Rectangle 24">
                <a:extLst>
                  <a:ext uri="{FF2B5EF4-FFF2-40B4-BE49-F238E27FC236}">
                    <a16:creationId xmlns:a16="http://schemas.microsoft.com/office/drawing/2014/main" id="{FD6BC0E3-B392-4FB6-9A8B-4549639B4329}"/>
                  </a:ext>
                </a:extLst>
              </p:cNvPr>
              <p:cNvSpPr/>
              <p:nvPr/>
            </p:nvSpPr>
            <p:spPr>
              <a:xfrm>
                <a:off x="851696" y="3310115"/>
                <a:ext cx="1328687" cy="286419"/>
              </a:xfrm>
              <a:prstGeom prst="rect">
                <a:avLst/>
              </a:prstGeom>
              <a:solidFill>
                <a:srgbClr val="4BACC6">
                  <a:lumMod val="20000"/>
                  <a:lumOff val="80000"/>
                </a:srgbClr>
              </a:solidFill>
              <a:ln w="25400" cap="flat" cmpd="sng" algn="ctr">
                <a:noFill/>
                <a:prstDash val="solid"/>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700" b="0" i="0" u="none" strike="noStrike" kern="0" cap="none" spc="0" normalizeH="0" baseline="0" noProof="0" dirty="0">
                    <a:ln>
                      <a:noFill/>
                    </a:ln>
                    <a:solidFill>
                      <a:prstClr val="black"/>
                    </a:solidFill>
                    <a:effectLst/>
                    <a:uLnTx/>
                    <a:uFillTx/>
                    <a:latin typeface="Calibri"/>
                    <a:ea typeface="+mn-ea"/>
                    <a:cs typeface="+mn-cs"/>
                  </a:rPr>
                  <a:t>Il connait son gestionnaire</a:t>
                </a:r>
              </a:p>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700" b="0" i="0" u="none" strike="noStrike" kern="0" cap="none" spc="0" normalizeH="0" baseline="0" noProof="0" dirty="0">
                    <a:ln>
                      <a:noFill/>
                    </a:ln>
                    <a:solidFill>
                      <a:prstClr val="black"/>
                    </a:solidFill>
                    <a:effectLst/>
                    <a:uLnTx/>
                    <a:uFillTx/>
                    <a:latin typeface="Calibri"/>
                    <a:ea typeface="+mn-ea"/>
                    <a:cs typeface="+mn-cs"/>
                  </a:rPr>
                  <a:t>Il connaît le gestionnaire de projet</a:t>
                </a:r>
              </a:p>
            </p:txBody>
          </p:sp>
          <p:pic>
            <p:nvPicPr>
              <p:cNvPr id="26" name="Graphique 14" descr="Utilisateur avec un remplissage uni">
                <a:extLst>
                  <a:ext uri="{FF2B5EF4-FFF2-40B4-BE49-F238E27FC236}">
                    <a16:creationId xmlns:a16="http://schemas.microsoft.com/office/drawing/2014/main" id="{D9240287-B0C6-4B9F-AC7C-934DB842FF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90216" y="2957256"/>
                <a:ext cx="180691" cy="18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6">
                <a:extLst>
                  <a:ext uri="{FF2B5EF4-FFF2-40B4-BE49-F238E27FC236}">
                    <a16:creationId xmlns:a16="http://schemas.microsoft.com/office/drawing/2014/main" id="{8C2A81A9-24D9-4404-907E-0B3325ED184C}"/>
                  </a:ext>
                </a:extLst>
              </p:cNvPr>
              <p:cNvSpPr txBox="1"/>
              <p:nvPr/>
            </p:nvSpPr>
            <p:spPr>
              <a:xfrm>
                <a:off x="4643213" y="2332658"/>
                <a:ext cx="966099" cy="775218"/>
              </a:xfrm>
              <a:prstGeom prst="rect">
                <a:avLst/>
              </a:prstGeom>
              <a:noFill/>
            </p:spPr>
            <p:txBody>
              <a:bodyPr>
                <a:spAutoFit/>
              </a:bodyPr>
              <a:lstStyle/>
              <a:p>
                <a:pPr marL="0" marR="0" lvl="0" indent="0" algn="l" defTabSz="326578" rtl="0" eaLnBrk="1" fontAlgn="auto" latinLnBrk="0" hangingPunct="1">
                  <a:lnSpc>
                    <a:spcPct val="100000"/>
                  </a:lnSpc>
                  <a:spcBef>
                    <a:spcPts val="0"/>
                  </a:spcBef>
                  <a:spcAft>
                    <a:spcPts val="300"/>
                  </a:spcAft>
                  <a:buClrTx/>
                  <a:buSzTx/>
                  <a:buFontTx/>
                  <a:buNone/>
                  <a:tabLst/>
                  <a:defRPr/>
                </a:pPr>
                <a:r>
                  <a:rPr kumimoji="0" lang="fr-FR" sz="11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Valideur 2 :</a:t>
                </a:r>
              </a:p>
              <a:p>
                <a:pPr marL="122467" marR="0" lvl="0" indent="-122467" algn="l" defTabSz="326578" rtl="0" eaLnBrk="1" fontAlgn="auto" latinLnBrk="0" hangingPunct="1">
                  <a:lnSpc>
                    <a:spcPct val="100000"/>
                  </a:lnSpc>
                  <a:spcBef>
                    <a:spcPts val="0"/>
                  </a:spcBef>
                  <a:spcAft>
                    <a:spcPts val="214"/>
                  </a:spcAft>
                  <a:buClrTx/>
                  <a:buSzTx/>
                  <a:buFont typeface="Arial" panose="020B0604020202020204" pitchFamily="34" charset="0"/>
                  <a:buChar char="•"/>
                  <a:tabLst/>
                  <a:defRPr/>
                </a:pPr>
                <a:r>
                  <a:rPr kumimoji="0" lang="fr-FR" sz="11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Directeurs-</a:t>
                </a:r>
                <a:r>
                  <a:rPr kumimoji="0" lang="fr-FR" sz="1100" b="1" i="0" u="none" strike="noStrike" kern="0" cap="none" spc="0" normalizeH="0" baseline="0" noProof="0" dirty="0" err="1">
                    <a:ln>
                      <a:noFill/>
                    </a:ln>
                    <a:solidFill>
                      <a:prstClr val="black"/>
                    </a:solidFill>
                    <a:effectLst/>
                    <a:uLnTx/>
                    <a:uFillTx/>
                    <a:latin typeface="Calibri" panose="020F0502020204030204"/>
                    <a:ea typeface="MS PGothic" panose="020B0600070205080204" pitchFamily="34" charset="-128"/>
                    <a:cs typeface="+mn-cs"/>
                  </a:rPr>
                  <a:t>trices</a:t>
                </a:r>
                <a:r>
                  <a:rPr kumimoji="0" lang="fr-FR" sz="11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département</a:t>
                </a:r>
              </a:p>
              <a:p>
                <a:pPr marL="122467" marR="0" lvl="0" indent="-122467" algn="l" defTabSz="326578" rtl="0" eaLnBrk="1" fontAlgn="auto" latinLnBrk="0" hangingPunct="1">
                  <a:lnSpc>
                    <a:spcPct val="100000"/>
                  </a:lnSpc>
                  <a:spcBef>
                    <a:spcPts val="0"/>
                  </a:spcBef>
                  <a:spcAft>
                    <a:spcPts val="214"/>
                  </a:spcAft>
                  <a:buClrTx/>
                  <a:buSzTx/>
                  <a:buFont typeface="Arial" panose="020B0604020202020204" pitchFamily="34" charset="0"/>
                  <a:buChar char="•"/>
                  <a:tabLst/>
                  <a:defRPr/>
                </a:pPr>
                <a:r>
                  <a:rPr kumimoji="0" lang="fr-FR" sz="11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Chefs de service </a:t>
                </a:r>
              </a:p>
            </p:txBody>
          </p:sp>
          <p:sp>
            <p:nvSpPr>
              <p:cNvPr id="28" name="Flèche : droite 27">
                <a:extLst>
                  <a:ext uri="{FF2B5EF4-FFF2-40B4-BE49-F238E27FC236}">
                    <a16:creationId xmlns:a16="http://schemas.microsoft.com/office/drawing/2014/main" id="{366D36D0-5BD6-46FD-9E7D-82B4A7DD2A31}"/>
                  </a:ext>
                </a:extLst>
              </p:cNvPr>
              <p:cNvSpPr/>
              <p:nvPr/>
            </p:nvSpPr>
            <p:spPr>
              <a:xfrm>
                <a:off x="2081002" y="1792707"/>
                <a:ext cx="540871" cy="231793"/>
              </a:xfrm>
              <a:prstGeom prst="rightArrow">
                <a:avLst/>
              </a:prstGeom>
              <a:solidFill>
                <a:srgbClr val="B9E8F1"/>
              </a:solidFill>
              <a:ln w="25400" cap="flat" cmpd="sng" algn="ctr">
                <a:noFill/>
                <a:prstDash val="solid"/>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fr-FR" sz="1286"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Flèche : droite 28">
                <a:extLst>
                  <a:ext uri="{FF2B5EF4-FFF2-40B4-BE49-F238E27FC236}">
                    <a16:creationId xmlns:a16="http://schemas.microsoft.com/office/drawing/2014/main" id="{F99FF844-77A3-421D-B25A-B0CDB4945BC9}"/>
                  </a:ext>
                </a:extLst>
              </p:cNvPr>
              <p:cNvSpPr/>
              <p:nvPr/>
            </p:nvSpPr>
            <p:spPr>
              <a:xfrm>
                <a:off x="5664724" y="1907865"/>
                <a:ext cx="542076" cy="230316"/>
              </a:xfrm>
              <a:prstGeom prst="rightArrow">
                <a:avLst/>
              </a:prstGeom>
              <a:noFill/>
              <a:ln w="25400" cap="flat" cmpd="sng" algn="ctr">
                <a:solidFill>
                  <a:srgbClr val="2297AE"/>
                </a:solidFill>
                <a:prstDash val="dash"/>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fr-FR" sz="1286" b="0" i="0" u="none" strike="noStrike" kern="0" cap="none" spc="0" normalizeH="0" baseline="0" noProof="0">
                  <a:ln>
                    <a:noFill/>
                  </a:ln>
                  <a:solidFill>
                    <a:prstClr val="white"/>
                  </a:solidFill>
                  <a:effectLst/>
                  <a:uLnTx/>
                  <a:uFillTx/>
                  <a:latin typeface="Calibri"/>
                  <a:ea typeface="+mn-ea"/>
                  <a:cs typeface="+mn-cs"/>
                </a:endParaRPr>
              </a:p>
            </p:txBody>
          </p:sp>
          <p:sp>
            <p:nvSpPr>
              <p:cNvPr id="30" name="ZoneTexte 29">
                <a:extLst>
                  <a:ext uri="{FF2B5EF4-FFF2-40B4-BE49-F238E27FC236}">
                    <a16:creationId xmlns:a16="http://schemas.microsoft.com/office/drawing/2014/main" id="{EA343832-6ED5-40A6-A226-1E2DF3EB4F8E}"/>
                  </a:ext>
                </a:extLst>
              </p:cNvPr>
              <p:cNvSpPr txBox="1"/>
              <p:nvPr/>
            </p:nvSpPr>
            <p:spPr>
              <a:xfrm>
                <a:off x="3797575" y="1772037"/>
                <a:ext cx="698675" cy="188080"/>
              </a:xfrm>
              <a:prstGeom prst="rect">
                <a:avLst/>
              </a:prstGeom>
              <a:noFill/>
            </p:spPr>
            <p:txBody>
              <a:bodyPr>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714" b="1" i="0" u="none" strike="noStrike" kern="0" cap="none" spc="0" normalizeH="0" baseline="0" noProof="0" dirty="0">
                    <a:ln>
                      <a:noFill/>
                    </a:ln>
                    <a:solidFill>
                      <a:srgbClr val="2297AE"/>
                    </a:solidFill>
                    <a:effectLst/>
                    <a:uLnTx/>
                    <a:uFillTx/>
                    <a:latin typeface="Calibri" panose="020F0502020204030204"/>
                    <a:ea typeface="MS PGothic" panose="020B0600070205080204" pitchFamily="34" charset="-128"/>
                    <a:cs typeface="+mn-cs"/>
                  </a:rPr>
                  <a:t>*</a:t>
                </a:r>
              </a:p>
            </p:txBody>
          </p:sp>
          <p:sp>
            <p:nvSpPr>
              <p:cNvPr id="31" name="Flèche : droite 30">
                <a:extLst>
                  <a:ext uri="{FF2B5EF4-FFF2-40B4-BE49-F238E27FC236}">
                    <a16:creationId xmlns:a16="http://schemas.microsoft.com/office/drawing/2014/main" id="{FC631EA5-9F07-4070-8269-EBD40767754E}"/>
                  </a:ext>
                </a:extLst>
              </p:cNvPr>
              <p:cNvSpPr/>
              <p:nvPr/>
            </p:nvSpPr>
            <p:spPr>
              <a:xfrm>
                <a:off x="3943333" y="1909342"/>
                <a:ext cx="540871" cy="230316"/>
              </a:xfrm>
              <a:prstGeom prst="rightArrow">
                <a:avLst/>
              </a:prstGeom>
              <a:noFill/>
              <a:ln w="25400" cap="flat" cmpd="sng" algn="ctr">
                <a:solidFill>
                  <a:srgbClr val="2297AE"/>
                </a:solidFill>
                <a:prstDash val="dash"/>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fr-FR" sz="1286" b="0" i="0" u="none" strike="noStrike" kern="0" cap="none" spc="0" normalizeH="0" baseline="0" noProof="0">
                  <a:ln>
                    <a:noFill/>
                  </a:ln>
                  <a:solidFill>
                    <a:prstClr val="white"/>
                  </a:solidFill>
                  <a:effectLst/>
                  <a:uLnTx/>
                  <a:uFillTx/>
                  <a:latin typeface="Calibri"/>
                  <a:ea typeface="+mn-ea"/>
                  <a:cs typeface="+mn-cs"/>
                </a:endParaRPr>
              </a:p>
            </p:txBody>
          </p:sp>
          <p:sp>
            <p:nvSpPr>
              <p:cNvPr id="32" name="Rectangle : coins arrondis 31">
                <a:extLst>
                  <a:ext uri="{FF2B5EF4-FFF2-40B4-BE49-F238E27FC236}">
                    <a16:creationId xmlns:a16="http://schemas.microsoft.com/office/drawing/2014/main" id="{8FB779D4-F8CA-44BC-BDE8-81B9FDB8DD01}"/>
                  </a:ext>
                </a:extLst>
              </p:cNvPr>
              <p:cNvSpPr/>
              <p:nvPr/>
            </p:nvSpPr>
            <p:spPr>
              <a:xfrm>
                <a:off x="2626689" y="1211750"/>
                <a:ext cx="1278095" cy="1652075"/>
              </a:xfrm>
              <a:prstGeom prst="roundRect">
                <a:avLst/>
              </a:prstGeom>
              <a:solidFill>
                <a:sysClr val="window" lastClr="FFFFFF"/>
              </a:solidFill>
              <a:ln w="28575" cap="flat" cmpd="sng" algn="ctr">
                <a:solidFill>
                  <a:srgbClr val="8064A2"/>
                </a:solidFill>
                <a:prstDash val="solid"/>
              </a:ln>
              <a:effectLst/>
            </p:spPr>
            <p:txBody>
              <a:bodyPr/>
              <a:lstStyle/>
              <a:p>
                <a:pPr marL="0" marR="0" lvl="0" indent="0" algn="ctr" defTabSz="326578" rtl="0" eaLnBrk="1" fontAlgn="auto" latinLnBrk="0" hangingPunct="1">
                  <a:lnSpc>
                    <a:spcPct val="100000"/>
                  </a:lnSpc>
                  <a:spcBef>
                    <a:spcPts val="0"/>
                  </a:spcBef>
                  <a:spcAft>
                    <a:spcPts val="429"/>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ea typeface="+mn-ea"/>
                    <a:cs typeface="+mn-cs"/>
                  </a:rPr>
                  <a:t>VALIDATION PAR GESTIONNAIRE </a:t>
                </a:r>
              </a:p>
              <a:p>
                <a:pPr marL="122467" marR="0" lvl="0" indent="-122467" algn="l" defTabSz="326578" rtl="0" eaLnBrk="1" fontAlgn="auto" latinLnBrk="0" hangingPunct="1">
                  <a:lnSpc>
                    <a:spcPct val="100000"/>
                  </a:lnSpc>
                  <a:spcBef>
                    <a:spcPts val="0"/>
                  </a:spcBef>
                  <a:spcAft>
                    <a:spcPts val="429"/>
                  </a:spcAft>
                  <a:buClrTx/>
                  <a:buSzTx/>
                  <a:buFont typeface="Arial" panose="020B0604020202020204" pitchFamily="34" charset="0"/>
                  <a:buChar char="•"/>
                  <a:tabLst/>
                  <a:defRPr/>
                </a:pPr>
                <a:r>
                  <a:rPr kumimoji="0" lang="fr-FR" sz="1200" b="0" i="0" u="none" strike="noStrike" kern="0" cap="none" spc="0" normalizeH="0" baseline="0" noProof="0" dirty="0">
                    <a:ln>
                      <a:noFill/>
                    </a:ln>
                    <a:solidFill>
                      <a:srgbClr val="2297AE"/>
                    </a:solidFill>
                    <a:effectLst/>
                    <a:uLnTx/>
                    <a:uFillTx/>
                    <a:latin typeface="Calibri"/>
                    <a:ea typeface="+mn-ea"/>
                    <a:cs typeface="+mn-cs"/>
                  </a:rPr>
                  <a:t>Contrôle et complète si besoin la demande </a:t>
                </a:r>
              </a:p>
              <a:p>
                <a:pPr marL="122467" marR="0" lvl="0" indent="-122467" algn="l" defTabSz="326578" rtl="0" eaLnBrk="1" fontAlgn="auto" latinLnBrk="0" hangingPunct="1">
                  <a:lnSpc>
                    <a:spcPct val="100000"/>
                  </a:lnSpc>
                  <a:spcBef>
                    <a:spcPts val="0"/>
                  </a:spcBef>
                  <a:spcAft>
                    <a:spcPts val="429"/>
                  </a:spcAft>
                  <a:buClrTx/>
                  <a:buSzTx/>
                  <a:buFont typeface="Arial" panose="020B0604020202020204" pitchFamily="34" charset="0"/>
                  <a:buChar char="•"/>
                  <a:tabLst/>
                  <a:defRPr/>
                </a:pPr>
                <a:r>
                  <a:rPr kumimoji="0" lang="fr-FR" sz="1200" b="0" i="0" u="none" strike="noStrike" kern="0" cap="none" spc="0" normalizeH="0" baseline="0" noProof="0" dirty="0">
                    <a:ln>
                      <a:noFill/>
                    </a:ln>
                    <a:solidFill>
                      <a:srgbClr val="2297AE"/>
                    </a:solidFill>
                    <a:effectLst/>
                    <a:uLnTx/>
                    <a:uFillTx/>
                    <a:latin typeface="Calibri"/>
                    <a:ea typeface="+mn-ea"/>
                    <a:cs typeface="+mn-cs"/>
                  </a:rPr>
                  <a:t>Oriente vers le Responsable d’opportunité</a:t>
                </a:r>
              </a:p>
              <a:p>
                <a:pPr marL="0" marR="0" lvl="0" indent="0" algn="ctr" defTabSz="326578" rtl="0" eaLnBrk="1" fontAlgn="auto" latinLnBrk="0" hangingPunct="1">
                  <a:lnSpc>
                    <a:spcPct val="100000"/>
                  </a:lnSpc>
                  <a:spcBef>
                    <a:spcPts val="0"/>
                  </a:spcBef>
                  <a:spcAft>
                    <a:spcPts val="429"/>
                  </a:spcAft>
                  <a:buClrTx/>
                  <a:buSzTx/>
                  <a:buFontTx/>
                  <a:buNone/>
                  <a:tabLst/>
                  <a:defRPr/>
                </a:pPr>
                <a:endParaRPr kumimoji="0" lang="fr-FR" sz="786" b="1" i="0" u="none" strike="noStrike" kern="0" cap="none" spc="0" normalizeH="0" baseline="0" noProof="0" dirty="0">
                  <a:ln>
                    <a:noFill/>
                  </a:ln>
                  <a:solidFill>
                    <a:prstClr val="black"/>
                  </a:solidFill>
                  <a:effectLst/>
                  <a:uLnTx/>
                  <a:uFillTx/>
                  <a:latin typeface="Calibri"/>
                  <a:ea typeface="+mn-ea"/>
                  <a:cs typeface="+mn-cs"/>
                </a:endParaRPr>
              </a:p>
            </p:txBody>
          </p:sp>
          <p:sp>
            <p:nvSpPr>
              <p:cNvPr id="33" name="ZoneTexte 32">
                <a:extLst>
                  <a:ext uri="{FF2B5EF4-FFF2-40B4-BE49-F238E27FC236}">
                    <a16:creationId xmlns:a16="http://schemas.microsoft.com/office/drawing/2014/main" id="{BA5B90BC-4D30-4371-B141-798E0689400B}"/>
                  </a:ext>
                </a:extLst>
              </p:cNvPr>
              <p:cNvSpPr txBox="1"/>
              <p:nvPr/>
            </p:nvSpPr>
            <p:spPr>
              <a:xfrm>
                <a:off x="5849029" y="2716924"/>
                <a:ext cx="461367" cy="249442"/>
              </a:xfrm>
              <a:prstGeom prst="rect">
                <a:avLst/>
              </a:prstGeom>
              <a:noFill/>
            </p:spPr>
            <p:txBody>
              <a:bodyPr>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1143" b="1" i="0" u="none" strike="noStrike" kern="0" cap="none" spc="0" normalizeH="0" baseline="0" noProof="0" dirty="0">
                    <a:ln>
                      <a:noFill/>
                    </a:ln>
                    <a:solidFill>
                      <a:prstClr val="white"/>
                    </a:solidFill>
                    <a:effectLst/>
                    <a:uLnTx/>
                    <a:uFillTx/>
                    <a:latin typeface="Calibri" panose="020F0502020204030204"/>
                    <a:ea typeface="MS PGothic" panose="020B0600070205080204" pitchFamily="34" charset="-128"/>
                    <a:cs typeface="+mn-cs"/>
                  </a:rPr>
                  <a:t>FD</a:t>
                </a:r>
              </a:p>
            </p:txBody>
          </p:sp>
          <p:sp>
            <p:nvSpPr>
              <p:cNvPr id="34" name="ZoneTexte 33">
                <a:extLst>
                  <a:ext uri="{FF2B5EF4-FFF2-40B4-BE49-F238E27FC236}">
                    <a16:creationId xmlns:a16="http://schemas.microsoft.com/office/drawing/2014/main" id="{222C55F9-758B-4D08-8D93-E28D6B7EC052}"/>
                  </a:ext>
                </a:extLst>
              </p:cNvPr>
              <p:cNvSpPr txBox="1"/>
              <p:nvPr/>
            </p:nvSpPr>
            <p:spPr>
              <a:xfrm>
                <a:off x="5456326" y="3193797"/>
                <a:ext cx="999828" cy="343481"/>
              </a:xfrm>
              <a:prstGeom prst="rect">
                <a:avLst/>
              </a:prstGeom>
              <a:noFill/>
            </p:spPr>
            <p:txBody>
              <a:bodyPr>
                <a:spAutoFit/>
              </a:bodyPr>
              <a:lstStyle/>
              <a:p>
                <a:pPr marL="122467" marR="0" lvl="0" indent="-122467" algn="l" defTabSz="3265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Valideur FSD si zone à risque</a:t>
                </a:r>
              </a:p>
            </p:txBody>
          </p:sp>
          <p:sp>
            <p:nvSpPr>
              <p:cNvPr id="35" name="ZoneTexte 34">
                <a:extLst>
                  <a:ext uri="{FF2B5EF4-FFF2-40B4-BE49-F238E27FC236}">
                    <a16:creationId xmlns:a16="http://schemas.microsoft.com/office/drawing/2014/main" id="{85157ACE-F1C7-4F08-A27B-F3E95BBCBA6F}"/>
                  </a:ext>
                </a:extLst>
              </p:cNvPr>
              <p:cNvSpPr txBox="1"/>
              <p:nvPr/>
            </p:nvSpPr>
            <p:spPr bwMode="auto">
              <a:xfrm>
                <a:off x="5704476" y="2477750"/>
                <a:ext cx="461367" cy="249510"/>
              </a:xfrm>
              <a:prstGeom prst="rect">
                <a:avLst/>
              </a:prstGeom>
              <a:noFill/>
            </p:spPr>
            <p:txBody>
              <a:bodyPr>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1143" b="1" i="0" u="none" strike="noStrike" kern="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FSD</a:t>
                </a:r>
              </a:p>
            </p:txBody>
          </p:sp>
        </p:grpSp>
        <p:sp>
          <p:nvSpPr>
            <p:cNvPr id="15" name="ZoneTexte 14">
              <a:extLst>
                <a:ext uri="{FF2B5EF4-FFF2-40B4-BE49-F238E27FC236}">
                  <a16:creationId xmlns:a16="http://schemas.microsoft.com/office/drawing/2014/main" id="{ED8CB0A4-D22C-4E84-9D4A-276F63B224A6}"/>
                </a:ext>
              </a:extLst>
            </p:cNvPr>
            <p:cNvSpPr txBox="1"/>
            <p:nvPr/>
          </p:nvSpPr>
          <p:spPr>
            <a:xfrm>
              <a:off x="4207637" y="2421953"/>
              <a:ext cx="880957" cy="432738"/>
            </a:xfrm>
            <a:prstGeom prst="rect">
              <a:avLst/>
            </a:prstGeom>
            <a:noFill/>
          </p:spPr>
          <p:txBody>
            <a:bodyPr lIns="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rPr>
                <a:t>Choix par liste</a:t>
              </a:r>
            </a:p>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rPr>
                <a:t> déroulante</a:t>
              </a:r>
            </a:p>
          </p:txBody>
        </p:sp>
        <p:sp>
          <p:nvSpPr>
            <p:cNvPr id="16" name="ZoneTexte 15">
              <a:extLst>
                <a:ext uri="{FF2B5EF4-FFF2-40B4-BE49-F238E27FC236}">
                  <a16:creationId xmlns:a16="http://schemas.microsoft.com/office/drawing/2014/main" id="{41FD64FB-B104-4947-B5A9-B3B066BC1999}"/>
                </a:ext>
              </a:extLst>
            </p:cNvPr>
            <p:cNvSpPr txBox="1"/>
            <p:nvPr/>
          </p:nvSpPr>
          <p:spPr>
            <a:xfrm>
              <a:off x="1620030" y="2219210"/>
              <a:ext cx="942721" cy="595014"/>
            </a:xfrm>
            <a:prstGeom prst="rect">
              <a:avLst/>
            </a:prstGeom>
            <a:noFill/>
          </p:spPr>
          <p:txBody>
            <a:bodyPr>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rPr>
                <a:t>*Orientation</a:t>
              </a:r>
            </a:p>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rPr>
                <a:t> par sélection liste de service</a:t>
              </a:r>
            </a:p>
          </p:txBody>
        </p:sp>
      </p:grpSp>
      <p:sp>
        <p:nvSpPr>
          <p:cNvPr id="43" name="Rectangle : coins arrondis 42">
            <a:extLst>
              <a:ext uri="{FF2B5EF4-FFF2-40B4-BE49-F238E27FC236}">
                <a16:creationId xmlns:a16="http://schemas.microsoft.com/office/drawing/2014/main" id="{BEF250B0-5D49-4789-B3F4-8DF50717977E}"/>
              </a:ext>
            </a:extLst>
          </p:cNvPr>
          <p:cNvSpPr/>
          <p:nvPr/>
        </p:nvSpPr>
        <p:spPr bwMode="auto">
          <a:xfrm>
            <a:off x="9083676" y="1982777"/>
            <a:ext cx="1376363" cy="730250"/>
          </a:xfrm>
          <a:prstGeom prst="roundRect">
            <a:avLst/>
          </a:prstGeom>
          <a:noFill/>
          <a:ln w="28575" cap="flat" cmpd="sng" algn="ctr">
            <a:solidFill>
              <a:srgbClr val="C0504D"/>
            </a:solidFill>
            <a:prstDash val="solid"/>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ea typeface="+mn-ea"/>
                <a:cs typeface="+mn-cs"/>
              </a:rPr>
              <a:t>VALIDATION BUDGETAIRE</a:t>
            </a:r>
          </a:p>
        </p:txBody>
      </p:sp>
      <p:pic>
        <p:nvPicPr>
          <p:cNvPr id="44" name="Image 8">
            <a:extLst>
              <a:ext uri="{FF2B5EF4-FFF2-40B4-BE49-F238E27FC236}">
                <a16:creationId xmlns:a16="http://schemas.microsoft.com/office/drawing/2014/main" id="{AFF9FFFF-1216-4C59-B4B3-A9CAC915BF0C}"/>
              </a:ext>
            </a:extLst>
          </p:cNvPr>
          <p:cNvPicPr>
            <a:picLocks noChangeAspect="1" noChangeArrowheads="1"/>
          </p:cNvPicPr>
          <p:nvPr/>
        </p:nvPicPr>
        <p:blipFill>
          <a:blip r:embed="rId9"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8243888" y="3205153"/>
            <a:ext cx="6794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a:extLst>
              <a:ext uri="{FF2B5EF4-FFF2-40B4-BE49-F238E27FC236}">
                <a16:creationId xmlns:a16="http://schemas.microsoft.com/office/drawing/2014/main" id="{5B6A1C88-30E2-4862-BB7E-25A6F58A7606}"/>
              </a:ext>
            </a:extLst>
          </p:cNvPr>
          <p:cNvSpPr/>
          <p:nvPr/>
        </p:nvSpPr>
        <p:spPr>
          <a:xfrm>
            <a:off x="1748409" y="4854564"/>
            <a:ext cx="8826500" cy="187325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ectangle : coins arrondis 45">
            <a:extLst>
              <a:ext uri="{FF2B5EF4-FFF2-40B4-BE49-F238E27FC236}">
                <a16:creationId xmlns:a16="http://schemas.microsoft.com/office/drawing/2014/main" id="{89806948-7F72-42D6-BFB9-6FB5448DB0F3}"/>
              </a:ext>
            </a:extLst>
          </p:cNvPr>
          <p:cNvSpPr/>
          <p:nvPr/>
        </p:nvSpPr>
        <p:spPr>
          <a:xfrm>
            <a:off x="1819276" y="4997439"/>
            <a:ext cx="1592263" cy="985838"/>
          </a:xfrm>
          <a:prstGeom prst="roundRect">
            <a:avLst/>
          </a:prstGeom>
          <a:noFill/>
          <a:ln w="28575" cap="flat" cmpd="sng" algn="ctr">
            <a:solidFill>
              <a:srgbClr val="4BACC6"/>
            </a:solidFill>
            <a:prstDash val="solid"/>
          </a:ln>
          <a:effectLst/>
        </p:spPr>
        <p:txBody>
          <a:bodyPr lIns="25714" rIns="25714" anchor="ctr"/>
          <a:lstStyle/>
          <a:p>
            <a:pPr marL="0" marR="0" lvl="0" indent="0" algn="ctr" defTabSz="326578" rtl="0" eaLnBrk="1" fontAlgn="auto" latinLnBrk="0" hangingPunct="1">
              <a:lnSpc>
                <a:spcPct val="100000"/>
              </a:lnSpc>
              <a:spcBef>
                <a:spcPts val="0"/>
              </a:spcBef>
              <a:spcAft>
                <a:spcPts val="429"/>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Bodoni MT Black" panose="02070A03080606020203" pitchFamily="18" charset="0"/>
                <a:ea typeface="+mn-ea"/>
                <a:cs typeface="+mn-cs"/>
              </a:rPr>
              <a:t>RETOUR ORDRE DE MISSION</a:t>
            </a:r>
          </a:p>
          <a:p>
            <a:pPr marL="0" marR="0" lvl="0" indent="0" algn="ctr" defTabSz="326578" rtl="0" eaLnBrk="1" fontAlgn="auto" latinLnBrk="0" hangingPunct="1">
              <a:lnSpc>
                <a:spcPct val="100000"/>
              </a:lnSpc>
              <a:spcBef>
                <a:spcPts val="0"/>
              </a:spcBef>
              <a:spcAft>
                <a:spcPts val="429"/>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a:ea typeface="+mn-ea"/>
                <a:cs typeface="+mn-cs"/>
              </a:rPr>
              <a:t>CREATION DU RETOUR D’ORDRE DE MISSION</a:t>
            </a:r>
          </a:p>
        </p:txBody>
      </p:sp>
      <p:pic>
        <p:nvPicPr>
          <p:cNvPr id="47" name="Graphique 38" descr="Utilisateur avec un remplissage uni">
            <a:extLst>
              <a:ext uri="{FF2B5EF4-FFF2-40B4-BE49-F238E27FC236}">
                <a16:creationId xmlns:a16="http://schemas.microsoft.com/office/drawing/2014/main" id="{3195E1EC-E95E-4BCC-9A98-1493D6EE0C5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47850" y="6110278"/>
            <a:ext cx="236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 coins arrondis 47">
            <a:extLst>
              <a:ext uri="{FF2B5EF4-FFF2-40B4-BE49-F238E27FC236}">
                <a16:creationId xmlns:a16="http://schemas.microsoft.com/office/drawing/2014/main" id="{2E03F801-77B9-4A54-A161-826CC6925D51}"/>
              </a:ext>
            </a:extLst>
          </p:cNvPr>
          <p:cNvSpPr/>
          <p:nvPr/>
        </p:nvSpPr>
        <p:spPr>
          <a:xfrm>
            <a:off x="4351338" y="4986327"/>
            <a:ext cx="1592262" cy="1150937"/>
          </a:xfrm>
          <a:prstGeom prst="roundRect">
            <a:avLst/>
          </a:prstGeom>
          <a:noFill/>
          <a:ln w="28575" cap="flat" cmpd="sng" algn="ctr">
            <a:solidFill>
              <a:srgbClr val="8064A2"/>
            </a:solidFill>
            <a:prstDash val="solid"/>
          </a:ln>
          <a:effectLst/>
        </p:spPr>
        <p:txBody>
          <a:bodyPr/>
          <a:lstStyle/>
          <a:p>
            <a:pPr marL="0" marR="0" lvl="0" indent="0" algn="ctr" defTabSz="326578" rtl="0" eaLnBrk="1" fontAlgn="auto" latinLnBrk="0" hangingPunct="1">
              <a:lnSpc>
                <a:spcPct val="100000"/>
              </a:lnSpc>
              <a:spcBef>
                <a:spcPts val="0"/>
              </a:spcBef>
              <a:spcAft>
                <a:spcPts val="429"/>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ea typeface="+mn-ea"/>
                <a:cs typeface="+mn-cs"/>
              </a:rPr>
              <a:t>VERIFICATION DES ELEMENTS DE LA MISSION</a:t>
            </a:r>
          </a:p>
          <a:p>
            <a:pPr marL="122467" marR="0" lvl="0" indent="-122467" algn="l" defTabSz="326578" rtl="0" eaLnBrk="1" fontAlgn="auto" latinLnBrk="0" hangingPunct="1">
              <a:lnSpc>
                <a:spcPct val="100000"/>
              </a:lnSpc>
              <a:spcBef>
                <a:spcPts val="0"/>
              </a:spcBef>
              <a:spcAft>
                <a:spcPts val="429"/>
              </a:spcAft>
              <a:buClrTx/>
              <a:buSzTx/>
              <a:buFont typeface="Arial" panose="020B0604020202020204" pitchFamily="34" charset="0"/>
              <a:buChar char="•"/>
              <a:tabLst/>
              <a:defRPr/>
            </a:pPr>
            <a:r>
              <a:rPr kumimoji="0" lang="fr-FR" sz="1200" b="0" i="0" u="none" strike="noStrike" kern="0" cap="none" spc="0" normalizeH="0" baseline="0" noProof="0" dirty="0">
                <a:ln>
                  <a:noFill/>
                </a:ln>
                <a:solidFill>
                  <a:srgbClr val="2297AE"/>
                </a:solidFill>
                <a:effectLst/>
                <a:uLnTx/>
                <a:uFillTx/>
                <a:latin typeface="Calibri"/>
                <a:ea typeface="+mn-ea"/>
                <a:cs typeface="+mn-cs"/>
              </a:rPr>
              <a:t>APPROUVE</a:t>
            </a:r>
          </a:p>
          <a:p>
            <a:pPr marL="122467" marR="0" lvl="0" indent="-122467" algn="l" defTabSz="326578" rtl="0" eaLnBrk="1" fontAlgn="auto" latinLnBrk="0" hangingPunct="1">
              <a:lnSpc>
                <a:spcPct val="100000"/>
              </a:lnSpc>
              <a:spcBef>
                <a:spcPts val="0"/>
              </a:spcBef>
              <a:spcAft>
                <a:spcPts val="429"/>
              </a:spcAft>
              <a:buClrTx/>
              <a:buSzTx/>
              <a:buFont typeface="Arial" panose="020B0604020202020204" pitchFamily="34" charset="0"/>
              <a:buChar char="•"/>
              <a:tabLst/>
              <a:defRPr/>
            </a:pPr>
            <a:r>
              <a:rPr kumimoji="0" lang="fr-FR" sz="1200" b="0" i="0" u="none" strike="noStrike" kern="0" cap="none" spc="0" normalizeH="0" baseline="0" noProof="0" dirty="0">
                <a:ln>
                  <a:noFill/>
                </a:ln>
                <a:solidFill>
                  <a:srgbClr val="2297AE"/>
                </a:solidFill>
                <a:effectLst/>
                <a:uLnTx/>
                <a:uFillTx/>
                <a:latin typeface="Calibri"/>
                <a:ea typeface="+mn-ea"/>
                <a:cs typeface="+mn-cs"/>
              </a:rPr>
              <a:t>REJETTE</a:t>
            </a:r>
          </a:p>
          <a:p>
            <a:pPr marL="0" marR="0" lvl="0" indent="0" algn="ctr" defTabSz="326578" rtl="0" eaLnBrk="1" fontAlgn="auto" latinLnBrk="0" hangingPunct="1">
              <a:lnSpc>
                <a:spcPct val="100000"/>
              </a:lnSpc>
              <a:spcBef>
                <a:spcPts val="0"/>
              </a:spcBef>
              <a:spcAft>
                <a:spcPts val="429"/>
              </a:spcAft>
              <a:buClrTx/>
              <a:buSzTx/>
              <a:buFontTx/>
              <a:buNone/>
              <a:tabLst/>
              <a:defRPr/>
            </a:pPr>
            <a:endParaRPr kumimoji="0" lang="fr-FR" sz="786" b="1" i="0" u="none" strike="noStrike" kern="0" cap="none" spc="0" normalizeH="0" baseline="0" noProof="0" dirty="0">
              <a:ln>
                <a:noFill/>
              </a:ln>
              <a:solidFill>
                <a:prstClr val="black"/>
              </a:solidFill>
              <a:effectLst/>
              <a:uLnTx/>
              <a:uFillTx/>
              <a:latin typeface="Calibri"/>
              <a:ea typeface="+mn-ea"/>
              <a:cs typeface="+mn-cs"/>
            </a:endParaRPr>
          </a:p>
        </p:txBody>
      </p:sp>
      <p:pic>
        <p:nvPicPr>
          <p:cNvPr id="49" name="Graphique 41" descr="Utilisateur avec un remplissage uni">
            <a:extLst>
              <a:ext uri="{FF2B5EF4-FFF2-40B4-BE49-F238E27FC236}">
                <a16:creationId xmlns:a16="http://schemas.microsoft.com/office/drawing/2014/main" id="{79A794A7-2867-4389-999A-404B7D51F0F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66197" y="6189652"/>
            <a:ext cx="238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ZoneTexte 49">
            <a:extLst>
              <a:ext uri="{FF2B5EF4-FFF2-40B4-BE49-F238E27FC236}">
                <a16:creationId xmlns:a16="http://schemas.microsoft.com/office/drawing/2014/main" id="{D3FF1B1E-372D-41D1-A94B-8BEAE4F1F5B5}"/>
              </a:ext>
            </a:extLst>
          </p:cNvPr>
          <p:cNvSpPr txBox="1"/>
          <p:nvPr/>
        </p:nvSpPr>
        <p:spPr>
          <a:xfrm>
            <a:off x="4604321" y="6195080"/>
            <a:ext cx="1557338" cy="430887"/>
          </a:xfrm>
          <a:prstGeom prst="rect">
            <a:avLst/>
          </a:prstGeom>
          <a:noFill/>
        </p:spPr>
        <p:txBody>
          <a:bodyPr>
            <a:spAutoFit/>
          </a:bodyPr>
          <a:lstStyle/>
          <a:p>
            <a:pPr marL="0" marR="0" lvl="0" indent="0" algn="l" defTabSz="326578" rtl="0" eaLnBrk="1" fontAlgn="auto" latinLnBrk="0" hangingPunct="1">
              <a:lnSpc>
                <a:spcPct val="100000"/>
              </a:lnSpc>
              <a:spcBef>
                <a:spcPts val="0"/>
              </a:spcBef>
              <a:spcAft>
                <a:spcPts val="30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Assistant budgétaire = Service Financier SFA</a:t>
            </a:r>
          </a:p>
        </p:txBody>
      </p:sp>
      <p:sp>
        <p:nvSpPr>
          <p:cNvPr id="51" name="Rectangle : coins arrondis 50">
            <a:extLst>
              <a:ext uri="{FF2B5EF4-FFF2-40B4-BE49-F238E27FC236}">
                <a16:creationId xmlns:a16="http://schemas.microsoft.com/office/drawing/2014/main" id="{B3675DCD-F07D-4870-A9B4-96F48D5FB7AF}"/>
              </a:ext>
            </a:extLst>
          </p:cNvPr>
          <p:cNvSpPr/>
          <p:nvPr/>
        </p:nvSpPr>
        <p:spPr>
          <a:xfrm>
            <a:off x="7194550" y="5033952"/>
            <a:ext cx="1377950" cy="912812"/>
          </a:xfrm>
          <a:prstGeom prst="roundRect">
            <a:avLst/>
          </a:prstGeom>
          <a:noFill/>
          <a:ln w="28575" cap="flat" cmpd="sng" algn="ctr">
            <a:solidFill>
              <a:srgbClr val="C0504D"/>
            </a:solidFill>
            <a:prstDash val="solid"/>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ea typeface="+mn-ea"/>
                <a:cs typeface="+mn-cs"/>
              </a:rPr>
              <a:t>VALIDATION BUDGETAIRE</a:t>
            </a:r>
          </a:p>
        </p:txBody>
      </p:sp>
      <p:pic>
        <p:nvPicPr>
          <p:cNvPr id="52" name="Graphique 45" descr="Utilisateur avec un remplissage uni">
            <a:extLst>
              <a:ext uri="{FF2B5EF4-FFF2-40B4-BE49-F238E27FC236}">
                <a16:creationId xmlns:a16="http://schemas.microsoft.com/office/drawing/2014/main" id="{07EE2EFD-CD95-45EC-8949-C36D19967457}"/>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180264" y="6042015"/>
            <a:ext cx="2365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lèche : droite 52">
            <a:extLst>
              <a:ext uri="{FF2B5EF4-FFF2-40B4-BE49-F238E27FC236}">
                <a16:creationId xmlns:a16="http://schemas.microsoft.com/office/drawing/2014/main" id="{FABCBE15-E449-49DE-9058-F9C2DEF38F8A}"/>
              </a:ext>
            </a:extLst>
          </p:cNvPr>
          <p:cNvSpPr/>
          <p:nvPr/>
        </p:nvSpPr>
        <p:spPr>
          <a:xfrm>
            <a:off x="3484564" y="5316527"/>
            <a:ext cx="712787" cy="265112"/>
          </a:xfrm>
          <a:prstGeom prst="rightArrow">
            <a:avLst/>
          </a:prstGeom>
          <a:solidFill>
            <a:srgbClr val="B9E8F1"/>
          </a:solidFill>
          <a:ln w="25400" cap="flat" cmpd="sng" algn="ctr">
            <a:noFill/>
            <a:prstDash val="solid"/>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fr-FR" sz="1286" b="0" i="0" u="none" strike="noStrike" kern="0" cap="none" spc="0" normalizeH="0" baseline="0" noProof="0" dirty="0">
              <a:ln>
                <a:noFill/>
              </a:ln>
              <a:solidFill>
                <a:prstClr val="white"/>
              </a:solidFill>
              <a:effectLst/>
              <a:uLnTx/>
              <a:uFillTx/>
              <a:latin typeface="Calibri"/>
              <a:ea typeface="+mn-ea"/>
              <a:cs typeface="+mn-cs"/>
            </a:endParaRPr>
          </a:p>
        </p:txBody>
      </p:sp>
      <p:sp>
        <p:nvSpPr>
          <p:cNvPr id="54" name="Flèche : droite 53">
            <a:extLst>
              <a:ext uri="{FF2B5EF4-FFF2-40B4-BE49-F238E27FC236}">
                <a16:creationId xmlns:a16="http://schemas.microsoft.com/office/drawing/2014/main" id="{78780893-085A-4B19-9262-95694BE9AF3B}"/>
              </a:ext>
            </a:extLst>
          </p:cNvPr>
          <p:cNvSpPr/>
          <p:nvPr/>
        </p:nvSpPr>
        <p:spPr>
          <a:xfrm>
            <a:off x="6070600" y="5370503"/>
            <a:ext cx="996950" cy="263525"/>
          </a:xfrm>
          <a:prstGeom prst="rightArrow">
            <a:avLst/>
          </a:prstGeom>
          <a:solidFill>
            <a:srgbClr val="B9E8F1"/>
          </a:solidFill>
          <a:ln w="25400" cap="flat" cmpd="sng" algn="ctr">
            <a:noFill/>
            <a:prstDash val="solid"/>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fr-FR" sz="1286" b="0" i="0" u="none" strike="noStrike" kern="0" cap="none" spc="0" normalizeH="0" baseline="0" noProof="0" dirty="0">
              <a:ln>
                <a:noFill/>
              </a:ln>
              <a:solidFill>
                <a:prstClr val="white"/>
              </a:solidFill>
              <a:effectLst/>
              <a:uLnTx/>
              <a:uFillTx/>
              <a:latin typeface="Calibri"/>
              <a:ea typeface="+mn-ea"/>
              <a:cs typeface="+mn-cs"/>
            </a:endParaRPr>
          </a:p>
        </p:txBody>
      </p:sp>
      <p:sp>
        <p:nvSpPr>
          <p:cNvPr id="55" name="Flèche : droite 54">
            <a:extLst>
              <a:ext uri="{FF2B5EF4-FFF2-40B4-BE49-F238E27FC236}">
                <a16:creationId xmlns:a16="http://schemas.microsoft.com/office/drawing/2014/main" id="{5630B58F-A80C-495B-B712-4B3A467F374E}"/>
              </a:ext>
            </a:extLst>
          </p:cNvPr>
          <p:cNvSpPr/>
          <p:nvPr/>
        </p:nvSpPr>
        <p:spPr>
          <a:xfrm>
            <a:off x="8739188" y="5370502"/>
            <a:ext cx="563562" cy="265112"/>
          </a:xfrm>
          <a:prstGeom prst="rightArrow">
            <a:avLst/>
          </a:prstGeom>
          <a:solidFill>
            <a:srgbClr val="B9E8F1"/>
          </a:solidFill>
          <a:ln w="25400" cap="flat" cmpd="sng" algn="ctr">
            <a:noFill/>
            <a:prstDash val="solid"/>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fr-FR" sz="1286"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Rectangle : coins arrondis 55">
            <a:extLst>
              <a:ext uri="{FF2B5EF4-FFF2-40B4-BE49-F238E27FC236}">
                <a16:creationId xmlns:a16="http://schemas.microsoft.com/office/drawing/2014/main" id="{1BBCCAD5-1308-45B4-BC1D-697107521334}"/>
              </a:ext>
            </a:extLst>
          </p:cNvPr>
          <p:cNvSpPr/>
          <p:nvPr/>
        </p:nvSpPr>
        <p:spPr bwMode="auto">
          <a:xfrm>
            <a:off x="9380539" y="4986328"/>
            <a:ext cx="992187" cy="985837"/>
          </a:xfrm>
          <a:prstGeom prst="roundRect">
            <a:avLst/>
          </a:prstGeom>
          <a:noFill/>
          <a:ln w="28575" cap="flat" cmpd="sng" algn="ctr">
            <a:solidFill>
              <a:srgbClr val="00FFFF"/>
            </a:solidFill>
            <a:prstDash val="solid"/>
          </a:ln>
          <a:effectLst/>
        </p:spPr>
        <p:txBody>
          <a:bodyPr anchor="ct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a:ea typeface="+mn-ea"/>
                <a:cs typeface="+mn-cs"/>
              </a:rPr>
              <a:t>CONTROLE DE L’AGENCE COMPTABLE ET PAIEMENT </a:t>
            </a:r>
          </a:p>
        </p:txBody>
      </p:sp>
      <p:sp>
        <p:nvSpPr>
          <p:cNvPr id="57" name="ZoneTexte 56">
            <a:extLst>
              <a:ext uri="{FF2B5EF4-FFF2-40B4-BE49-F238E27FC236}">
                <a16:creationId xmlns:a16="http://schemas.microsoft.com/office/drawing/2014/main" id="{6C402954-CC9F-4CD6-B1B8-5EDEF7DE1321}"/>
              </a:ext>
            </a:extLst>
          </p:cNvPr>
          <p:cNvSpPr txBox="1"/>
          <p:nvPr/>
        </p:nvSpPr>
        <p:spPr bwMode="auto">
          <a:xfrm>
            <a:off x="2000250" y="6071969"/>
            <a:ext cx="1457325" cy="646331"/>
          </a:xfrm>
          <a:prstGeom prst="rect">
            <a:avLst/>
          </a:prstGeom>
          <a:noFill/>
          <a:ln>
            <a:noFill/>
          </a:ln>
        </p:spPr>
        <p:txBody>
          <a:bodyPr>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Missionnaire ou assistant de saisie (Gestionnaires)</a:t>
            </a:r>
          </a:p>
        </p:txBody>
      </p:sp>
      <p:sp>
        <p:nvSpPr>
          <p:cNvPr id="58" name="ZoneTexte 57">
            <a:extLst>
              <a:ext uri="{FF2B5EF4-FFF2-40B4-BE49-F238E27FC236}">
                <a16:creationId xmlns:a16="http://schemas.microsoft.com/office/drawing/2014/main" id="{921BDCD9-A469-4C8D-9B44-B7596F6AE184}"/>
              </a:ext>
            </a:extLst>
          </p:cNvPr>
          <p:cNvSpPr txBox="1"/>
          <p:nvPr/>
        </p:nvSpPr>
        <p:spPr bwMode="auto">
          <a:xfrm>
            <a:off x="7395852" y="5972254"/>
            <a:ext cx="1906899" cy="746358"/>
          </a:xfrm>
          <a:prstGeom prst="rect">
            <a:avLst/>
          </a:prstGeom>
          <a:noFill/>
        </p:spPr>
        <p:txBody>
          <a:bodyPr wrap="square">
            <a:spAutoFit/>
          </a:bodyPr>
          <a:lstStyle/>
          <a:p>
            <a:pPr marL="0" marR="0" lvl="0" indent="0" algn="l" defTabSz="326578" rtl="0" eaLnBrk="1" fontAlgn="auto" latinLnBrk="0" hangingPunct="1">
              <a:lnSpc>
                <a:spcPct val="100000"/>
              </a:lnSpc>
              <a:spcBef>
                <a:spcPts val="0"/>
              </a:spcBef>
              <a:spcAft>
                <a:spcPts val="30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Valideur budgétaire :</a:t>
            </a:r>
          </a:p>
          <a:p>
            <a:pPr marL="122467" marR="0" lvl="0" indent="-122467" algn="l" defTabSz="3265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Doyen</a:t>
            </a:r>
          </a:p>
          <a:p>
            <a:pPr marL="122467" marR="0" lvl="0" indent="-122467" algn="l" defTabSz="3265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RA</a:t>
            </a:r>
          </a:p>
          <a:p>
            <a:pPr marL="122467" marR="0" lvl="0" indent="-122467" algn="l" defTabSz="3265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Vice-doyenne Formation</a:t>
            </a:r>
          </a:p>
        </p:txBody>
      </p:sp>
      <p:sp>
        <p:nvSpPr>
          <p:cNvPr id="59" name="ZoneTexte 58">
            <a:extLst>
              <a:ext uri="{FF2B5EF4-FFF2-40B4-BE49-F238E27FC236}">
                <a16:creationId xmlns:a16="http://schemas.microsoft.com/office/drawing/2014/main" id="{2B5109F8-728E-40C2-85A5-9234904146E4}"/>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236237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10A094C4-4E22-4029-8101-C1D1B41969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5" y="5205942"/>
            <a:ext cx="12192000" cy="1652058"/>
          </a:xfrm>
          <a:prstGeom prst="rect">
            <a:avLst/>
          </a:prstGeom>
        </p:spPr>
      </p:pic>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8487"/>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Informations générales : </a:t>
            </a:r>
            <a:r>
              <a:rPr lang="fr-FR" sz="2000" b="1" cap="small" dirty="0">
                <a:solidFill>
                  <a:srgbClr val="B00000"/>
                </a:solidFill>
                <a:latin typeface="Arial" panose="020B0604020202020204" pitchFamily="34" charset="0"/>
                <a:cs typeface="Arial" panose="020B0604020202020204" pitchFamily="34" charset="0"/>
              </a:rPr>
              <a:t>NOTILUS (6/6)</a:t>
            </a:r>
            <a:endParaRPr lang="fr-FR" sz="2400" b="1" cap="small" dirty="0">
              <a:solidFill>
                <a:srgbClr val="B00000"/>
              </a:solidFill>
              <a:latin typeface="Arial" panose="020B0604020202020204" pitchFamily="34" charset="0"/>
              <a:cs typeface="Arial" panose="020B0604020202020204" pitchFamily="34" charset="0"/>
            </a:endParaRPr>
          </a:p>
        </p:txBody>
      </p:sp>
      <p:graphicFrame>
        <p:nvGraphicFramePr>
          <p:cNvPr id="8" name="Diagramme 7">
            <a:extLst>
              <a:ext uri="{FF2B5EF4-FFF2-40B4-BE49-F238E27FC236}">
                <a16:creationId xmlns:a16="http://schemas.microsoft.com/office/drawing/2014/main" id="{85E4C1D0-7D59-4FAD-A598-78D009DA101B}"/>
              </a:ext>
            </a:extLst>
          </p:cNvPr>
          <p:cNvGraphicFramePr/>
          <p:nvPr/>
        </p:nvGraphicFramePr>
        <p:xfrm>
          <a:off x="1867428" y="1335655"/>
          <a:ext cx="8529639" cy="5491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1">
            <a:extLst>
              <a:ext uri="{FF2B5EF4-FFF2-40B4-BE49-F238E27FC236}">
                <a16:creationId xmlns:a16="http://schemas.microsoft.com/office/drawing/2014/main" id="{02D59256-0758-45C2-9F69-DFB4BBBFF31C}"/>
              </a:ext>
            </a:extLst>
          </p:cNvPr>
          <p:cNvSpPr txBox="1">
            <a:spLocks noChangeArrowheads="1"/>
          </p:cNvSpPr>
          <p:nvPr/>
        </p:nvSpPr>
        <p:spPr bwMode="auto">
          <a:xfrm>
            <a:off x="1891242" y="614997"/>
            <a:ext cx="8505825" cy="554038"/>
          </a:xfrm>
          <a:prstGeom prst="rect">
            <a:avLst/>
          </a:prstGeom>
          <a:solidFill>
            <a:srgbClr val="C0504D"/>
          </a:solidFill>
          <a:ln w="9525" cap="flat" cmpd="sng" algn="ctr">
            <a:noFill/>
            <a:prstDash val="solid"/>
          </a:ln>
          <a:effectLst>
            <a:outerShdw blurRad="40000" dist="23000" dir="5400000" rotWithShape="0">
              <a:srgbClr val="000000">
                <a:alpha val="35000"/>
              </a:srgbClr>
            </a:outerShdw>
          </a:effectLst>
        </p:spPr>
        <p:txBody>
          <a:bodyPr anchor="ctr"/>
          <a:lstStyle>
            <a:defPPr>
              <a:defRPr lang="fr-FR"/>
            </a:defPPr>
            <a:lvl1pPr>
              <a:defRPr>
                <a:solidFill>
                  <a:schemeClr val="bg1"/>
                </a:solidFill>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2800" b="0" i="0" u="none" strike="noStrike" kern="0" cap="none" spc="0" normalizeH="0" baseline="0" noProof="0" dirty="0">
                <a:ln>
                  <a:noFill/>
                </a:ln>
                <a:solidFill>
                  <a:prstClr val="white"/>
                </a:solidFill>
                <a:effectLst/>
                <a:uLnTx/>
                <a:uFillTx/>
                <a:latin typeface="Calibri"/>
                <a:ea typeface="+mn-ea"/>
                <a:cs typeface="+mn-cs"/>
              </a:rPr>
              <a:t>        Informations Importantes</a:t>
            </a:r>
          </a:p>
        </p:txBody>
      </p:sp>
      <p:sp>
        <p:nvSpPr>
          <p:cNvPr id="11" name="Graphique 5" descr="Avertissement">
            <a:extLst>
              <a:ext uri="{FF2B5EF4-FFF2-40B4-BE49-F238E27FC236}">
                <a16:creationId xmlns:a16="http://schemas.microsoft.com/office/drawing/2014/main" id="{128BDDA8-18F3-400E-BF54-937E4BB2AF2B}"/>
              </a:ext>
            </a:extLst>
          </p:cNvPr>
          <p:cNvSpPr/>
          <p:nvPr/>
        </p:nvSpPr>
        <p:spPr>
          <a:xfrm>
            <a:off x="1891241" y="614997"/>
            <a:ext cx="610954" cy="554038"/>
          </a:xfrm>
          <a:custGeom>
            <a:avLst/>
            <a:gdLst>
              <a:gd name="connsiteX0" fmla="*/ 744520 w 749735"/>
              <a:gd name="connsiteY0" fmla="*/ 609241 h 663558"/>
              <a:gd name="connsiteX1" fmla="*/ 407570 w 749735"/>
              <a:gd name="connsiteY1" fmla="*/ 23241 h 663558"/>
              <a:gd name="connsiteX2" fmla="*/ 348108 w 749735"/>
              <a:gd name="connsiteY2" fmla="*/ 23241 h 663558"/>
              <a:gd name="connsiteX3" fmla="*/ 10296 w 749735"/>
              <a:gd name="connsiteY3" fmla="*/ 609241 h 663558"/>
              <a:gd name="connsiteX4" fmla="*/ 40458 w 749735"/>
              <a:gd name="connsiteY4" fmla="*/ 660947 h 663558"/>
              <a:gd name="connsiteX5" fmla="*/ 377408 w 749735"/>
              <a:gd name="connsiteY5" fmla="*/ 660947 h 663558"/>
              <a:gd name="connsiteX6" fmla="*/ 714358 w 749735"/>
              <a:gd name="connsiteY6" fmla="*/ 660947 h 663558"/>
              <a:gd name="connsiteX7" fmla="*/ 744520 w 749735"/>
              <a:gd name="connsiteY7" fmla="*/ 609241 h 663558"/>
              <a:gd name="connsiteX8" fmla="*/ 351555 w 749735"/>
              <a:gd name="connsiteY8" fmla="*/ 161123 h 663558"/>
              <a:gd name="connsiteX9" fmla="*/ 403261 w 749735"/>
              <a:gd name="connsiteY9" fmla="*/ 161123 h 663558"/>
              <a:gd name="connsiteX10" fmla="*/ 403261 w 749735"/>
              <a:gd name="connsiteY10" fmla="*/ 462741 h 663558"/>
              <a:gd name="connsiteX11" fmla="*/ 351555 w 749735"/>
              <a:gd name="connsiteY11" fmla="*/ 462741 h 663558"/>
              <a:gd name="connsiteX12" fmla="*/ 351555 w 749735"/>
              <a:gd name="connsiteY12" fmla="*/ 161123 h 663558"/>
              <a:gd name="connsiteX13" fmla="*/ 377408 w 749735"/>
              <a:gd name="connsiteY13" fmla="*/ 583388 h 663558"/>
              <a:gd name="connsiteX14" fmla="*/ 334320 w 749735"/>
              <a:gd name="connsiteY14" fmla="*/ 540299 h 663558"/>
              <a:gd name="connsiteX15" fmla="*/ 377408 w 749735"/>
              <a:gd name="connsiteY15" fmla="*/ 497211 h 663558"/>
              <a:gd name="connsiteX16" fmla="*/ 420496 w 749735"/>
              <a:gd name="connsiteY16" fmla="*/ 540299 h 663558"/>
              <a:gd name="connsiteX17" fmla="*/ 377408 w 749735"/>
              <a:gd name="connsiteY17" fmla="*/ 583388 h 66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9735" h="663558">
                <a:moveTo>
                  <a:pt x="744520" y="609241"/>
                </a:moveTo>
                <a:lnTo>
                  <a:pt x="407570" y="23241"/>
                </a:lnTo>
                <a:cubicBezTo>
                  <a:pt x="394643" y="-27"/>
                  <a:pt x="361034" y="-27"/>
                  <a:pt x="348108" y="23241"/>
                </a:cubicBezTo>
                <a:lnTo>
                  <a:pt x="10296" y="609241"/>
                </a:lnTo>
                <a:cubicBezTo>
                  <a:pt x="-2630" y="632508"/>
                  <a:pt x="13743" y="660947"/>
                  <a:pt x="40458" y="660947"/>
                </a:cubicBezTo>
                <a:lnTo>
                  <a:pt x="377408" y="660947"/>
                </a:lnTo>
                <a:lnTo>
                  <a:pt x="714358" y="660947"/>
                </a:lnTo>
                <a:cubicBezTo>
                  <a:pt x="741073" y="660947"/>
                  <a:pt x="757446" y="632508"/>
                  <a:pt x="744520" y="609241"/>
                </a:cubicBezTo>
                <a:close/>
                <a:moveTo>
                  <a:pt x="351555" y="161123"/>
                </a:moveTo>
                <a:lnTo>
                  <a:pt x="403261" y="161123"/>
                </a:lnTo>
                <a:lnTo>
                  <a:pt x="403261" y="462741"/>
                </a:lnTo>
                <a:lnTo>
                  <a:pt x="351555" y="462741"/>
                </a:lnTo>
                <a:lnTo>
                  <a:pt x="351555" y="161123"/>
                </a:lnTo>
                <a:close/>
                <a:moveTo>
                  <a:pt x="377408" y="583388"/>
                </a:moveTo>
                <a:cubicBezTo>
                  <a:pt x="353278" y="583388"/>
                  <a:pt x="334320" y="564429"/>
                  <a:pt x="334320" y="540299"/>
                </a:cubicBezTo>
                <a:cubicBezTo>
                  <a:pt x="334320" y="516170"/>
                  <a:pt x="353278" y="497211"/>
                  <a:pt x="377408" y="497211"/>
                </a:cubicBezTo>
                <a:cubicBezTo>
                  <a:pt x="401537" y="497211"/>
                  <a:pt x="420496" y="516170"/>
                  <a:pt x="420496" y="540299"/>
                </a:cubicBezTo>
                <a:cubicBezTo>
                  <a:pt x="420496" y="564429"/>
                  <a:pt x="401537" y="583388"/>
                  <a:pt x="377408" y="583388"/>
                </a:cubicBezTo>
                <a:close/>
              </a:path>
            </a:pathLst>
          </a:custGeom>
          <a:solidFill>
            <a:sysClr val="window" lastClr="FFFFFF"/>
          </a:solidFill>
          <a:ln w="25400" cap="flat" cmpd="sng" algn="ctr">
            <a:solidFill>
              <a:srgbClr val="C0504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1" i="0" u="none" strike="noStrike" kern="0" cap="none" spc="0" normalizeH="0" baseline="0" noProof="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12" name="ZoneTexte 11">
            <a:extLst>
              <a:ext uri="{FF2B5EF4-FFF2-40B4-BE49-F238E27FC236}">
                <a16:creationId xmlns:a16="http://schemas.microsoft.com/office/drawing/2014/main" id="{E3C05DE1-0BD8-40BA-AD95-320BAD36C327}"/>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42143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Neo Sans Std" panose="020B0504030504040204" pitchFamily="34" charset="0"/>
                <a:cs typeface="Arial" panose="020B0604020202020204" pitchFamily="34" charset="0"/>
              </a:rPr>
              <a:t>Relevé de décision du conseil d’UFR SFA du 09/01/24 </a:t>
            </a:r>
            <a:endParaRPr kumimoji="0" lang="fr-FR" sz="2400" b="1" i="0" u="none" strike="noStrike" kern="1200" cap="all" spc="0" normalizeH="0" baseline="0" noProof="0" dirty="0">
              <a:ln>
                <a:noFill/>
              </a:ln>
              <a:solidFill>
                <a:srgbClr val="AA1901"/>
              </a:solidFill>
              <a:effectLst/>
              <a:uLnTx/>
              <a:uFillTx/>
              <a:latin typeface="Neo Sans Std" panose="020B050403050404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32525"/>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dirty="0">
                <a:solidFill>
                  <a:prstClr val="white"/>
                </a:solidFill>
                <a:latin typeface="Arial" panose="020B0604020202020204" pitchFamily="34" charset="0"/>
                <a:cs typeface="Arial" panose="020B0604020202020204" pitchFamily="34" charset="0"/>
              </a:rPr>
              <a:t>3</a:t>
            </a:r>
            <a:endPar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ZoneTexte 12">
            <a:extLst>
              <a:ext uri="{FF2B5EF4-FFF2-40B4-BE49-F238E27FC236}">
                <a16:creationId xmlns:a16="http://schemas.microsoft.com/office/drawing/2014/main" id="{D4A0E698-15D3-4170-BC13-C7626FFFD0AE}"/>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
        <p:nvSpPr>
          <p:cNvPr id="2" name="Rectangle 1">
            <a:extLst>
              <a:ext uri="{FF2B5EF4-FFF2-40B4-BE49-F238E27FC236}">
                <a16:creationId xmlns:a16="http://schemas.microsoft.com/office/drawing/2014/main" id="{4455F3ED-99C7-4C53-AA83-2E47550BD0CF}"/>
              </a:ext>
            </a:extLst>
          </p:cNvPr>
          <p:cNvSpPr/>
          <p:nvPr/>
        </p:nvSpPr>
        <p:spPr>
          <a:xfrm>
            <a:off x="4859547" y="5473926"/>
            <a:ext cx="6096000" cy="1077218"/>
          </a:xfrm>
          <a:prstGeom prst="rect">
            <a:avLst/>
          </a:prstGeom>
        </p:spPr>
        <p:txBody>
          <a:bodyPr>
            <a:spAutoFit/>
          </a:bodyPr>
          <a:lstStyle/>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30 votants à main levée : </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28 : POUR</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2 : ABSTENTION</a:t>
            </a:r>
            <a:endParaRPr lang="fr-FR" sz="1600" i="1" dirty="0">
              <a:solidFill>
                <a:srgbClr val="C00000"/>
              </a:solidFill>
            </a:endParaRPr>
          </a:p>
          <a:p>
            <a:pPr marL="342900" lvl="0" indent="-342900" algn="just">
              <a:buFont typeface="Wingdings" panose="05000000000000000000" pitchFamily="2" charset="2"/>
              <a:buChar char=""/>
              <a:tabLst>
                <a:tab pos="499110" algn="l"/>
              </a:tabLst>
            </a:pPr>
            <a:r>
              <a:rPr lang="fr-FR" sz="1600" b="1" i="1" dirty="0">
                <a:solidFill>
                  <a:srgbClr val="C00000"/>
                </a:solidFill>
                <a:latin typeface="Calibri" panose="020F0502020204030204" pitchFamily="34" charset="0"/>
                <a:ea typeface="Times New Roman" panose="02020603050405020304" pitchFamily="18" charset="0"/>
              </a:rPr>
              <a:t> Le relevé de décision est adopté.</a:t>
            </a:r>
            <a:endParaRPr lang="fr-FR" sz="1600" i="1" dirty="0">
              <a:solidFill>
                <a:srgbClr val="C00000"/>
              </a:solidFill>
            </a:endParaRPr>
          </a:p>
        </p:txBody>
      </p:sp>
    </p:spTree>
    <p:extLst>
      <p:ext uri="{BB962C8B-B14F-4D97-AF65-F5344CB8AC3E}">
        <p14:creationId xmlns:p14="http://schemas.microsoft.com/office/powerpoint/2010/main" val="216499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all" spc="0" normalizeH="0" baseline="0" noProof="0" dirty="0">
                <a:ln>
                  <a:noFill/>
                </a:ln>
                <a:solidFill>
                  <a:srgbClr val="AA1901"/>
                </a:solidFill>
                <a:effectLst/>
                <a:uLnTx/>
                <a:uFillTx/>
                <a:latin typeface="Neo Sans Std" panose="020B0504030504040204" pitchFamily="34" charset="0"/>
                <a:cs typeface="Arial" panose="020B0604020202020204" pitchFamily="34" charset="0"/>
              </a:rPr>
              <a:t>Représentation étudiante en commission formation</a:t>
            </a: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11116"/>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dirty="0">
                <a:solidFill>
                  <a:prstClr val="white"/>
                </a:solidFill>
                <a:latin typeface="Arial" panose="020B0604020202020204" pitchFamily="34" charset="0"/>
                <a:cs typeface="Arial" panose="020B0604020202020204" pitchFamily="34" charset="0"/>
              </a:rPr>
              <a:t>4</a:t>
            </a:r>
            <a:endPar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ZoneTexte 12">
            <a:extLst>
              <a:ext uri="{FF2B5EF4-FFF2-40B4-BE49-F238E27FC236}">
                <a16:creationId xmlns:a16="http://schemas.microsoft.com/office/drawing/2014/main" id="{BD25727D-E9E2-4578-8F50-FC6C87F98247}"/>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359687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27744" y="3105360"/>
            <a:ext cx="9789045" cy="2677656"/>
          </a:xfrm>
          <a:prstGeom prst="rect">
            <a:avLst/>
          </a:prstGeom>
        </p:spPr>
        <p:txBody>
          <a:bodyPr wrap="square">
            <a:spAutoFit/>
          </a:bodyPr>
          <a:lstStyle/>
          <a:p>
            <a:pPr marL="457200" lvl="0" indent="-457200" defTabSz="360000">
              <a:buFont typeface="+mj-lt"/>
              <a:buAutoNum type="arabicPeriod"/>
              <a:defRPr/>
            </a:pPr>
            <a:r>
              <a:rPr lang="fr-FR" sz="2400" dirty="0">
                <a:solidFill>
                  <a:prstClr val="black"/>
                </a:solidFill>
                <a:latin typeface="Tw Cen MT" panose="020B0602020104020603" pitchFamily="34" charset="0"/>
                <a:cs typeface="Arial" panose="020B0604020202020204" pitchFamily="34" charset="0"/>
              </a:rPr>
              <a:t>Informations générales – </a:t>
            </a:r>
            <a:r>
              <a:rPr lang="fr-FR" sz="2400" i="1" dirty="0">
                <a:solidFill>
                  <a:prstClr val="black"/>
                </a:solidFill>
                <a:latin typeface="Tw Cen MT" panose="020B0602020104020603" pitchFamily="34" charset="0"/>
                <a:cs typeface="Arial" panose="020B0604020202020204" pitchFamily="34" charset="0"/>
              </a:rPr>
              <a:t>Pour information </a:t>
            </a:r>
          </a:p>
          <a:p>
            <a:pPr marL="457200" lvl="0" indent="-457200" defTabSz="360000">
              <a:buFont typeface="+mj-lt"/>
              <a:buAutoNum type="arabicPeriod"/>
              <a:defRPr/>
            </a:pPr>
            <a:r>
              <a:rPr lang="fr-FR" sz="2400" dirty="0">
                <a:solidFill>
                  <a:prstClr val="black"/>
                </a:solidFill>
                <a:latin typeface="Tw Cen MT" panose="020B0602020104020603" pitchFamily="34" charset="0"/>
                <a:cs typeface="Arial" panose="020B0604020202020204" pitchFamily="34" charset="0"/>
              </a:rPr>
              <a:t>Présentation Notilus – </a:t>
            </a:r>
            <a:r>
              <a:rPr lang="fr-FR" sz="2400" i="1" dirty="0">
                <a:solidFill>
                  <a:prstClr val="black"/>
                </a:solidFill>
                <a:latin typeface="Tw Cen MT" panose="020B0602020104020603" pitchFamily="34" charset="0"/>
                <a:cs typeface="Arial" panose="020B0604020202020204" pitchFamily="34" charset="0"/>
              </a:rPr>
              <a:t>Pour information</a:t>
            </a:r>
          </a:p>
          <a:p>
            <a:pPr marL="457200" lvl="0" indent="-457200" defTabSz="360000">
              <a:buFont typeface="+mj-lt"/>
              <a:buAutoNum type="arabicPeriod"/>
              <a:defRPr/>
            </a:pPr>
            <a:r>
              <a:rPr lang="fr-FR" sz="2400" dirty="0">
                <a:solidFill>
                  <a:prstClr val="black"/>
                </a:solidFill>
                <a:latin typeface="Tw Cen MT" panose="020B0602020104020603" pitchFamily="34" charset="0"/>
                <a:cs typeface="Arial" panose="020B0604020202020204" pitchFamily="34" charset="0"/>
              </a:rPr>
              <a:t>Relevé de décision du conseil d’UFR SFA du 09/01/24 – </a:t>
            </a:r>
            <a:r>
              <a:rPr lang="fr-FR" sz="2400" i="1" dirty="0">
                <a:solidFill>
                  <a:prstClr val="black"/>
                </a:solidFill>
                <a:latin typeface="Tw Cen MT" panose="020B0602020104020603" pitchFamily="34" charset="0"/>
                <a:cs typeface="Arial" panose="020B0604020202020204" pitchFamily="34" charset="0"/>
              </a:rPr>
              <a:t>Pour délibération </a:t>
            </a:r>
          </a:p>
          <a:p>
            <a:pPr marL="457200" lvl="0" indent="-457200" defTabSz="360000">
              <a:buFont typeface="+mj-lt"/>
              <a:buAutoNum type="arabicPeriod"/>
              <a:defRPr/>
            </a:pPr>
            <a:r>
              <a:rPr lang="fr-FR" sz="2400" dirty="0">
                <a:solidFill>
                  <a:prstClr val="black"/>
                </a:solidFill>
                <a:latin typeface="Tw Cen MT" panose="020B0602020104020603" pitchFamily="34" charset="0"/>
                <a:cs typeface="Arial" panose="020B0604020202020204" pitchFamily="34" charset="0"/>
              </a:rPr>
              <a:t>Vote de l’étudiant siégeant à la commission formation – </a:t>
            </a:r>
            <a:r>
              <a:rPr lang="fr-FR" sz="2400" i="1" dirty="0">
                <a:solidFill>
                  <a:prstClr val="black"/>
                </a:solidFill>
                <a:latin typeface="Tw Cen MT" panose="020B0602020104020603" pitchFamily="34" charset="0"/>
                <a:cs typeface="Arial" panose="020B0604020202020204" pitchFamily="34" charset="0"/>
              </a:rPr>
              <a:t>Pour délibération </a:t>
            </a:r>
          </a:p>
          <a:p>
            <a:pPr marL="457200" lvl="0" indent="-457200" defTabSz="360000">
              <a:buFont typeface="+mj-lt"/>
              <a:buAutoNum type="arabicPeriod"/>
              <a:defRPr/>
            </a:pPr>
            <a:r>
              <a:rPr lang="fr-FR" sz="2400" dirty="0">
                <a:solidFill>
                  <a:prstClr val="black"/>
                </a:solidFill>
                <a:latin typeface="Tw Cen MT" panose="020B0602020104020603" pitchFamily="34" charset="0"/>
                <a:cs typeface="Arial" panose="020B0604020202020204" pitchFamily="34" charset="0"/>
              </a:rPr>
              <a:t>Répartition des postes ATER 1ère vague 24/25 – </a:t>
            </a:r>
            <a:r>
              <a:rPr lang="fr-FR" sz="2400" i="1" dirty="0">
                <a:solidFill>
                  <a:prstClr val="black"/>
                </a:solidFill>
                <a:latin typeface="Tw Cen MT" panose="020B0602020104020603" pitchFamily="34" charset="0"/>
                <a:cs typeface="Arial" panose="020B0604020202020204" pitchFamily="34" charset="0"/>
              </a:rPr>
              <a:t>Pour délibération </a:t>
            </a:r>
          </a:p>
          <a:p>
            <a:pPr marL="457200" lvl="0" indent="-457200" defTabSz="360000">
              <a:buFont typeface="+mj-lt"/>
              <a:buAutoNum type="arabicPeriod"/>
              <a:defRPr/>
            </a:pPr>
            <a:r>
              <a:rPr lang="fr-FR" sz="2400" dirty="0">
                <a:solidFill>
                  <a:prstClr val="black"/>
                </a:solidFill>
                <a:latin typeface="Tw Cen MT" panose="020B0602020104020603" pitchFamily="34" charset="0"/>
                <a:cs typeface="Arial" panose="020B0604020202020204" pitchFamily="34" charset="0"/>
              </a:rPr>
              <a:t>Finance : Subvention la géode – </a:t>
            </a:r>
            <a:r>
              <a:rPr lang="fr-FR" sz="2400" i="1" dirty="0">
                <a:solidFill>
                  <a:prstClr val="black"/>
                </a:solidFill>
                <a:latin typeface="Tw Cen MT" panose="020B0602020104020603" pitchFamily="34" charset="0"/>
                <a:cs typeface="Arial" panose="020B0604020202020204" pitchFamily="34" charset="0"/>
              </a:rPr>
              <a:t>Pour délibération </a:t>
            </a:r>
          </a:p>
          <a:p>
            <a:pPr marL="457200" lvl="0" indent="-457200" defTabSz="360000">
              <a:buFont typeface="+mj-lt"/>
              <a:buAutoNum type="arabicPeriod"/>
              <a:defRPr/>
            </a:pPr>
            <a:r>
              <a:rPr lang="fr-FR" sz="2400" dirty="0">
                <a:solidFill>
                  <a:prstClr val="black"/>
                </a:solidFill>
                <a:latin typeface="Tw Cen MT" panose="020B0602020104020603" pitchFamily="34" charset="0"/>
                <a:cs typeface="Arial" panose="020B0604020202020204" pitchFamily="34" charset="0"/>
              </a:rPr>
              <a:t>Questions diverses </a:t>
            </a:r>
          </a:p>
        </p:txBody>
      </p:sp>
      <p:sp>
        <p:nvSpPr>
          <p:cNvPr id="17" name="Rectangle 16">
            <a:extLst>
              <a:ext uri="{FF2B5EF4-FFF2-40B4-BE49-F238E27FC236}">
                <a16:creationId xmlns:a16="http://schemas.microsoft.com/office/drawing/2014/main" id="{7394FEFD-C0CD-2E4E-945B-027B6BBE2528}"/>
              </a:ext>
            </a:extLst>
          </p:cNvPr>
          <p:cNvSpPr/>
          <p:nvPr/>
        </p:nvSpPr>
        <p:spPr>
          <a:xfrm>
            <a:off x="8620355" y="704183"/>
            <a:ext cx="3496962" cy="1995888"/>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ysClr val="windowText" lastClr="000000"/>
                </a:solidFill>
                <a:effectLst/>
                <a:uLnTx/>
                <a:uFillTx/>
                <a:latin typeface="Tw Cen MT" panose="020B0602020104020603" pitchFamily="34" charset="0"/>
                <a:ea typeface="+mn-ea"/>
                <a:cs typeface="Arial" panose="020B0604020202020204" pitchFamily="34" charset="0"/>
              </a:rPr>
              <a:t>Ordre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ysClr val="windowText" lastClr="000000"/>
                </a:solidFill>
                <a:effectLst/>
                <a:uLnTx/>
                <a:uFillTx/>
                <a:latin typeface="Tw Cen MT" panose="020B0602020104020603" pitchFamily="34" charset="0"/>
                <a:ea typeface="+mn-ea"/>
                <a:cs typeface="Arial" panose="020B0604020202020204" pitchFamily="34" charset="0"/>
              </a:rPr>
              <a:t>du jour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ysClr val="windowText" lastClr="000000"/>
              </a:solidFill>
              <a:effectLst/>
              <a:uLnTx/>
              <a:uFillTx/>
              <a:latin typeface="Tw Cen MT" panose="020B0602020104020603"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ysClr val="windowText" lastClr="000000"/>
                </a:solidFill>
                <a:effectLst/>
                <a:uLnTx/>
                <a:uFillTx/>
                <a:latin typeface="Tw Cen MT" panose="020B0602020104020603" pitchFamily="34" charset="0"/>
                <a:ea typeface="+mn-ea"/>
                <a:cs typeface="Arial" panose="020B0604020202020204" pitchFamily="34" charset="0"/>
              </a:rPr>
              <a:t>Conseil UFR SFA </a:t>
            </a:r>
            <a:r>
              <a:rPr lang="fr-FR" sz="1600" dirty="0">
                <a:solidFill>
                  <a:sysClr val="windowText" lastClr="000000"/>
                </a:solidFill>
                <a:latin typeface="Tw Cen MT" panose="020B0602020104020603" pitchFamily="34" charset="0"/>
                <a:cs typeface="Arial" panose="020B0604020202020204" pitchFamily="34" charset="0"/>
              </a:rPr>
              <a:t>13/02</a:t>
            </a:r>
            <a:r>
              <a:rPr kumimoji="0" lang="fr-FR" sz="1600" b="0" i="0" u="none" strike="noStrike" kern="1200" cap="none" spc="0" normalizeH="0" baseline="0" noProof="0" dirty="0">
                <a:ln>
                  <a:noFill/>
                </a:ln>
                <a:solidFill>
                  <a:sysClr val="windowText" lastClr="000000"/>
                </a:solidFill>
                <a:effectLst/>
                <a:uLnTx/>
                <a:uFillTx/>
                <a:latin typeface="Tw Cen MT" panose="020B0602020104020603" pitchFamily="34" charset="0"/>
                <a:ea typeface="+mn-ea"/>
                <a:cs typeface="Arial" panose="020B0604020202020204" pitchFamily="34" charset="0"/>
              </a:rPr>
              <a:t>/24</a:t>
            </a:r>
          </a:p>
        </p:txBody>
      </p:sp>
      <p:cxnSp>
        <p:nvCxnSpPr>
          <p:cNvPr id="18" name="Connecteur droit 17">
            <a:extLst>
              <a:ext uri="{FF2B5EF4-FFF2-40B4-BE49-F238E27FC236}">
                <a16:creationId xmlns:a16="http://schemas.microsoft.com/office/drawing/2014/main" id="{D99C560B-056F-864A-A8B7-32869F856482}"/>
              </a:ext>
            </a:extLst>
          </p:cNvPr>
          <p:cNvCxnSpPr>
            <a:cxnSpLocks/>
          </p:cNvCxnSpPr>
          <p:nvPr/>
        </p:nvCxnSpPr>
        <p:spPr>
          <a:xfrm>
            <a:off x="9120015" y="1970307"/>
            <a:ext cx="2607276" cy="0"/>
          </a:xfrm>
          <a:prstGeom prst="line">
            <a:avLst/>
          </a:prstGeom>
          <a:ln w="22225">
            <a:solidFill>
              <a:srgbClr val="E7E7E7"/>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F59AC330-DB90-F143-8159-945397F1E525}"/>
              </a:ext>
            </a:extLst>
          </p:cNvPr>
          <p:cNvCxnSpPr>
            <a:cxnSpLocks/>
          </p:cNvCxnSpPr>
          <p:nvPr/>
        </p:nvCxnSpPr>
        <p:spPr>
          <a:xfrm>
            <a:off x="2193696" y="3202837"/>
            <a:ext cx="0" cy="2490596"/>
          </a:xfrm>
          <a:prstGeom prst="line">
            <a:avLst/>
          </a:prstGeom>
          <a:ln w="79375">
            <a:solidFill>
              <a:srgbClr val="917E70"/>
            </a:solidFill>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B348F6D8-BC3F-2143-97CA-3BAE989A2F0E}"/>
              </a:ext>
            </a:extLst>
          </p:cNvPr>
          <p:cNvGrpSpPr/>
          <p:nvPr/>
        </p:nvGrpSpPr>
        <p:grpSpPr>
          <a:xfrm>
            <a:off x="347737" y="5994815"/>
            <a:ext cx="485184" cy="485184"/>
            <a:chOff x="347737" y="5994815"/>
            <a:chExt cx="485184" cy="485184"/>
          </a:xfrm>
        </p:grpSpPr>
        <p:sp>
          <p:nvSpPr>
            <p:cNvPr id="3" name="Ellipse 2">
              <a:extLst>
                <a:ext uri="{FF2B5EF4-FFF2-40B4-BE49-F238E27FC236}">
                  <a16:creationId xmlns:a16="http://schemas.microsoft.com/office/drawing/2014/main" id="{D81CF066-E8CE-A645-AE14-757F795A3F9D}"/>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ZoneTexte 3">
              <a:extLst>
                <a:ext uri="{FF2B5EF4-FFF2-40B4-BE49-F238E27FC236}">
                  <a16:creationId xmlns:a16="http://schemas.microsoft.com/office/drawing/2014/main" id="{DA209B1C-9234-6146-A805-8C8F1753D026}"/>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ZoneTexte 10">
            <a:extLst>
              <a:ext uri="{FF2B5EF4-FFF2-40B4-BE49-F238E27FC236}">
                <a16:creationId xmlns:a16="http://schemas.microsoft.com/office/drawing/2014/main" id="{8DCAD2E9-B705-45C0-A804-DC7BF91BD0DE}"/>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1653471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336945"/>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Représentation étudiante en commission formation</a:t>
            </a:r>
          </a:p>
        </p:txBody>
      </p:sp>
      <p:sp>
        <p:nvSpPr>
          <p:cNvPr id="3" name="Espace réservé du contenu 2">
            <a:extLst>
              <a:ext uri="{FF2B5EF4-FFF2-40B4-BE49-F238E27FC236}">
                <a16:creationId xmlns:a16="http://schemas.microsoft.com/office/drawing/2014/main" id="{A3BE866E-82E3-4726-B5AB-42B23D7169C6}"/>
              </a:ext>
            </a:extLst>
          </p:cNvPr>
          <p:cNvSpPr>
            <a:spLocks noGrp="1"/>
          </p:cNvSpPr>
          <p:nvPr>
            <p:ph idx="1"/>
          </p:nvPr>
        </p:nvSpPr>
        <p:spPr>
          <a:xfrm>
            <a:off x="1062487" y="1359798"/>
            <a:ext cx="10515600" cy="4351338"/>
          </a:xfrm>
        </p:spPr>
        <p:txBody>
          <a:bodyPr>
            <a:normAutofit/>
          </a:bodyPr>
          <a:lstStyle/>
          <a:p>
            <a:r>
              <a:rPr lang="fr-FR" sz="2000" dirty="0"/>
              <a:t> Une candidature reçue : Mikael PECYNA</a:t>
            </a:r>
          </a:p>
        </p:txBody>
      </p:sp>
      <p:sp>
        <p:nvSpPr>
          <p:cNvPr id="8" name="ZoneTexte 7">
            <a:extLst>
              <a:ext uri="{FF2B5EF4-FFF2-40B4-BE49-F238E27FC236}">
                <a16:creationId xmlns:a16="http://schemas.microsoft.com/office/drawing/2014/main" id="{7BD56111-B8F7-4B33-8BDA-7C7F79FED09E}"/>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
        <p:nvSpPr>
          <p:cNvPr id="2" name="Rectangle 1">
            <a:extLst>
              <a:ext uri="{FF2B5EF4-FFF2-40B4-BE49-F238E27FC236}">
                <a16:creationId xmlns:a16="http://schemas.microsoft.com/office/drawing/2014/main" id="{C0F5118C-A1D3-4393-ACC3-0575CB9515F4}"/>
              </a:ext>
            </a:extLst>
          </p:cNvPr>
          <p:cNvSpPr/>
          <p:nvPr/>
        </p:nvSpPr>
        <p:spPr>
          <a:xfrm>
            <a:off x="1952445" y="2104217"/>
            <a:ext cx="6096000" cy="1077218"/>
          </a:xfrm>
          <a:prstGeom prst="rect">
            <a:avLst/>
          </a:prstGeom>
        </p:spPr>
        <p:txBody>
          <a:bodyPr>
            <a:spAutoFit/>
          </a:bodyPr>
          <a:lstStyle/>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30 votants à main levée : </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29 : POUR</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 1 : ABSTENTION</a:t>
            </a:r>
            <a:endParaRPr lang="fr-FR" sz="1600" i="1" dirty="0">
              <a:solidFill>
                <a:srgbClr val="C00000"/>
              </a:solidFill>
            </a:endParaRPr>
          </a:p>
          <a:p>
            <a:pPr marL="342900" lvl="0" indent="-342900" algn="just">
              <a:buFont typeface="Wingdings" panose="05000000000000000000" pitchFamily="2" charset="2"/>
              <a:buChar char=""/>
              <a:tabLst>
                <a:tab pos="499110" algn="l"/>
              </a:tabLst>
            </a:pPr>
            <a:r>
              <a:rPr lang="fr-FR" sz="1600" i="1" dirty="0">
                <a:solidFill>
                  <a:srgbClr val="C00000"/>
                </a:solidFill>
                <a:latin typeface="Calibri" panose="020F0502020204030204" pitchFamily="34" charset="0"/>
                <a:ea typeface="Times New Roman" panose="02020603050405020304" pitchFamily="18" charset="0"/>
              </a:rPr>
              <a:t> La désignation est adoptée.</a:t>
            </a:r>
            <a:endParaRPr lang="fr-FR" sz="1600" i="1" dirty="0">
              <a:solidFill>
                <a:srgbClr val="C00000"/>
              </a:solidFill>
            </a:endParaRPr>
          </a:p>
        </p:txBody>
      </p:sp>
    </p:spTree>
    <p:extLst>
      <p:ext uri="{BB962C8B-B14F-4D97-AF65-F5344CB8AC3E}">
        <p14:creationId xmlns:p14="http://schemas.microsoft.com/office/powerpoint/2010/main" val="314001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Neo Sans Std" panose="020B0504030504040204" pitchFamily="34" charset="0"/>
                <a:cs typeface="Arial" panose="020B0604020202020204" pitchFamily="34" charset="0"/>
              </a:rPr>
              <a:t>Campagne ATER 2024/25</a:t>
            </a:r>
            <a:endParaRPr kumimoji="0" lang="fr-FR" sz="2400" b="1" i="0" u="none" strike="noStrike" kern="1200" cap="all" spc="0" normalizeH="0" baseline="0" noProof="0" dirty="0">
              <a:ln>
                <a:noFill/>
              </a:ln>
              <a:solidFill>
                <a:srgbClr val="AA1901"/>
              </a:solidFill>
              <a:effectLst/>
              <a:uLnTx/>
              <a:uFillTx/>
              <a:latin typeface="Neo Sans Std" panose="020B050403050404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32525"/>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3" name="ZoneTexte 12">
            <a:extLst>
              <a:ext uri="{FF2B5EF4-FFF2-40B4-BE49-F238E27FC236}">
                <a16:creationId xmlns:a16="http://schemas.microsoft.com/office/drawing/2014/main" id="{8C857580-1B83-4C1B-BAB8-C5762B0F357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801147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dirty="0">
                <a:solidFill>
                  <a:srgbClr val="AA1901"/>
                </a:solidFill>
                <a:latin typeface="Neo Sans Std" panose="020B0504030504040204" pitchFamily="34" charset="0"/>
                <a:cs typeface="Arial" panose="020B0604020202020204" pitchFamily="34" charset="0"/>
              </a:rPr>
              <a:t>Campagne ATER 2024/25 : Nouveau Processus UP</a:t>
            </a:r>
            <a:endParaRPr lang="fr-FR" sz="1800" b="1" cap="small" dirty="0">
              <a:solidFill>
                <a:srgbClr val="AA1901"/>
              </a:solidFill>
              <a:latin typeface="Neo Sans Std" panose="020B050403050404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75A59EB6-A95E-4FC4-9676-D79D78671861}"/>
              </a:ext>
            </a:extLst>
          </p:cNvPr>
          <p:cNvSpPr txBox="1"/>
          <p:nvPr/>
        </p:nvSpPr>
        <p:spPr>
          <a:xfrm>
            <a:off x="1043042" y="1060420"/>
            <a:ext cx="1062221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q"/>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Suite aux nombreuses difficultés rencontrées lors de la campagne 2023/24 de recrutement des ATER, mise en place d’un groupe de travail à l’automne 2023 pour mettre en place une nouvelle procédure pour la campagne 2024/25</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721DD4F5-18EA-4172-BD34-7A7368244F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021" y="2260749"/>
            <a:ext cx="5424037" cy="3736799"/>
          </a:xfrm>
          <a:prstGeom prst="rect">
            <a:avLst/>
          </a:prstGeom>
        </p:spPr>
      </p:pic>
      <p:pic>
        <p:nvPicPr>
          <p:cNvPr id="12" name="Image 11">
            <a:extLst>
              <a:ext uri="{FF2B5EF4-FFF2-40B4-BE49-F238E27FC236}">
                <a16:creationId xmlns:a16="http://schemas.microsoft.com/office/drawing/2014/main" id="{DB2540A9-38B5-427C-9F34-63418BB399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2914" y="2818001"/>
            <a:ext cx="6526614" cy="2455797"/>
          </a:xfrm>
          <a:prstGeom prst="rect">
            <a:avLst/>
          </a:prstGeom>
        </p:spPr>
      </p:pic>
      <p:sp>
        <p:nvSpPr>
          <p:cNvPr id="13" name="ZoneTexte 12">
            <a:extLst>
              <a:ext uri="{FF2B5EF4-FFF2-40B4-BE49-F238E27FC236}">
                <a16:creationId xmlns:a16="http://schemas.microsoft.com/office/drawing/2014/main" id="{6F5AC999-5C7C-496D-9024-FDB046B33CDE}"/>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108166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dirty="0">
                <a:solidFill>
                  <a:srgbClr val="AA1901"/>
                </a:solidFill>
                <a:latin typeface="Neo Sans Std" panose="020B0504030504040204" pitchFamily="34" charset="0"/>
                <a:cs typeface="Arial" panose="020B0604020202020204" pitchFamily="34" charset="0"/>
              </a:rPr>
              <a:t>Campagne ATER 2024/25 : Nouveau Processus UP</a:t>
            </a:r>
            <a:endParaRPr lang="fr-FR" sz="1800" b="1" cap="small" dirty="0">
              <a:solidFill>
                <a:srgbClr val="AA1901"/>
              </a:solidFill>
              <a:latin typeface="Neo Sans Std" panose="020B05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EC50D82-2B28-42BD-BFB4-851866E9E097}"/>
              </a:ext>
            </a:extLst>
          </p:cNvPr>
          <p:cNvSpPr/>
          <p:nvPr/>
        </p:nvSpPr>
        <p:spPr>
          <a:xfrm>
            <a:off x="832921" y="1490797"/>
            <a:ext cx="11183883" cy="3385542"/>
          </a:xfrm>
          <a:prstGeom prst="rect">
            <a:avLst/>
          </a:prstGeom>
        </p:spPr>
        <p:txBody>
          <a:bodyPr wrap="square">
            <a:spAutoFit/>
          </a:bodyPr>
          <a:lstStyle/>
          <a:p>
            <a:pPr marL="342900" marR="0" lvl="0" indent="-34290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q"/>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Calendrier des campagnes de recrutement</a:t>
            </a:r>
          </a:p>
          <a:p>
            <a:pPr marL="719138"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2 campagnes </a:t>
            </a:r>
          </a:p>
          <a:p>
            <a:pPr marL="1074738"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1er appel à candidatures, en février sur sections CNU : prise de fonctions en septembre</a:t>
            </a:r>
          </a:p>
          <a:p>
            <a:pPr marL="1074738"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2ème appel à candidatures, sur demande des composantes (en cas de vivier épuisé suite au 1er appel à candidatures) sur profils, en juillet : prise de fonctions en octobre au plus tôt</a:t>
            </a:r>
          </a:p>
          <a:p>
            <a:pPr marL="719138"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Postes validés lors de la campagne d’emplois :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mn-cs"/>
              </a:rPr>
              <a:t>CACr</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 en avril</a:t>
            </a:r>
          </a:p>
          <a:p>
            <a:pPr marL="719138"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Postes validés en cours de campagne :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mn-cs"/>
              </a:rPr>
              <a:t>CACr</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 en mai / juin / juillet / septembre </a:t>
            </a:r>
          </a:p>
          <a:p>
            <a:pPr marL="285750"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q"/>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Recevabilité des dossiers</a:t>
            </a:r>
          </a:p>
          <a:p>
            <a:pPr marL="719138"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Accusé de réception des dossiers lors de l’appel à candidatures via Galaxie</a:t>
            </a:r>
          </a:p>
          <a:p>
            <a:pPr marL="719138"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Etude de la recevabilité des dossiers des candidats retenus uniquement, par le SGE</a:t>
            </a:r>
          </a:p>
        </p:txBody>
      </p:sp>
      <p:sp>
        <p:nvSpPr>
          <p:cNvPr id="9" name="ZoneTexte 8">
            <a:extLst>
              <a:ext uri="{FF2B5EF4-FFF2-40B4-BE49-F238E27FC236}">
                <a16:creationId xmlns:a16="http://schemas.microsoft.com/office/drawing/2014/main" id="{EB1BF32A-D122-4E69-9113-711CD2BE1461}"/>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197249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dirty="0">
                <a:solidFill>
                  <a:srgbClr val="AA1901"/>
                </a:solidFill>
                <a:latin typeface="Neo Sans Std" panose="020B0504030504040204" pitchFamily="34" charset="0"/>
                <a:cs typeface="Arial" panose="020B0604020202020204" pitchFamily="34" charset="0"/>
              </a:rPr>
              <a:t>Campagne ATER 2024/25 : Nouveau Processus UP</a:t>
            </a:r>
            <a:endParaRPr lang="fr-FR" sz="1800" b="1" cap="small" dirty="0">
              <a:solidFill>
                <a:srgbClr val="AA1901"/>
              </a:solidFill>
              <a:latin typeface="Neo Sans Std" panose="020B05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EC50D82-2B28-42BD-BFB4-851866E9E097}"/>
              </a:ext>
            </a:extLst>
          </p:cNvPr>
          <p:cNvSpPr/>
          <p:nvPr/>
        </p:nvSpPr>
        <p:spPr>
          <a:xfrm>
            <a:off x="941374" y="1328312"/>
            <a:ext cx="11183883" cy="3477875"/>
          </a:xfrm>
          <a:prstGeom prst="rect">
            <a:avLst/>
          </a:prstGeom>
        </p:spPr>
        <p:txBody>
          <a:bodyPr wrap="square">
            <a:spAutoFit/>
          </a:bodyPr>
          <a:lstStyle/>
          <a:p>
            <a:pPr marL="285750"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q"/>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Etude classement et gestion des candidatures</a:t>
            </a:r>
          </a:p>
          <a:p>
            <a:pPr marL="719138" marR="0" lvl="0" indent="-274638"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Classement par les CES et envoi du PV par mail à l’adresse recrutement-ater@univ-poitiers.fr au plus tard le lundi précédent le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CACr</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19138" marR="0" lvl="0" indent="-274638"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Validation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CACr</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30250"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Contact des candidats par les services RH des composantes (acceptation / refus par mail)</a:t>
            </a:r>
          </a:p>
          <a:p>
            <a:pPr marL="730250"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Transmission des informations au SGE</a:t>
            </a:r>
          </a:p>
          <a:p>
            <a:pPr marL="730250"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Etude de la recevabilité du dossier des candidats retenus par le SGE</a:t>
            </a:r>
          </a:p>
          <a:p>
            <a:pPr marL="730250"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Validation proposition de fonctions dans Galaxie</a:t>
            </a:r>
          </a:p>
          <a:p>
            <a:pPr marL="730250" marR="0" lvl="0" indent="-285750" algn="l" defTabSz="914400" rtl="0" eaLnBrk="1" fontAlgn="auto" latinLnBrk="0" hangingPunct="1">
              <a:lnSpc>
                <a:spcPct val="100000"/>
              </a:lnSpc>
              <a:spcBef>
                <a:spcPts val="300"/>
              </a:spcBef>
              <a:spcAft>
                <a:spcPts val="30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Expression du besoin / DEMAT / édition du contrat</a:t>
            </a:r>
          </a:p>
          <a:p>
            <a:pPr marL="355600" marR="0" lvl="0" indent="-285750" algn="l" defTabSz="914400" rtl="0" eaLnBrk="1" fontAlgn="auto" latinLnBrk="0" hangingPunct="1">
              <a:lnSpc>
                <a:spcPct val="100000"/>
              </a:lnSpc>
              <a:spcBef>
                <a:spcPts val="300"/>
              </a:spcBef>
              <a:spcAft>
                <a:spcPts val="300"/>
              </a:spcAft>
              <a:buClrTx/>
              <a:buSzTx/>
              <a:buFont typeface="Wingdings" panose="05000000000000000000" pitchFamily="2" charset="2"/>
              <a:buChar char="q"/>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BFD394B6-13A7-42D8-BB8B-34EEE517C3BF}"/>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117268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dirty="0">
                <a:solidFill>
                  <a:srgbClr val="AA1901"/>
                </a:solidFill>
                <a:latin typeface="Neo Sans Std" panose="020B0504030504040204" pitchFamily="34" charset="0"/>
                <a:cs typeface="Arial" panose="020B0604020202020204" pitchFamily="34" charset="0"/>
              </a:rPr>
              <a:t>Campagne ATER 2024/25 : Nouveau Processus UP</a:t>
            </a:r>
            <a:endParaRPr lang="fr-FR" sz="1800" b="1" cap="small" dirty="0">
              <a:solidFill>
                <a:srgbClr val="AA1901"/>
              </a:solidFill>
              <a:latin typeface="Neo Sans Std" panose="020B05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A1E2EA3-4C2D-412A-B60A-8027A11086C2}"/>
              </a:ext>
            </a:extLst>
          </p:cNvPr>
          <p:cNvSpPr/>
          <p:nvPr/>
        </p:nvSpPr>
        <p:spPr>
          <a:xfrm>
            <a:off x="347737" y="1301051"/>
            <a:ext cx="11706045" cy="452431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q"/>
              <a:tabLst/>
              <a:defRPr/>
            </a:pP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mn-cs"/>
              </a:rPr>
              <a:t>Calendrier prévisionnel 24/25 </a:t>
            </a:r>
          </a:p>
          <a:p>
            <a:pPr marL="107791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Appel à candidatures sur sections CNU :  07 au 29 février 2024</a:t>
            </a:r>
          </a:p>
          <a:p>
            <a:pPr marL="107791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Validation de la réception des dossiers par le SGE: du 4 au 8 mars 2024</a:t>
            </a:r>
          </a:p>
          <a:p>
            <a:pPr marL="107791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Ouverture ESUPDEMATEC aux CES: 11 mars 2024</a:t>
            </a:r>
          </a:p>
          <a:p>
            <a:pPr marL="107791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mn-cs"/>
              </a:rPr>
              <a:t>CACr</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 04 avril / 16 mai / 30 mai / 27 juin / 03 juillet</a:t>
            </a:r>
          </a:p>
          <a:p>
            <a:pPr marL="107791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Appel à candidatures sur profils: juillet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q"/>
              <a:tabLst/>
              <a:defRPr/>
            </a:pP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mn-cs"/>
              </a:rPr>
              <a:t>Communication</a:t>
            </a:r>
            <a:endPar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077913" marR="0" lvl="0" indent="-3619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Campagne d’emplois clôturée mi-décembre : transmission de la liste des postes ouverts aux composantes  et mise à disposition du fichier sous le réseau au sein de la DRHRS</a:t>
            </a:r>
          </a:p>
          <a:p>
            <a:pPr marL="1077913" marR="0" lvl="0" indent="-3619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CES : Les directeurs transmettent aux présidents des CES leurs besoins (CNU / profils souhaités)</a:t>
            </a:r>
          </a:p>
          <a:p>
            <a:pPr marL="1077913" marR="0" lvl="0" indent="-3619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Postes devenus vacants en cours d’année : </a:t>
            </a:r>
          </a:p>
          <a:p>
            <a:pPr marL="1431925"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envoi de la demande de la composante par mail à : </a:t>
            </a:r>
            <a:r>
              <a:rPr kumimoji="0" lang="fr-FR" sz="1800" b="0" i="0" u="none" strike="noStrike" kern="1200" cap="none" spc="0" normalizeH="0" baseline="0" noProof="0" dirty="0">
                <a:ln>
                  <a:noFill/>
                </a:ln>
                <a:solidFill>
                  <a:srgbClr val="0000FF"/>
                </a:solidFill>
                <a:effectLst/>
                <a:uLnTx/>
                <a:uFillTx/>
                <a:latin typeface="Calibri" panose="020F0502020204030204"/>
                <a:ea typeface="+mn-ea"/>
                <a:cs typeface="+mn-cs"/>
              </a:rPr>
              <a:t>recrutement-ater@univ-poitiers.fr</a:t>
            </a:r>
          </a:p>
          <a:p>
            <a:pPr marL="1431925"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synthèse des demandes par le SGE et points réguliers VP RH / DGSA / DRH / SGE pour arbitrage</a:t>
            </a:r>
          </a:p>
          <a:p>
            <a:pPr marL="1431925"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réponse transmise à la composante par le SGE</a:t>
            </a:r>
          </a:p>
          <a:p>
            <a:pPr marL="1431925"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procédure identique pour changement de la section CNU ou durée du contrat</a:t>
            </a:r>
          </a:p>
        </p:txBody>
      </p:sp>
      <p:sp>
        <p:nvSpPr>
          <p:cNvPr id="9" name="ZoneTexte 8">
            <a:extLst>
              <a:ext uri="{FF2B5EF4-FFF2-40B4-BE49-F238E27FC236}">
                <a16:creationId xmlns:a16="http://schemas.microsoft.com/office/drawing/2014/main" id="{E3D535F6-750B-4F10-BBD4-732EDCFE23C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424029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dirty="0">
                <a:solidFill>
                  <a:srgbClr val="AA1901"/>
                </a:solidFill>
                <a:latin typeface="Neo Sans Std" panose="020B0504030504040204" pitchFamily="34" charset="0"/>
                <a:cs typeface="Arial" panose="020B0604020202020204" pitchFamily="34" charset="0"/>
              </a:rPr>
              <a:t>Campagne ATER 2024/25 : supports SFA</a:t>
            </a:r>
            <a:endParaRPr lang="fr-FR" sz="1800" b="1" cap="small" dirty="0">
              <a:solidFill>
                <a:srgbClr val="AA1901"/>
              </a:solidFill>
              <a:latin typeface="Neo Sans Std" panose="020B05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0F49DF-7807-4605-9DDC-9814F37BE887}"/>
              </a:ext>
            </a:extLst>
          </p:cNvPr>
          <p:cNvSpPr/>
          <p:nvPr/>
        </p:nvSpPr>
        <p:spPr>
          <a:xfrm>
            <a:off x="1064332" y="751960"/>
            <a:ext cx="11114313" cy="595547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q"/>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9 supports actés lors du dialogue de gestion RH 2023 :</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MCF 0329 (CNU 25) : Détachement jusqu'en 2025</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MCF 1431 (CNU 60) : Détachement jusqu’en 2025</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MCF 1741  (CNU 31) : Disponibilité jusqu'en 2025</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ATER 1579, 1587, 1590 : 3 supports « fixes » </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 1346 (CNU 66V) : Départ à la retraite au 01/10/23</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MCF 1127 (CNU 60) : Promotion PR</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MCF 1182 (CNU 61) : redéploiement</a:t>
            </a:r>
          </a:p>
          <a:p>
            <a:pPr marL="430213"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q"/>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7 supports supplémentaires en cours de confirmation:</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 1115 (CNU 66V) : Mise à disposition Université de Bordeaux</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2 ATER suite à obtention décharge (projets UP </a:t>
            </a:r>
            <a:r>
              <a:rPr kumimoji="0" lang="fr-FR" sz="1600" b="0" i="0" u="none" strike="noStrike" kern="1200" cap="none" spc="0" normalizeH="0" baseline="0" noProof="0" dirty="0" err="1">
                <a:ln>
                  <a:noFill/>
                </a:ln>
                <a:solidFill>
                  <a:prstClr val="black"/>
                </a:solidFill>
                <a:effectLst/>
                <a:uLnTx/>
                <a:uFillTx/>
                <a:latin typeface="Calibri" panose="020F0502020204030204"/>
                <a:ea typeface="+mn-ea"/>
                <a:cs typeface="+mn-cs"/>
              </a:rPr>
              <a:t>Squared</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PARI) (1 support en CNU 31 + 1 support en CNU 36)</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1 départ à la retraite en CNU 67 (1/10/2024)</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1 Promotion DR INRAE en CNU 67 (01/04/2024)</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1 départ à la retraite en CNU 31 (09/2024 ?)</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1 départ à la retraite en CNU 35 (12/2024 ?)</a:t>
            </a:r>
          </a:p>
          <a:p>
            <a:pPr marL="430213"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q"/>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 supports supplémentaires à confirmer :</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MCF 0579 (CNU 60) : Disponibilité </a:t>
            </a:r>
          </a:p>
          <a:p>
            <a:pPr marL="715963"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 1017 (CNU 63) : Mise à disposition DRRT</a:t>
            </a:r>
          </a:p>
          <a:p>
            <a:pPr marL="71596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q"/>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Et d’autres supports en cas de promotions pour des collègues de SFA (CNU 27, 28,…)</a:t>
            </a:r>
          </a:p>
          <a:p>
            <a:pPr marL="285750"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q"/>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Proposition : classement de 12 supports au cours du présent conseil d’UFR (2 supports [CNU 36 et 31]) sont déjà attribués.</a:t>
            </a:r>
          </a:p>
        </p:txBody>
      </p:sp>
      <p:sp>
        <p:nvSpPr>
          <p:cNvPr id="9" name="ZoneTexte 8">
            <a:extLst>
              <a:ext uri="{FF2B5EF4-FFF2-40B4-BE49-F238E27FC236}">
                <a16:creationId xmlns:a16="http://schemas.microsoft.com/office/drawing/2014/main" id="{7FB0D92C-7D58-497D-9B99-8A036A354C37}"/>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85238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dirty="0">
                <a:solidFill>
                  <a:srgbClr val="AA1901"/>
                </a:solidFill>
                <a:latin typeface="Neo Sans Std" panose="020B0504030504040204" pitchFamily="34" charset="0"/>
                <a:cs typeface="Arial" panose="020B0604020202020204" pitchFamily="34" charset="0"/>
              </a:rPr>
              <a:t>Campagne ATER 2024/25 : Rappel procédure SFA</a:t>
            </a:r>
            <a:endParaRPr lang="fr-FR" sz="1800" b="1" cap="small" dirty="0">
              <a:solidFill>
                <a:srgbClr val="AA1901"/>
              </a:solidFill>
              <a:latin typeface="Neo Sans Std" panose="020B05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21171CF-7118-4805-9F74-1C9F95A1B938}"/>
              </a:ext>
            </a:extLst>
          </p:cNvPr>
          <p:cNvSpPr/>
          <p:nvPr/>
        </p:nvSpPr>
        <p:spPr>
          <a:xfrm>
            <a:off x="590329" y="1180173"/>
            <a:ext cx="11481759" cy="4978799"/>
          </a:xfrm>
          <a:prstGeom prst="rect">
            <a:avLst/>
          </a:prstGeom>
        </p:spPr>
        <p:txBody>
          <a:bodyPr wrap="square">
            <a:spAutoFit/>
          </a:bodyPr>
          <a:lstStyle/>
          <a:p>
            <a:pPr marL="715963" marR="0" lvl="0" indent="-354013" algn="l" defTabSz="914400" rtl="0" eaLnBrk="1" fontAlgn="auto" latinLnBrk="0" hangingPunct="1">
              <a:lnSpc>
                <a:spcPct val="90000"/>
              </a:lnSpc>
              <a:spcBef>
                <a:spcPts val="100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 classement des supports d’ATER s’effectue essentiellement sur la base des besoins en formation d’un département d’enseignement et en particulier sur le nombre d’heures complémentaires par collègue (E+EC) de ce département</a:t>
            </a:r>
          </a:p>
          <a:p>
            <a:pPr marL="715963" marR="0" lvl="0" indent="-354013" algn="l" defTabSz="914400" rtl="0" eaLnBrk="1" fontAlgn="auto" latinLnBrk="0" hangingPunct="1">
              <a:lnSpc>
                <a:spcPct val="90000"/>
              </a:lnSpc>
              <a:spcBef>
                <a:spcPts val="100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Dans le cas où la (les) section(s) CNU retenue(s) émarge(nt) sur plusieurs laboratoires, la CES correspondante se réunit et classe les dossiers des candidats en tenant compte des priorités d’enseignement et du profil du candidat, une attention particulière est portée aux candidats locaux. Le candidat retenu est informé que plusieurs laboratoires sont possibles pour son affectation recherche et il choisit son laboratoire d’affectation.</a:t>
            </a:r>
          </a:p>
          <a:p>
            <a:pPr marL="715963" marR="0" lvl="0" indent="-354013" algn="l" defTabSz="914400" rtl="0" eaLnBrk="1" fontAlgn="auto" latinLnBrk="0" hangingPunct="1">
              <a:lnSpc>
                <a:spcPct val="90000"/>
              </a:lnSpc>
              <a:spcBef>
                <a:spcPts val="100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L’obtention d’un support d’ATER dans un département/laboratoire ne préjuge pas de l’obtention d’un support de poste (MCF/PR) l’année suivante par ce même département/laboratoire.</a:t>
            </a:r>
          </a:p>
          <a:p>
            <a:pPr marL="715963" marR="0" lvl="0" indent="-354013" algn="l" defTabSz="914400" rtl="0" eaLnBrk="1" fontAlgn="auto" latinLnBrk="0" hangingPunct="1">
              <a:lnSpc>
                <a:spcPct val="90000"/>
              </a:lnSpc>
              <a:spcBef>
                <a:spcPts val="100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Il est demandé à chaque département (éventuellement par section CNU), hors LCS, le nombre de supports d’ATER désiré, une argumentation qualitative ainsi que des données chiffrées.</a:t>
            </a:r>
          </a:p>
          <a:p>
            <a:pPr marL="715963" marR="0" lvl="0" indent="-354013" algn="l" defTabSz="914400" rtl="0" eaLnBrk="1" fontAlgn="auto" latinLnBrk="0" hangingPunct="1">
              <a:lnSpc>
                <a:spcPct val="90000"/>
              </a:lnSpc>
              <a:spcBef>
                <a:spcPts val="100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Tous les supports d’ATER obtenus par SFA sont mis dans un pot commun</a:t>
            </a:r>
          </a:p>
          <a:p>
            <a:pPr marL="715963" marR="0" lvl="0" indent="-342900" algn="l" defTabSz="914400" rtl="0" eaLnBrk="1" fontAlgn="auto" latinLnBrk="0" hangingPunct="1">
              <a:lnSpc>
                <a:spcPct val="90000"/>
              </a:lnSpc>
              <a:spcBef>
                <a:spcPts val="100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Les argumentaires des départements et les données chiffrées sont communiqués aux membres de la commission formation et du conseil d’UFR en amont de la commission formation et conseil d’UFR.</a:t>
            </a:r>
          </a:p>
          <a:p>
            <a:pPr marL="715963" marR="0" lvl="0" indent="-342900" algn="l" defTabSz="914400" rtl="0" eaLnBrk="1" fontAlgn="auto" latinLnBrk="0" hangingPunct="1">
              <a:lnSpc>
                <a:spcPct val="90000"/>
              </a:lnSpc>
              <a:spcBef>
                <a:spcPts val="100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Conformément aux statuts, la commission formation est consultée et délibère sur un classement des supports d’ATER. Elle transmet ce classement au conseil d’UFR qui délibère sur celui-ci. </a:t>
            </a:r>
          </a:p>
          <a:p>
            <a:pPr marL="715963" marR="0" lvl="0" indent="-342900" algn="l" defTabSz="914400" rtl="0" eaLnBrk="1" fontAlgn="auto" latinLnBrk="0" hangingPunct="1">
              <a:lnSpc>
                <a:spcPct val="90000"/>
              </a:lnSpc>
              <a:spcBef>
                <a:spcPts val="1000"/>
              </a:spcBef>
              <a:spcAft>
                <a:spcPts val="0"/>
              </a:spcAft>
              <a:buClr>
                <a:srgbClr val="B00000"/>
              </a:buClr>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En commission formation, le classement est établi par vote à bulletin secret</a:t>
            </a:r>
          </a:p>
        </p:txBody>
      </p:sp>
      <p:sp>
        <p:nvSpPr>
          <p:cNvPr id="9" name="ZoneTexte 8">
            <a:extLst>
              <a:ext uri="{FF2B5EF4-FFF2-40B4-BE49-F238E27FC236}">
                <a16:creationId xmlns:a16="http://schemas.microsoft.com/office/drawing/2014/main" id="{D6488FB8-3A87-4499-A457-052A0A5AD478}"/>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311588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dirty="0">
                <a:solidFill>
                  <a:srgbClr val="AA1901"/>
                </a:solidFill>
                <a:latin typeface="Neo Sans Std" panose="020B0504030504040204" pitchFamily="34" charset="0"/>
                <a:cs typeface="Arial" panose="020B0604020202020204" pitchFamily="34" charset="0"/>
              </a:rPr>
              <a:t>Campagne ATER 2024/25 : Rappel procédure SFA</a:t>
            </a:r>
            <a:endParaRPr lang="fr-FR" sz="1800" b="1" cap="small" dirty="0">
              <a:solidFill>
                <a:srgbClr val="AA1901"/>
              </a:solidFill>
              <a:latin typeface="Neo Sans Std" panose="020B050403050404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9B903AF8-2C09-4537-B5E1-77C4A837FA83}"/>
              </a:ext>
            </a:extLst>
          </p:cNvPr>
          <p:cNvSpPr txBox="1"/>
          <p:nvPr/>
        </p:nvSpPr>
        <p:spPr>
          <a:xfrm>
            <a:off x="573497" y="1249960"/>
            <a:ext cx="11054279" cy="5106430"/>
          </a:xfrm>
          <a:prstGeom prst="rect">
            <a:avLst/>
          </a:prstGeom>
          <a:noFill/>
        </p:spPr>
        <p:txBody>
          <a:bodyPr wrap="square" rtlCol="0">
            <a:noAutofit/>
          </a:bodyPr>
          <a:lstStyle/>
          <a:p>
            <a:pPr marL="709613"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q"/>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Données chiffrées demandées à chaque département d’enseignement (éventuellement par section CNU)</a:t>
            </a:r>
          </a:p>
          <a:p>
            <a:pPr marL="1076325"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Nombre de collègues pour l’année 23/24 :</a:t>
            </a:r>
          </a:p>
          <a:p>
            <a:pPr marL="1435100" marR="0" lvl="1" indent="-342900" algn="l" defTabSz="914400" rtl="0" eaLnBrk="1" fontAlgn="base" latinLnBrk="0" hangingPunct="1">
              <a:lnSpc>
                <a:spcPct val="100000"/>
              </a:lnSpc>
              <a:spcBef>
                <a:spcPts val="550"/>
              </a:spcBef>
              <a:spcAft>
                <a:spcPct val="0"/>
              </a:spcAft>
              <a:buClr>
                <a:srgbClr val="B00000"/>
              </a:buClr>
              <a:buSzPct val="70000"/>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E : nombre d’enseignants </a:t>
            </a:r>
          </a:p>
          <a:p>
            <a:pPr marL="1435100" marR="0" lvl="1" indent="-342900" algn="l" defTabSz="914400" rtl="0" eaLnBrk="1" fontAlgn="base" latinLnBrk="0" hangingPunct="1">
              <a:lnSpc>
                <a:spcPct val="100000"/>
              </a:lnSpc>
              <a:spcBef>
                <a:spcPts val="550"/>
              </a:spcBef>
              <a:spcAft>
                <a:spcPct val="0"/>
              </a:spcAft>
              <a:buClr>
                <a:srgbClr val="B00000"/>
              </a:buClr>
              <a:buSzPct val="70000"/>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EC : nombre d’enseignants-chercheurs</a:t>
            </a:r>
          </a:p>
          <a:p>
            <a:pPr marL="1435100" marR="0" lvl="1" indent="-342900" algn="l" defTabSz="914400" rtl="0" eaLnBrk="1" fontAlgn="base" latinLnBrk="0" hangingPunct="1">
              <a:lnSpc>
                <a:spcPct val="100000"/>
              </a:lnSpc>
              <a:spcBef>
                <a:spcPts val="550"/>
              </a:spcBef>
              <a:spcAft>
                <a:spcPct val="0"/>
              </a:spcAft>
              <a:buClr>
                <a:srgbClr val="B00000"/>
              </a:buClr>
              <a:buSzPct val="70000"/>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ATER : nombre d’ATER</a:t>
            </a:r>
          </a:p>
          <a:p>
            <a:pPr marL="1435100" marR="0" lvl="1" indent="-342900" algn="l" defTabSz="914400" rtl="0" eaLnBrk="1" fontAlgn="base" latinLnBrk="0" hangingPunct="1">
              <a:lnSpc>
                <a:spcPct val="100000"/>
              </a:lnSpc>
              <a:spcBef>
                <a:spcPts val="550"/>
              </a:spcBef>
              <a:spcAft>
                <a:spcPct val="0"/>
              </a:spcAft>
              <a:buClr>
                <a:srgbClr val="B00000"/>
              </a:buClr>
              <a:buSzPct val="70000"/>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DCACE : nombre de DCACE enseignant la discipline portée par le département au sein de l’UFR SFA</a:t>
            </a:r>
          </a:p>
          <a:p>
            <a:pPr marL="1076325"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Nombre d’heures </a:t>
            </a:r>
          </a:p>
          <a:p>
            <a:pPr marL="1435100" marR="0" lvl="1" indent="-342900" algn="l" defTabSz="914400" rtl="0" eaLnBrk="1" fontAlgn="base" latinLnBrk="0" hangingPunct="1">
              <a:lnSpc>
                <a:spcPct val="100000"/>
              </a:lnSpc>
              <a:spcBef>
                <a:spcPts val="550"/>
              </a:spcBef>
              <a:spcAft>
                <a:spcPct val="0"/>
              </a:spcAft>
              <a:buClr>
                <a:srgbClr val="B00000"/>
              </a:buClr>
              <a:buSzPct val="70000"/>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Total heures E+EC : nombre total d’heures déclarées par le département pour ses membres statutaires </a:t>
            </a:r>
          </a:p>
          <a:p>
            <a:pPr marL="1435100" marR="0" lvl="1" indent="-342900" algn="l" defTabSz="914400" rtl="0" eaLnBrk="1" fontAlgn="base" latinLnBrk="0" hangingPunct="1">
              <a:lnSpc>
                <a:spcPct val="100000"/>
              </a:lnSpc>
              <a:spcBef>
                <a:spcPts val="550"/>
              </a:spcBef>
              <a:spcAft>
                <a:spcPct val="0"/>
              </a:spcAft>
              <a:buClr>
                <a:srgbClr val="B00000"/>
              </a:buClr>
              <a:buSzPct val="70000"/>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Heures Extérieures non obligatoires : nombre d’heures d’enseignement qui devraient normalement être réalisées par des collègues du département mais le sont en fait par d’autres collègues (autre département, vacation)</a:t>
            </a:r>
          </a:p>
          <a:p>
            <a:pPr marL="1435100" marR="0" lvl="1" indent="-342900" algn="l" defTabSz="914400" rtl="0" eaLnBrk="1" fontAlgn="base" latinLnBrk="0" hangingPunct="1">
              <a:lnSpc>
                <a:spcPct val="100000"/>
              </a:lnSpc>
              <a:spcBef>
                <a:spcPts val="550"/>
              </a:spcBef>
              <a:spcAft>
                <a:spcPct val="0"/>
              </a:spcAft>
              <a:buClr>
                <a:srgbClr val="B00000"/>
              </a:buClr>
              <a:buSzPct val="70000"/>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Total heures Ext obligatoires : </a:t>
            </a: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nombre </a:t>
            </a:r>
            <a:r>
              <a:rPr kumimoji="0" lang="fr-FR" sz="1800" b="0" i="0" u="none" strike="noStrike" kern="1200" cap="none" spc="0" normalizeH="0" baseline="0" noProof="0" dirty="0">
                <a:ln>
                  <a:noFill/>
                </a:ln>
                <a:solidFill>
                  <a:prstClr val="black"/>
                </a:solidFill>
                <a:effectLst/>
                <a:uLnTx/>
                <a:uFillTx/>
                <a:latin typeface="Tw Cen MT"/>
                <a:ea typeface="+mn-ea"/>
                <a:cs typeface="+mn-cs"/>
              </a:rPr>
              <a:t>total d’heures déclarées par le département pour des heures réalisées par des vacataires extérieurs et prévues comme telles</a:t>
            </a:r>
          </a:p>
          <a:p>
            <a:pPr marL="1092200" marR="0" lvl="1" indent="0" algn="l" defTabSz="914400" rtl="0" eaLnBrk="1" fontAlgn="base" latinLnBrk="0" hangingPunct="1">
              <a:lnSpc>
                <a:spcPct val="100000"/>
              </a:lnSpc>
              <a:spcBef>
                <a:spcPts val="550"/>
              </a:spcBef>
              <a:spcAft>
                <a:spcPct val="0"/>
              </a:spcAft>
              <a:buClrTx/>
              <a:buSzPct val="70000"/>
              <a:buFontTx/>
              <a:buNone/>
              <a:tabLst/>
              <a:defRPr/>
            </a:pPr>
            <a:endParaRPr kumimoji="0" lang="fr-FR" sz="1800" b="0" i="0" u="none" strike="noStrike" kern="1200" cap="none" spc="0" normalizeH="0" baseline="0" noProof="0" dirty="0">
              <a:ln>
                <a:noFill/>
              </a:ln>
              <a:solidFill>
                <a:prstClr val="black"/>
              </a:solidFill>
              <a:effectLst/>
              <a:uLnTx/>
              <a:uFillTx/>
              <a:latin typeface="Tw Cen MT"/>
              <a:ea typeface="+mn-ea"/>
              <a:cs typeface="+mn-cs"/>
            </a:endParaRPr>
          </a:p>
          <a:p>
            <a:pPr marL="1092200" marR="0" lvl="1" indent="0" algn="l" defTabSz="914400" rtl="0" eaLnBrk="1" fontAlgn="base" latinLnBrk="0" hangingPunct="1">
              <a:lnSpc>
                <a:spcPct val="100000"/>
              </a:lnSpc>
              <a:spcBef>
                <a:spcPts val="550"/>
              </a:spcBef>
              <a:spcAft>
                <a:spcPct val="0"/>
              </a:spcAft>
              <a:buClrTx/>
              <a:buSzPct val="70000"/>
              <a:buFontTx/>
              <a:buNone/>
              <a:tabLst/>
              <a:defRPr/>
            </a:pPr>
            <a:br>
              <a:rPr kumimoji="0" lang="fr-FR" sz="1800" b="0" i="1" u="none" strike="noStrike" kern="1200" cap="none" spc="0" normalizeH="0" baseline="0" noProof="0" dirty="0">
                <a:ln>
                  <a:noFill/>
                </a:ln>
                <a:solidFill>
                  <a:prstClr val="black"/>
                </a:solidFill>
                <a:effectLst/>
                <a:uLnTx/>
                <a:uFillTx/>
                <a:latin typeface="Tw Cen MT"/>
                <a:ea typeface="+mn-ea"/>
                <a:cs typeface="+mn-cs"/>
              </a:rPr>
            </a:br>
            <a:endParaRPr kumimoji="0" lang="fr-FR"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 name="ZoneTexte 9">
            <a:extLst>
              <a:ext uri="{FF2B5EF4-FFF2-40B4-BE49-F238E27FC236}">
                <a16:creationId xmlns:a16="http://schemas.microsoft.com/office/drawing/2014/main" id="{E4815AAC-F9B9-458A-A1E1-62F1E29751F2}"/>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1946372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dirty="0">
                <a:solidFill>
                  <a:srgbClr val="AA1901"/>
                </a:solidFill>
                <a:latin typeface="Neo Sans Std" panose="020B0504030504040204" pitchFamily="34" charset="0"/>
                <a:cs typeface="Arial" panose="020B0604020202020204" pitchFamily="34" charset="0"/>
              </a:rPr>
              <a:t>Campagne ATER 2024/25 : Rappel procédure SFA</a:t>
            </a:r>
            <a:endParaRPr lang="fr-FR" sz="1800" b="1" cap="small" dirty="0">
              <a:solidFill>
                <a:srgbClr val="AA1901"/>
              </a:solidFill>
              <a:latin typeface="Neo Sans Std" panose="020B050403050404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CE66056-9FB8-4D73-B9A9-D349B89E8947}"/>
              </a:ext>
            </a:extLst>
          </p:cNvPr>
          <p:cNvSpPr txBox="1"/>
          <p:nvPr/>
        </p:nvSpPr>
        <p:spPr>
          <a:xfrm>
            <a:off x="86264" y="1015370"/>
            <a:ext cx="12171872" cy="5520497"/>
          </a:xfrm>
          <a:prstGeom prst="rect">
            <a:avLst/>
          </a:prstGeom>
          <a:noFill/>
        </p:spPr>
        <p:txBody>
          <a:bodyPr wrap="square" rtlCol="0">
            <a:noAutofit/>
          </a:bodyPr>
          <a:lstStyle/>
          <a:p>
            <a:pPr marL="709613"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q"/>
              <a:tabLst/>
              <a:defRPr/>
            </a:pPr>
            <a:r>
              <a:rPr kumimoji="0" lang="fr-FR" sz="1800" b="0" i="0" u="none" strike="noStrike" kern="1200" cap="none" spc="0" normalizeH="0" baseline="0" noProof="0" dirty="0">
                <a:ln>
                  <a:noFill/>
                </a:ln>
                <a:solidFill>
                  <a:prstClr val="black"/>
                </a:solidFill>
                <a:effectLst/>
                <a:uLnTx/>
                <a:uFillTx/>
                <a:latin typeface="Tw Cen MT"/>
                <a:ea typeface="+mn-ea"/>
                <a:cs typeface="+mn-cs"/>
              </a:rPr>
              <a:t>Calcul du nombre d’heures complémentaires par collègue (E+EC) </a:t>
            </a:r>
          </a:p>
          <a:p>
            <a:pPr marL="1077913"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 nombre d’heures complémentaires par département (ou section CNU) pris en considération est égal au n</a:t>
            </a:r>
            <a:r>
              <a:rPr kumimoji="0" lang="fr-FR" sz="1800" b="0" i="0" u="none" strike="noStrike" kern="1200" cap="none" spc="0" normalizeH="0" baseline="0" noProof="0" dirty="0">
                <a:ln>
                  <a:noFill/>
                </a:ln>
                <a:solidFill>
                  <a:prstClr val="black"/>
                </a:solidFill>
                <a:effectLst/>
                <a:uLnTx/>
                <a:uFillTx/>
                <a:latin typeface="Tw Cen MT"/>
                <a:ea typeface="+mn-ea"/>
                <a:cs typeface="+mn-cs"/>
              </a:rPr>
              <a:t>ombre total d’heures déclarées par le département pour les statutaires (E+EC) auquel on ajoute les heures réalisées par les ATER ainsi que nombre d’heures d’enseignement qui devraient normalement être réalisées par des collègues du département mais le sont en fait par d’autres collègues (autre département, vacation) et auquel on soustrait le potentiel net équivalent EC (x192 HTD)</a:t>
            </a:r>
          </a:p>
          <a:p>
            <a:pPr marL="1077913"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 nombre de collègues (E+EC) par département (ou section CNU) considéré correspond au nombre de collègues pouvant administrativement réaliser des heures complémentaires (2xE + EC – collègues ne pouvant pas avoir d’HC)</a:t>
            </a:r>
          </a:p>
          <a:p>
            <a:pPr marL="1077913"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 potentiel net équivalent enseignant chercheur 2024/2025 est déduit de celui de 2023/24 et prend en considération le retour de la campagne d’emplois 24/25 et les départs (retraite, promotion,…) :</a:t>
            </a:r>
          </a:p>
          <a:p>
            <a:pPr marL="1431925"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 par départ au 01/09</a:t>
            </a:r>
          </a:p>
          <a:p>
            <a:pPr marL="1431925"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+0.83 par nouveau MCF ( prend en considération les 32 HTD de décharge jeune MCF) (CNU 66V, 69, 27</a:t>
            </a:r>
          </a:p>
          <a:p>
            <a:pPr marL="1431925"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 par nouveau PR extérieur (CNU 26 et 65)</a:t>
            </a:r>
          </a:p>
          <a:p>
            <a:pPr marL="1431925" marR="0" lvl="1" indent="-342900" algn="l" defTabSz="914400" rtl="0" eaLnBrk="1" fontAlgn="base" latinLnBrk="0" hangingPunct="1">
              <a:lnSpc>
                <a:spcPct val="100000"/>
              </a:lnSpc>
              <a:spcBef>
                <a:spcPts val="550"/>
              </a:spcBef>
              <a:spcAft>
                <a:spcPct val="0"/>
              </a:spcAft>
              <a:buClr>
                <a:srgbClr val="B00000"/>
              </a:buClr>
              <a:buSzPct val="70000"/>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 par nouvel enseignant</a:t>
            </a:r>
          </a:p>
        </p:txBody>
      </p:sp>
      <p:sp>
        <p:nvSpPr>
          <p:cNvPr id="10" name="ZoneTexte 9">
            <a:extLst>
              <a:ext uri="{FF2B5EF4-FFF2-40B4-BE49-F238E27FC236}">
                <a16:creationId xmlns:a16="http://schemas.microsoft.com/office/drawing/2014/main" id="{5F69DDF9-0E6F-4867-AFD3-099B0731E0EE}"/>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89968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Arial" panose="020B0604020202020204" pitchFamily="34" charset="0"/>
                <a:cs typeface="Arial" panose="020B0604020202020204" pitchFamily="34" charset="0"/>
              </a:rPr>
              <a:t>Informations générales</a:t>
            </a:r>
            <a:endParaRPr kumimoji="0" lang="fr-FR" sz="2400" b="1" i="0" u="none" strike="noStrike" kern="1200" cap="all"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32525"/>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dirty="0">
                <a:solidFill>
                  <a:prstClr val="white"/>
                </a:solidFill>
                <a:latin typeface="Arial" panose="020B0604020202020204" pitchFamily="34" charset="0"/>
                <a:cs typeface="Arial" panose="020B0604020202020204" pitchFamily="34" charset="0"/>
              </a:rPr>
              <a:t>1</a:t>
            </a:r>
            <a:endPar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ZoneTexte 12">
            <a:extLst>
              <a:ext uri="{FF2B5EF4-FFF2-40B4-BE49-F238E27FC236}">
                <a16:creationId xmlns:a16="http://schemas.microsoft.com/office/drawing/2014/main" id="{29CCF0FB-FEB5-4400-B676-09430E7D692B}"/>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3182513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pPr>
              <a:tabLst>
                <a:tab pos="5918200" algn="l"/>
              </a:tabLst>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CEF4F80-1DC6-47C6-A6B6-17BF712227C6}"/>
              </a:ext>
            </a:extLst>
          </p:cNvPr>
          <p:cNvSpPr txBox="1"/>
          <p:nvPr/>
        </p:nvSpPr>
        <p:spPr>
          <a:xfrm>
            <a:off x="1008283" y="1051509"/>
            <a:ext cx="10621459" cy="55758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Biologie Végétale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demande de 1 support</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 la rentrée 2024-2025, suite au départ à la retraite d'un collègue PR (Pierre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Coutos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Thévenot - 1/10/2023), l'équipe pédagogique de Biologie végétale ne sera constituée que de 8 EC, d'où un nombre important d'heures complémentaires par EC sans l'aide d'un ATER. </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De plus, notre collègue PR (Jean-Philippe Biolley) est toujours en détachement en tant que directeur de l'INSPE de l'Académie de Bordeaux. </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Au cours de l'année 2024 -2025, il y aura le M1 Plantes et société à l'Université de Poitiers qui génère 220 h de plus que l'année 23/24 où le M2 Plantes et Société est dispensé.</a:t>
            </a:r>
          </a:p>
          <a:p>
            <a:pPr marL="433388" marR="0" lvl="0" indent="0" algn="l" defTabSz="914400" rtl="0" eaLnBrk="1" fontAlgn="auto" latinLnBrk="0" hangingPunct="1">
              <a:lnSpc>
                <a:spcPct val="100000"/>
              </a:lnSpc>
              <a:spcBef>
                <a:spcPts val="200"/>
              </a:spcBef>
              <a:spcAft>
                <a:spcPts val="2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Biologie-Santé</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 demande de 2 supports</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Pour le département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Biosanté</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le calcul des heures complémentaires montre qu’il y a un total de 946 HC pour l’année en cours ce qui correspond à 4,9 postes d’ATER. </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Cette année le département a bénéficié de 2 postes d’ATER pour le remplacement de 2 départs à la retraite ainsi que de 10 postes de DCACE. </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Deux recrutements devraient avoir lieu pour la rentrée 2024 (sections 65 et 69). </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Pour 2024-2025, le nombre de DCACE en 69 sera plus modeste du fait d’étudiants actuellement en fin de thèse, sans étudiant de 2ième année intéressé par l’enseignement. </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Nous demandons 2 postes d’ATER à répartir sur 3 sections du département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Biosanté</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ZoneTexte 8">
            <a:extLst>
              <a:ext uri="{FF2B5EF4-FFF2-40B4-BE49-F238E27FC236}">
                <a16:creationId xmlns:a16="http://schemas.microsoft.com/office/drawing/2014/main" id="{6A2937E8-F3B5-45FA-A738-3A064895753E}"/>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2354500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CEF4F80-1DC6-47C6-A6B6-17BF712227C6}"/>
              </a:ext>
            </a:extLst>
          </p:cNvPr>
          <p:cNvSpPr txBox="1"/>
          <p:nvPr/>
        </p:nvSpPr>
        <p:spPr>
          <a:xfrm>
            <a:off x="90536" y="895500"/>
            <a:ext cx="12192000" cy="59400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Biologie des Organismes et des Populations</a:t>
            </a:r>
            <a:r>
              <a:rPr kumimoji="0" lang="fr-FR"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 demande de 3 supports</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Malgré les différents efforts faits depuis plusieurs années (suppression des TP en L1, mise en place d’un quota d’étudiants à l’entrée des Masters, mutualisation importante au sein de la Licence SVT et du Master BEE, réductions dans la nouvelle maquette (-233h sur la nouvelle OF sur les UE portées par le département BOP)), nous devons supporter encore un volume conséquent, lié en bonne partie à des effectifs étudiants importants en SV. C’est dans ce contexte que le département BOP a depuis très longtemps (au moins 13 ans) 1 à 2 ATER / an.</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L’année dernière, nous avons tenté de limiter encore nos charges d’enseignement en maintenant fermée l’UE d’ouverture « Biodiversité » L2, sachant que cette décision devait être prise avant la phase d’attribution des ATER.</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Ainsi, le département d’enseignement BOP demandait 2 postes d’ATER pour la rentrée 2023 afin de réduire le sous-encadrement auquel nous devons faire face depuis un certain nombre d’années. Nous en avons obtenu 2 dès le début de la campagne ATER ce qui nous a permis de sécuriser les deux candidats classés et donc d’accueillir les deux collègues pour la rentrée 2023.</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L’année 2024-2025 s’annonce critique pour le département BOP avec deux départs EC (un en avril 2024 (démission après obtention d’un poste de DR INRAE) et un prévu en septembre 2024 (départ en retraite)).</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Pour rappel, pour limiter le nombre d’HC, nous planifions et alternons nos demandes de décharge d’enseignement (CRCT, délégation…) pour n’en avoir qu’une voire 2 par an (en 2023-2024, il n’y aura qu’une décharge liée à la fonction de directeur d’ED et aucune n’est prévue en 2024-2025 pour éviter la surcharge liée à deux départs d’EC). </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Même si nous avons bien réduit la charge générale de nos services lors du travail sur nos maquettes, et que l’on constate une réduction globale des effectifs à l’échelle de SFA, en nombre de groupes dans nos disciplines :</a:t>
            </a:r>
          </a:p>
          <a:p>
            <a:pPr marL="1077913" marR="0" lvl="0" indent="-285750" algn="l" defTabSz="914400" rtl="0" eaLnBrk="1" fontAlgn="auto" latinLnBrk="0" hangingPunct="1">
              <a:lnSpc>
                <a:spcPct val="100000"/>
              </a:lnSpc>
              <a:spcBef>
                <a:spcPts val="200"/>
              </a:spcBef>
              <a:spcAft>
                <a:spcPts val="200"/>
              </a:spcAft>
              <a:buClr>
                <a:srgbClr val="B00000"/>
              </a:buClr>
              <a:buSzTx/>
              <a:buFont typeface="Arial" panose="020B0604020202020204" pitchFamily="34" charset="0"/>
              <a:buChar char="•"/>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En L1 SV, nous portons 2 UE ouvertes aux LAS SV et une des deux est ouverte aux LAS ST.</a:t>
            </a:r>
          </a:p>
          <a:p>
            <a:pPr marL="1077913" marR="0" lvl="0" indent="-285750" algn="l" defTabSz="914400" rtl="0" eaLnBrk="1" fontAlgn="auto" latinLnBrk="0" hangingPunct="1">
              <a:lnSpc>
                <a:spcPct val="100000"/>
              </a:lnSpc>
              <a:spcBef>
                <a:spcPts val="200"/>
              </a:spcBef>
              <a:spcAft>
                <a:spcPts val="200"/>
              </a:spcAft>
              <a:buClr>
                <a:srgbClr val="B00000"/>
              </a:buClr>
              <a:buSzTx/>
              <a:buFont typeface="Arial" panose="020B0604020202020204" pitchFamily="34" charset="0"/>
              <a:buChar char="•"/>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En L2 SV, nous portons 3 UE au S4 (1 commune à tous les étudiants L2 SV) et 2 en « options » mais communes à plusieurs parcours de Licence SV dont les effectifs changent chaque année. Si nous ne pouvons qu’estimer la charge liée à ces 3 UE en comptant à effectif constant, nous avons un risque fort d’augmentation en lien avec les thèmes d’actualité de ces UE (en lien avec l’écologie et la biologie des organismes) ...</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C’est pour ces multiples raisons que nous demandons un minimum de 3 postes ATER pour la rentrée universitaire 2024 (2 en lien avec les deux départs d’EC + 1 ATER « classique »).</a:t>
            </a:r>
          </a:p>
        </p:txBody>
      </p:sp>
      <p:sp>
        <p:nvSpPr>
          <p:cNvPr id="9" name="ZoneTexte 8">
            <a:extLst>
              <a:ext uri="{FF2B5EF4-FFF2-40B4-BE49-F238E27FC236}">
                <a16:creationId xmlns:a16="http://schemas.microsoft.com/office/drawing/2014/main" id="{141B2AF2-1CB9-4D72-92D6-81803630C464}"/>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1249730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CEF4F80-1DC6-47C6-A6B6-17BF712227C6}"/>
              </a:ext>
            </a:extLst>
          </p:cNvPr>
          <p:cNvSpPr txBox="1"/>
          <p:nvPr/>
        </p:nvSpPr>
        <p:spPr>
          <a:xfrm>
            <a:off x="729950" y="989768"/>
            <a:ext cx="11045006" cy="53758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Chimie</a:t>
            </a:r>
            <a:r>
              <a:rPr kumimoji="0" lang="fr-FR"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 demande de 3 supports (</a:t>
            </a:r>
            <a:r>
              <a:rPr kumimoji="0" lang="fr-FR" sz="2000" b="0"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hors support attribué</a:t>
            </a:r>
            <a:r>
              <a:rPr kumimoji="0" lang="fr-FR"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Une forte pression sur une faible proportion de collègues : </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Nous affichons un total de plus de 1000 heures de décharges pour 2023-2024 puisqu’au sein du département de chimie, nous recensons : un collègue en disponibilité (192 heures), un chargé de mission pour la cellule énergie du CNRS et la fédération hydrogène (décharge 192 h), le référent éthique UP (décharge 48 h), le VP RH de l’UP (décharge 128 h), le directeur et directrice adjointe de l’IC2MP (décharge 126 h), le vice-doyen RI SFA (décharge 48 h), deux collègues disposant d’un CRCT (décharge de 2*96 h). Par ailleurs, une collègue est en congé maladie depuis la fin septembre (décharge de service à prévoir jusqu’à la fin de l’année universitaire).</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Nous devrons faire face au départ en retraite d’un collègue EC à la rentrée 2024/2025.</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 département de chimie assume en moyenne une charge supplémentaire moyenne de 800 à 1000 heures complémentaires par an ces dernières années (2020-21 : 1530 h / 2021-2022 : 2194 h / 2022-2023 : 1067 h / 2023-2024 : 784 h) et ce malgré les réductions d’heures dans le cadre de la mise en place de la dernière accréditation.</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Cette pression ne peut être répartie sur l’ensemble des enseignants-chercheurs car une grande partie de ces enseignements est spécifique (du fait notamment de l’augmentation constante des outils techniques associés à nos formations de master nécessaires pour répondre aux exigences attendues dans le milieu professionnel). Cela engendre un taux de pression excessif sur un petit groupe d’enseignants-chercheurs.</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Par ailleurs, la création du parcours LAS Chimie a engendré un nombre important d’heures sans création de poste pour le département. Cette augmentation sera amplifiée à la rentrée prochaine du fait qu’une deuxième UE de Chimie sera dorénavant suivie par les LAS1 Chimie au S2. Cette filière présente une forte attractivité (40 places pour 624 demandes pour la rentrée 2023/2024). </a:t>
            </a:r>
          </a:p>
          <a:p>
            <a:pPr marL="719138" marR="0" lvl="0" indent="-28575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Pour l’année 2024-2025, le département de chimie demande donc l’attribution de 3 postes ATER (2 en section 31 et 1 en section 32).</a:t>
            </a:r>
          </a:p>
        </p:txBody>
      </p:sp>
      <p:sp>
        <p:nvSpPr>
          <p:cNvPr id="9" name="ZoneTexte 8">
            <a:extLst>
              <a:ext uri="{FF2B5EF4-FFF2-40B4-BE49-F238E27FC236}">
                <a16:creationId xmlns:a16="http://schemas.microsoft.com/office/drawing/2014/main" id="{477020E3-E88F-4F8B-9960-D3511AE0B6C4}"/>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4029303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CEF4F80-1DC6-47C6-A6B6-17BF712227C6}"/>
              </a:ext>
            </a:extLst>
          </p:cNvPr>
          <p:cNvSpPr txBox="1"/>
          <p:nvPr/>
        </p:nvSpPr>
        <p:spPr>
          <a:xfrm>
            <a:off x="902228" y="838445"/>
            <a:ext cx="10925921" cy="623895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B00000"/>
              </a:buClr>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EEA</a:t>
            </a:r>
            <a:r>
              <a:rPr kumimoji="0" lang="fr-FR"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 demande de 1 poste</a:t>
            </a:r>
          </a:p>
          <a:p>
            <a:pPr marL="742950" marR="0" lvl="1" indent="-285750" algn="just" defTabSz="914400" rtl="0" eaLnBrk="1" fontAlgn="auto" latinLnBrk="0" hangingPunct="1">
              <a:lnSpc>
                <a:spcPct val="107000"/>
              </a:lnSpc>
              <a:spcBef>
                <a:spcPts val="0"/>
              </a:spcBef>
              <a:spcAft>
                <a:spcPts val="8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Arial" panose="020B0604020202020204" pitchFamily="34" charset="0"/>
              </a:rPr>
              <a:t>Demande le recrutement d’un poste ATER pour plusieurs raisons :</a:t>
            </a:r>
          </a:p>
          <a:p>
            <a:pPr marL="800100" marR="0" lvl="1" indent="-342900" algn="just" defTabSz="914400" rtl="0" eaLnBrk="1" fontAlgn="auto" latinLnBrk="0" hangingPunct="1">
              <a:lnSpc>
                <a:spcPct val="107000"/>
              </a:lnSpc>
              <a:spcBef>
                <a:spcPts val="0"/>
              </a:spcBef>
              <a:spcAft>
                <a:spcPts val="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Arial" panose="020B0604020202020204" pitchFamily="34" charset="0"/>
              </a:rPr>
              <a:t>Support ATER sur le poste PR 1017 (Mise à disposition DRRT, décharge à 100%) ;</a:t>
            </a:r>
          </a:p>
          <a:p>
            <a:pPr marL="800100" marR="0" lvl="1" indent="-342900" algn="just" defTabSz="914400" rtl="0" eaLnBrk="1" fontAlgn="auto" latinLnBrk="0" hangingPunct="1">
              <a:lnSpc>
                <a:spcPct val="107000"/>
              </a:lnSpc>
              <a:spcBef>
                <a:spcPts val="0"/>
              </a:spcBef>
              <a:spcAft>
                <a:spcPts val="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Arial" panose="020B0604020202020204" pitchFamily="34" charset="0"/>
              </a:rPr>
              <a:t>Plusieurs autres décharges importantes d’EC (66,7% + 66,7% + 25% = 158,4 %) ;</a:t>
            </a:r>
          </a:p>
          <a:p>
            <a:pPr marL="800100" marR="0" lvl="1" indent="-342900" algn="just" defTabSz="914400" rtl="0" eaLnBrk="1" fontAlgn="auto" latinLnBrk="0" hangingPunct="1">
              <a:lnSpc>
                <a:spcPct val="107000"/>
              </a:lnSpc>
              <a:spcBef>
                <a:spcPts val="0"/>
              </a:spcBef>
              <a:spcAft>
                <a:spcPts val="8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Arial" panose="020B0604020202020204" pitchFamily="34" charset="0"/>
              </a:rPr>
              <a:t>UF EEA en déficit même avec 1 ATER + 1 DCACE (Heures complémentaires sans ATER+DCACE ~55HC/EC).</a:t>
            </a:r>
          </a:p>
          <a:p>
            <a:pPr marL="342900" marR="0" lvl="0" indent="-342900" algn="just" defTabSz="914400" rtl="0" eaLnBrk="1" fontAlgn="auto" latinLnBrk="0" hangingPunct="1">
              <a:lnSpc>
                <a:spcPct val="107000"/>
              </a:lnSpc>
              <a:spcBef>
                <a:spcPts val="0"/>
              </a:spcBef>
              <a:spcAft>
                <a:spcPts val="800"/>
              </a:spcAft>
              <a:buClr>
                <a:srgbClr val="B00000"/>
              </a:buClr>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Géosciences</a:t>
            </a:r>
            <a:r>
              <a:rPr kumimoji="0" lang="fr-FR"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 demande de 2 postes*</a:t>
            </a:r>
          </a:p>
          <a:p>
            <a:pPr marL="800100" marR="0" lvl="1" indent="-342900" algn="just" defTabSz="914400" rtl="0" eaLnBrk="1" fontAlgn="auto" latinLnBrk="0" hangingPunct="1">
              <a:lnSpc>
                <a:spcPct val="107000"/>
              </a:lnSpc>
              <a:spcBef>
                <a:spcPts val="0"/>
              </a:spcBef>
              <a:spcAft>
                <a:spcPts val="8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Arial" panose="020B0604020202020204" pitchFamily="34" charset="0"/>
              </a:rPr>
              <a:t>Deux collègues EC 36ème section Géosciences SFA-INSPE / UMR PALEVOPRIM ont déposé avec succès des dossiers au programme PARI auprès de UP avec à la clef, une décharge totale d’enseignement pour 2024-2025 </a:t>
            </a:r>
          </a:p>
          <a:p>
            <a:pPr marL="800100" marR="0" lvl="1" indent="-342900" algn="just" defTabSz="914400" rtl="0" eaLnBrk="1" fontAlgn="auto" latinLnBrk="0" hangingPunct="1">
              <a:lnSpc>
                <a:spcPct val="107000"/>
              </a:lnSpc>
              <a:spcBef>
                <a:spcPts val="0"/>
              </a:spcBef>
              <a:spcAft>
                <a:spcPts val="8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Arial" panose="020B0604020202020204" pitchFamily="34" charset="0"/>
              </a:rPr>
              <a:t>Le département, et notamment la composante 36ème section (9 EC au total), sera en très grande difficulté notamment au niveau des Licence ST et Masters BEE et MEEF SVT.</a:t>
            </a:r>
          </a:p>
          <a:p>
            <a:pPr marL="800100" marR="0" lvl="1" indent="-342900" algn="just" defTabSz="914400" rtl="0" eaLnBrk="1" fontAlgn="auto" latinLnBrk="0" hangingPunct="1">
              <a:lnSpc>
                <a:spcPct val="107000"/>
              </a:lnSpc>
              <a:spcBef>
                <a:spcPts val="0"/>
              </a:spcBef>
              <a:spcAft>
                <a:spcPts val="8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Arial" panose="020B0604020202020204" pitchFamily="34" charset="0"/>
              </a:rPr>
              <a:t>Selon le taux de succès à ce programme, 1 à 2 ATER seraient nécessaires pour assurer les enseignements. </a:t>
            </a:r>
          </a:p>
          <a:p>
            <a:pPr marL="800100" marR="0" lvl="1" indent="-342900" algn="just" defTabSz="914400" rtl="0" eaLnBrk="1" fontAlgn="auto" latinLnBrk="0" hangingPunct="1">
              <a:lnSpc>
                <a:spcPct val="107000"/>
              </a:lnSpc>
              <a:spcBef>
                <a:spcPts val="0"/>
              </a:spcBef>
              <a:spcAft>
                <a:spcPts val="8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Arial" panose="020B0604020202020204" pitchFamily="34" charset="0"/>
              </a:rPr>
              <a:t>Un départ à la retraite (CNU 35) est fort probable (12/24)</a:t>
            </a:r>
          </a:p>
          <a:p>
            <a:pPr marL="800100" marR="0" lvl="1" indent="-342900" algn="just" defTabSz="914400" rtl="0" eaLnBrk="1" fontAlgn="auto" latinLnBrk="0" hangingPunct="1">
              <a:lnSpc>
                <a:spcPct val="107000"/>
              </a:lnSpc>
              <a:spcBef>
                <a:spcPts val="0"/>
              </a:spcBef>
              <a:spcAft>
                <a:spcPts val="8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Arial" panose="020B0604020202020204" pitchFamily="34" charset="0"/>
              </a:rPr>
              <a:t>En cas d’obtention, le département ne devrait pas avoir de difficulté à recruter au moins un ATER. </a:t>
            </a:r>
          </a:p>
          <a:p>
            <a:pPr marL="800100" marR="0" lvl="1" indent="-342900" algn="just" defTabSz="914400" rtl="0" eaLnBrk="1" fontAlgn="auto" latinLnBrk="0" hangingPunct="1">
              <a:lnSpc>
                <a:spcPct val="107000"/>
              </a:lnSpc>
              <a:spcBef>
                <a:spcPts val="0"/>
              </a:spcBef>
              <a:spcAft>
                <a:spcPts val="800"/>
              </a:spcAft>
              <a:buClr>
                <a:srgbClr val="B00000"/>
              </a:buClr>
              <a:buSzTx/>
              <a:buFont typeface="Wingdings" panose="05000000000000000000" pitchFamily="2" charset="2"/>
              <a:buChar char="ü"/>
              <a:tabLst/>
              <a:defRPr/>
            </a:pPr>
            <a:r>
              <a:rPr kumimoji="0" lang="fr-FR" sz="1800" b="0" i="1" u="none" strike="noStrike" kern="1200" cap="none" spc="0" normalizeH="0" baseline="0" noProof="0" dirty="0">
                <a:ln>
                  <a:noFill/>
                </a:ln>
                <a:solidFill>
                  <a:srgbClr val="4472C4"/>
                </a:solidFill>
                <a:effectLst/>
                <a:uLnTx/>
                <a:uFillTx/>
                <a:latin typeface="Tw Cen MT" panose="020B0602020104020603" pitchFamily="34" charset="0"/>
                <a:ea typeface="Calibri" panose="020F0502020204030204" pitchFamily="34" charset="0"/>
                <a:cs typeface="Arial" panose="020B0604020202020204" pitchFamily="34" charset="0"/>
              </a:rPr>
              <a:t>*Après échange en cours de commission, la demande à considérer pour l’UFR SFA est de </a:t>
            </a:r>
            <a:r>
              <a:rPr kumimoji="0" lang="fr-FR" sz="1800" b="1" i="1" u="none" strike="noStrike" kern="1200" cap="none" spc="0" normalizeH="0" baseline="0" noProof="0" dirty="0">
                <a:ln>
                  <a:noFill/>
                </a:ln>
                <a:solidFill>
                  <a:srgbClr val="4472C4"/>
                </a:solidFill>
                <a:effectLst/>
                <a:uLnTx/>
                <a:uFillTx/>
                <a:latin typeface="Tw Cen MT" panose="020B0602020104020603" pitchFamily="34" charset="0"/>
                <a:ea typeface="Calibri" panose="020F0502020204030204" pitchFamily="34" charset="0"/>
                <a:cs typeface="Arial" panose="020B0604020202020204" pitchFamily="34" charset="0"/>
              </a:rPr>
              <a:t>0</a:t>
            </a:r>
            <a:r>
              <a:rPr kumimoji="0" lang="fr-FR" sz="1800" b="0" i="1" u="none" strike="noStrike" kern="1200" cap="none" spc="0" normalizeH="0" baseline="0" noProof="0" dirty="0">
                <a:ln>
                  <a:noFill/>
                </a:ln>
                <a:solidFill>
                  <a:srgbClr val="4472C4"/>
                </a:solidFill>
                <a:effectLst/>
                <a:uLnTx/>
                <a:uFillTx/>
                <a:latin typeface="Tw Cen MT" panose="020B0602020104020603" pitchFamily="34" charset="0"/>
                <a:ea typeface="Calibri" panose="020F0502020204030204" pitchFamily="34" charset="0"/>
                <a:cs typeface="Arial" panose="020B0604020202020204" pitchFamily="34" charset="0"/>
              </a:rPr>
              <a:t> support ATER (</a:t>
            </a:r>
            <a:r>
              <a:rPr kumimoji="0" lang="fr-FR" sz="1800" b="0" i="1" u="sng" strike="noStrike" kern="1200" cap="none" spc="0" normalizeH="0" baseline="0" noProof="0" dirty="0">
                <a:ln>
                  <a:noFill/>
                </a:ln>
                <a:solidFill>
                  <a:srgbClr val="4472C4"/>
                </a:solidFill>
                <a:effectLst/>
                <a:uLnTx/>
                <a:uFillTx/>
                <a:latin typeface="Tw Cen MT" panose="020B0602020104020603" pitchFamily="34" charset="0"/>
                <a:ea typeface="Calibri" panose="020F0502020204030204" pitchFamily="34" charset="0"/>
                <a:cs typeface="Arial" panose="020B0604020202020204" pitchFamily="34" charset="0"/>
              </a:rPr>
              <a:t>hors support attribué</a:t>
            </a:r>
            <a:r>
              <a:rPr kumimoji="0" lang="fr-FR" sz="1800" b="0" i="1" u="none" strike="noStrike" kern="1200" cap="none" spc="0" normalizeH="0" baseline="0" noProof="0" dirty="0">
                <a:ln>
                  <a:noFill/>
                </a:ln>
                <a:solidFill>
                  <a:srgbClr val="4472C4"/>
                </a:solidFill>
                <a:effectLst/>
                <a:uLnTx/>
                <a:uFillTx/>
                <a:latin typeface="Tw Cen MT" panose="020B0602020104020603" pitchFamily="34" charset="0"/>
                <a:ea typeface="Calibri" panose="020F0502020204030204" pitchFamily="34" charset="0"/>
                <a:cs typeface="Arial" panose="020B0604020202020204" pitchFamily="34" charset="0"/>
              </a:rPr>
              <a:t>). La demande du second support relève de l’INSPE </a:t>
            </a:r>
          </a:p>
          <a:p>
            <a:pPr marL="342900" marR="0" lvl="0" indent="-34290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788504BD-1FBD-4393-AF9E-58AB83590D14}"/>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3554025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CEF4F80-1DC6-47C6-A6B6-17BF712227C6}"/>
              </a:ext>
            </a:extLst>
          </p:cNvPr>
          <p:cNvSpPr txBox="1"/>
          <p:nvPr/>
        </p:nvSpPr>
        <p:spPr>
          <a:xfrm>
            <a:off x="1005669" y="1072722"/>
            <a:ext cx="10769287" cy="518603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B00000"/>
              </a:buClr>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Informatique</a:t>
            </a:r>
            <a:r>
              <a:rPr kumimoji="0" lang="fr-FR"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 demande de 2 Postes</a:t>
            </a:r>
          </a:p>
          <a:p>
            <a:pPr marL="534988" marR="0" lvl="0" indent="-34290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En dépit des réductions d’heures dans les maquettes réalisées pour la nouvelle accréditation, de l’effort consenti notamment en L3 informatique où seuls deux groupes de TD ont été ouverts cette année pour 90 étudiants inscrits, le nombre d’heures supportées par le département informatique reste important. Les effectifs demeurent élevés.</a:t>
            </a:r>
          </a:p>
          <a:p>
            <a:pPr marL="534988" marR="0" lvl="0" indent="-34290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 département informatique s’investit toujours fortement dans la formation « </a:t>
            </a:r>
            <a:r>
              <a:rPr kumimoji="0" lang="fr-FR" sz="16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Gphy</a:t>
            </a:r>
            <a:r>
              <a:rPr kumimoji="0" lang="fr-F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 portée par le département bio-santé. Des besoins en informatique sont présents dans un certain nombre d’autres formations de SFA et il est naturel que ces enseignements soient pilotés par des collègues de la 27</a:t>
            </a:r>
            <a:r>
              <a:rPr kumimoji="0" lang="fr-FR" sz="1600" b="0" i="0" u="none" strike="noStrike" kern="1200" cap="none" spc="0" normalizeH="0" baseline="30000" noProof="0" dirty="0">
                <a:ln>
                  <a:noFill/>
                </a:ln>
                <a:solidFill>
                  <a:prstClr val="black"/>
                </a:solidFill>
                <a:effectLst/>
                <a:uLnTx/>
                <a:uFillTx/>
                <a:latin typeface="Tw Cen MT" panose="020B0602020104020603" pitchFamily="34" charset="0"/>
                <a:ea typeface="+mn-ea"/>
                <a:cs typeface="+mn-cs"/>
              </a:rPr>
              <a:t>ème</a:t>
            </a:r>
            <a:r>
              <a:rPr kumimoji="0" lang="fr-F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section. </a:t>
            </a:r>
          </a:p>
          <a:p>
            <a:pPr marL="534988" marR="0" lvl="0" indent="-34290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Plusieurs collègues du département sont sollicités dans le cadre de coopérations internationales mais également par d’autres composantes de l’Université pour assurer des enseignements d’informatique.</a:t>
            </a:r>
          </a:p>
          <a:p>
            <a:pPr marL="534988" marR="0" lvl="0" indent="-34290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Enfin, certains collègues du département sont fortement investis dans des responsabilités locales qui dépassent le périmètre du département (responsabilité de l’Inter-CMI, responsabilité du master IDLS porté par le département bio-santé, membre de la commission communication de SFA).</a:t>
            </a:r>
          </a:p>
          <a:p>
            <a:pPr marL="534988" marR="0" lvl="0" indent="-34290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Si les 4 ATER obtenus pour l’année 2023-2024 ont permis d’alléger la charge, celle-ci reste toujours importante et une partie des collègues continue de ployer sous le poids des heures complémentaires.</a:t>
            </a:r>
          </a:p>
          <a:p>
            <a:pPr marL="534988" marR="0" lvl="0" indent="-342900" algn="l"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ü"/>
              <a:tabLst/>
              <a:defRPr/>
            </a:pPr>
            <a:r>
              <a:rPr kumimoji="0" lang="fr-FR"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Les recrutements annoncés de deux enseignants-chercheurs et un enseignant pour la rentrée 2024, s’ils sont fructueux, nous placent au mieux dans la même situation que cette année. Nous avons cependant un doute sur la possibilité de recruter un enseignant, le vivier étant très limité. Pour pouvoir envisager sereinement la prochaine rentrée, nous sollicitons l’affectation d’au moins 2 postes d’ATER au département informatique. 2 postes ne couvriront pas l’ensemble des besoins du département, mais ce nombre plancher nous parait raisonnable à la fois par rapport à SFA, et par rapport aux perspectives de recrutement à la condition cependant que les postes soient publiés dans les plus brefs délais.</a:t>
            </a:r>
          </a:p>
        </p:txBody>
      </p:sp>
      <p:sp>
        <p:nvSpPr>
          <p:cNvPr id="9" name="ZoneTexte 8">
            <a:extLst>
              <a:ext uri="{FF2B5EF4-FFF2-40B4-BE49-F238E27FC236}">
                <a16:creationId xmlns:a16="http://schemas.microsoft.com/office/drawing/2014/main" id="{20251E9E-A5D4-409E-9DEA-9BD26022C9A7}"/>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1162702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CEF4F80-1DC6-47C6-A6B6-17BF712227C6}"/>
              </a:ext>
            </a:extLst>
          </p:cNvPr>
          <p:cNvSpPr txBox="1"/>
          <p:nvPr/>
        </p:nvSpPr>
        <p:spPr>
          <a:xfrm>
            <a:off x="1206690" y="642653"/>
            <a:ext cx="10769287" cy="516724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85750" marR="0" lvl="0" indent="-285750" algn="l" defTabSz="914400" rtl="0" eaLnBrk="1" fontAlgn="auto" latinLnBrk="0" hangingPunct="1">
              <a:lnSpc>
                <a:spcPct val="150000"/>
              </a:lnSpc>
              <a:spcBef>
                <a:spcPts val="0"/>
              </a:spcBef>
              <a:spcAft>
                <a:spcPts val="0"/>
              </a:spcAft>
              <a:buClr>
                <a:srgbClr val="B00000"/>
              </a:buClr>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Mathématiques</a:t>
            </a:r>
            <a:r>
              <a:rPr kumimoji="0" lang="fr-FR"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 demande de 4 postes</a:t>
            </a:r>
          </a:p>
          <a:p>
            <a:pPr marL="342900" marR="0" lvl="0" indent="-342900" algn="l" defTabSz="914400" rtl="0" eaLnBrk="1" fontAlgn="auto" latinLnBrk="0" hangingPunct="1">
              <a:lnSpc>
                <a:spcPct val="150000"/>
              </a:lnSpc>
              <a:spcBef>
                <a:spcPts val="0"/>
              </a:spcBef>
              <a:spcAft>
                <a:spcPts val="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Actuellement avec 3 ATER les EC/E du département de maths peuvent enfin avoir une (sur)charge d'enseignement leur permettant de pratiquer leur enseignement dans des conditions et limites acceptables même si la vie du laboratoire est fortement affectée par la charge de travail sur le campus B. Le maintien d'un nombre suffisant d'ATER permettra de maintenir un niveau de service supportable de ce point de vue.</a:t>
            </a:r>
          </a:p>
          <a:p>
            <a:pPr marL="342900" marR="0" lvl="0" indent="-342900" algn="l" defTabSz="914400" rtl="0" eaLnBrk="1" fontAlgn="auto" latinLnBrk="0" hangingPunct="1">
              <a:lnSpc>
                <a:spcPct val="150000"/>
              </a:lnSpc>
              <a:spcBef>
                <a:spcPts val="0"/>
              </a:spcBef>
              <a:spcAft>
                <a:spcPts val="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L'effectif de titulaires ne permet pas d'assurer l'ensemble des enseignements mutualisés en TD de L1 par exemple du fait des emplois du temps "en barètes", et ces mutualisations impliquent aussi un déséquilibre assez fort dans les services avec un premier semestre saturé,  ainsi, outre le fait de réduire la part des HC chez les EC/E du département, le fait d'avoir 3 ATER, voire 4, permet de répondre à un besoin que nous ne pouvons pas assurer avec les seuls titulaires et DCACE, et d'équilibrer les services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kumimoji="0" lang="fr-FR"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9" name="ZoneTexte 8">
            <a:extLst>
              <a:ext uri="{FF2B5EF4-FFF2-40B4-BE49-F238E27FC236}">
                <a16:creationId xmlns:a16="http://schemas.microsoft.com/office/drawing/2014/main" id="{0786B91E-45FE-4576-86C4-F732A0688447}"/>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3534717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CEF4F80-1DC6-47C6-A6B6-17BF712227C6}"/>
              </a:ext>
            </a:extLst>
          </p:cNvPr>
          <p:cNvSpPr txBox="1"/>
          <p:nvPr/>
        </p:nvSpPr>
        <p:spPr>
          <a:xfrm>
            <a:off x="902228" y="1502679"/>
            <a:ext cx="11073749" cy="4057521"/>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B00000"/>
              </a:buClr>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Mécanique</a:t>
            </a:r>
            <a:r>
              <a:rPr kumimoji="0" lang="fr-FR"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 demande de 1 poste</a:t>
            </a:r>
          </a:p>
          <a:p>
            <a:pPr marL="719138" marR="0" lvl="0" indent="-34290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Durant l’année universitaire 2023-2024, le département de formation de mécanique a bénéficié d’un support d’ATER. </a:t>
            </a:r>
          </a:p>
          <a:p>
            <a:pPr marL="719138" marR="0" lvl="0" indent="-34290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Les besoins en enseignements en Mécanique et Génie Mécanique sont toujours importants. Malgré une baisse générale des effectifs cette année, un volume d’une centaine d’heures complémentaires a tout de même été généré au sein du département et environ 130 heures ont été assurées par des collègues extérieurs au département. Ces volumes seront certainement semblables pour la prochaine année universitaire.</a:t>
            </a:r>
          </a:p>
          <a:p>
            <a:pPr marL="719138" marR="0" lvl="0" indent="-34290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Pour l’année 2024-2025, le département devrait bénéficier du recrutement d’un Professeur (poste de </a:t>
            </a:r>
            <a:r>
              <a:rPr kumimoji="0" lang="fr-FR"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Said</a:t>
            </a: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fr-FR"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Zeghloul</a:t>
            </a: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suite à son départ à la retraite) et aurait dû bénéficier du recrutement d’un Maître de Conférences (poste d’Arnaud </a:t>
            </a:r>
            <a:r>
              <a:rPr kumimoji="0" lang="fr-FR"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Germaneau</a:t>
            </a: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promu Professeur en 2023). L’ouverture au concours du poste de Maître de Conférences est repoussée d’une année et génère un support d’ATER.</a:t>
            </a:r>
          </a:p>
          <a:p>
            <a:pPr marL="719138" marR="0" lvl="0" indent="-342900" algn="l" defTabSz="914400" rtl="0" eaLnBrk="1" fontAlgn="auto" latinLnBrk="0" hangingPunct="1">
              <a:lnSpc>
                <a:spcPct val="100000"/>
              </a:lnSpc>
              <a:spcBef>
                <a:spcPts val="200"/>
              </a:spcBef>
              <a:spcAft>
                <a:spcPts val="200"/>
              </a:spcAft>
              <a:buClr>
                <a:srgbClr val="B00000"/>
              </a:buClr>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Pour ces raisons, le département de mécanique demande un support d’ATER pour l’année universitaire 2024-2025.</a:t>
            </a:r>
          </a:p>
        </p:txBody>
      </p:sp>
      <p:sp>
        <p:nvSpPr>
          <p:cNvPr id="9" name="ZoneTexte 8">
            <a:extLst>
              <a:ext uri="{FF2B5EF4-FFF2-40B4-BE49-F238E27FC236}">
                <a16:creationId xmlns:a16="http://schemas.microsoft.com/office/drawing/2014/main" id="{40A85D1B-8558-4F38-94F1-2C951FB79D2E}"/>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2798454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EC1B1DAC-7F27-4C30-9F45-6162D0FC2786}"/>
              </a:ext>
            </a:extLst>
          </p:cNvPr>
          <p:cNvSpPr txBox="1"/>
          <p:nvPr/>
        </p:nvSpPr>
        <p:spPr>
          <a:xfrm>
            <a:off x="4655309" y="6295333"/>
            <a:ext cx="24784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Les forces en présence…</a:t>
            </a:r>
          </a:p>
        </p:txBody>
      </p:sp>
      <p:pic>
        <p:nvPicPr>
          <p:cNvPr id="11" name="Image 10">
            <a:extLst>
              <a:ext uri="{FF2B5EF4-FFF2-40B4-BE49-F238E27FC236}">
                <a16:creationId xmlns:a16="http://schemas.microsoft.com/office/drawing/2014/main" id="{4FFDF3BB-B8D5-4923-AA2A-7B9BDFC712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10184"/>
            <a:ext cx="12054958" cy="5547484"/>
          </a:xfrm>
          <a:prstGeom prst="rect">
            <a:avLst/>
          </a:prstGeom>
        </p:spPr>
      </p:pic>
      <p:sp>
        <p:nvSpPr>
          <p:cNvPr id="9" name="ZoneTexte 8">
            <a:extLst>
              <a:ext uri="{FF2B5EF4-FFF2-40B4-BE49-F238E27FC236}">
                <a16:creationId xmlns:a16="http://schemas.microsoft.com/office/drawing/2014/main" id="{6E452E27-2AA7-4C11-B429-DBACA644F4C8}"/>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2159679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9F65DC69-44B6-4575-84B3-97EAD1CD5BEC}"/>
              </a:ext>
            </a:extLst>
          </p:cNvPr>
          <p:cNvSpPr txBox="1"/>
          <p:nvPr/>
        </p:nvSpPr>
        <p:spPr>
          <a:xfrm>
            <a:off x="2350907" y="6249622"/>
            <a:ext cx="66572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La pression en heures complémentaires par collègue (équivalent EC)</a:t>
            </a:r>
          </a:p>
        </p:txBody>
      </p:sp>
      <p:pic>
        <p:nvPicPr>
          <p:cNvPr id="10" name="Image 9">
            <a:extLst>
              <a:ext uri="{FF2B5EF4-FFF2-40B4-BE49-F238E27FC236}">
                <a16:creationId xmlns:a16="http://schemas.microsoft.com/office/drawing/2014/main" id="{2FBF0154-125C-4D84-A08A-1AE49DA4BE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0635" y="949075"/>
            <a:ext cx="6756550" cy="5346092"/>
          </a:xfrm>
          <a:prstGeom prst="rect">
            <a:avLst/>
          </a:prstGeom>
        </p:spPr>
      </p:pic>
      <p:sp>
        <p:nvSpPr>
          <p:cNvPr id="11" name="ZoneTexte 10">
            <a:extLst>
              <a:ext uri="{FF2B5EF4-FFF2-40B4-BE49-F238E27FC236}">
                <a16:creationId xmlns:a16="http://schemas.microsoft.com/office/drawing/2014/main" id="{68E75B41-2E94-4A76-B8CE-0ED8BAD53756}"/>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694150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895A23E7-5E65-4915-A98B-E1921CAD90A5}"/>
              </a:ext>
            </a:extLst>
          </p:cNvPr>
          <p:cNvSpPr txBox="1"/>
          <p:nvPr/>
        </p:nvSpPr>
        <p:spPr>
          <a:xfrm>
            <a:off x="825271" y="5623158"/>
            <a:ext cx="36302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Classement suivant indicateur HC/EC</a:t>
            </a:r>
          </a:p>
        </p:txBody>
      </p:sp>
      <p:sp>
        <p:nvSpPr>
          <p:cNvPr id="11" name="ZoneTexte 10">
            <a:extLst>
              <a:ext uri="{FF2B5EF4-FFF2-40B4-BE49-F238E27FC236}">
                <a16:creationId xmlns:a16="http://schemas.microsoft.com/office/drawing/2014/main" id="{FD2C00CF-3F6B-48CE-B6E8-F3418B44832E}"/>
              </a:ext>
            </a:extLst>
          </p:cNvPr>
          <p:cNvSpPr txBox="1"/>
          <p:nvPr/>
        </p:nvSpPr>
        <p:spPr>
          <a:xfrm>
            <a:off x="5951720" y="1070089"/>
            <a:ext cx="3569443"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Proposition 1 : classement des 12 supports suivant ordre de l’indicateur HC/EC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Proposition 2 : Attribution de 6 supports suivant ordre de l’indicateur HC/EC puis vote ligne à ligne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Proposition 3 : Attribution d’un support à chacun des départements demandeur puis suivi ordre de l’indicateur HC/EC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Proposition 4 : Attribution d’un support à chacun des départements demandeur puis vote ligne à ligne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Image 11">
            <a:extLst>
              <a:ext uri="{FF2B5EF4-FFF2-40B4-BE49-F238E27FC236}">
                <a16:creationId xmlns:a16="http://schemas.microsoft.com/office/drawing/2014/main" id="{4F74F138-2624-4151-9538-5F210C9D5CD9}"/>
              </a:ext>
            </a:extLst>
          </p:cNvPr>
          <p:cNvPicPr>
            <a:picLocks noChangeAspect="1"/>
          </p:cNvPicPr>
          <p:nvPr/>
        </p:nvPicPr>
        <p:blipFill>
          <a:blip r:embed="rId3"/>
          <a:stretch>
            <a:fillRect/>
          </a:stretch>
        </p:blipFill>
        <p:spPr>
          <a:xfrm>
            <a:off x="970740" y="988265"/>
            <a:ext cx="3484820" cy="4501743"/>
          </a:xfrm>
          <a:prstGeom prst="rect">
            <a:avLst/>
          </a:prstGeom>
        </p:spPr>
      </p:pic>
      <p:sp>
        <p:nvSpPr>
          <p:cNvPr id="13" name="ZoneTexte 12">
            <a:extLst>
              <a:ext uri="{FF2B5EF4-FFF2-40B4-BE49-F238E27FC236}">
                <a16:creationId xmlns:a16="http://schemas.microsoft.com/office/drawing/2014/main" id="{622E7999-C1C6-4ED1-ADA2-90D4AC88BF25}"/>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161093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300873" cy="6858000"/>
          </a:xfrm>
          <a:prstGeom prst="rect">
            <a:avLst/>
          </a:prstGeom>
        </p:spPr>
      </p:pic>
      <p:sp>
        <p:nvSpPr>
          <p:cNvPr id="2" name="ZoneTexte 1">
            <a:extLst>
              <a:ext uri="{FF2B5EF4-FFF2-40B4-BE49-F238E27FC236}">
                <a16:creationId xmlns:a16="http://schemas.microsoft.com/office/drawing/2014/main" id="{807597B6-28A6-4F34-9D98-9FFCF01AC94C}"/>
              </a:ext>
            </a:extLst>
          </p:cNvPr>
          <p:cNvSpPr txBox="1"/>
          <p:nvPr/>
        </p:nvSpPr>
        <p:spPr>
          <a:xfrm>
            <a:off x="493983" y="606287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7" name="ZoneTexte 6">
            <a:extLst>
              <a:ext uri="{FF2B5EF4-FFF2-40B4-BE49-F238E27FC236}">
                <a16:creationId xmlns:a16="http://schemas.microsoft.com/office/drawing/2014/main" id="{6F6CEEA2-29E0-48FB-9852-1577236127AE}"/>
              </a:ext>
            </a:extLst>
          </p:cNvPr>
          <p:cNvSpPr txBox="1"/>
          <p:nvPr/>
        </p:nvSpPr>
        <p:spPr>
          <a:xfrm>
            <a:off x="1724660" y="3042201"/>
            <a:ext cx="61606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Manifestation fortement plébiscitée par les étudiants ! </a:t>
            </a:r>
          </a:p>
        </p:txBody>
      </p:sp>
      <p:pic>
        <p:nvPicPr>
          <p:cNvPr id="10" name="Image 9">
            <a:extLst>
              <a:ext uri="{FF2B5EF4-FFF2-40B4-BE49-F238E27FC236}">
                <a16:creationId xmlns:a16="http://schemas.microsoft.com/office/drawing/2014/main" id="{76166122-4F4B-41D0-B48B-99166B0E5A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0806" y="676318"/>
            <a:ext cx="4001879" cy="2667919"/>
          </a:xfrm>
          <a:prstGeom prst="rect">
            <a:avLst/>
          </a:prstGeom>
        </p:spPr>
      </p:pic>
      <p:pic>
        <p:nvPicPr>
          <p:cNvPr id="12" name="Image 11">
            <a:extLst>
              <a:ext uri="{FF2B5EF4-FFF2-40B4-BE49-F238E27FC236}">
                <a16:creationId xmlns:a16="http://schemas.microsoft.com/office/drawing/2014/main" id="{B7E6974A-7373-41C5-B7BE-D043B3A6B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0806" y="3513763"/>
            <a:ext cx="4001879" cy="3140659"/>
          </a:xfrm>
          <a:prstGeom prst="rect">
            <a:avLst/>
          </a:prstGeom>
        </p:spPr>
      </p:pic>
      <p:pic>
        <p:nvPicPr>
          <p:cNvPr id="14" name="Image 13">
            <a:extLst>
              <a:ext uri="{FF2B5EF4-FFF2-40B4-BE49-F238E27FC236}">
                <a16:creationId xmlns:a16="http://schemas.microsoft.com/office/drawing/2014/main" id="{C00CA305-519D-46F5-B4C9-DA562E1846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7955" y="3505154"/>
            <a:ext cx="4710989" cy="3140659"/>
          </a:xfrm>
          <a:prstGeom prst="rect">
            <a:avLst/>
          </a:prstGeom>
        </p:spPr>
      </p:pic>
      <p:pic>
        <p:nvPicPr>
          <p:cNvPr id="3" name="Image 2">
            <a:extLst>
              <a:ext uri="{FF2B5EF4-FFF2-40B4-BE49-F238E27FC236}">
                <a16:creationId xmlns:a16="http://schemas.microsoft.com/office/drawing/2014/main" id="{61262453-4004-4F0C-87A0-EABB311428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983" y="3350715"/>
            <a:ext cx="3294246" cy="3406617"/>
          </a:xfrm>
          <a:prstGeom prst="rect">
            <a:avLst/>
          </a:prstGeom>
        </p:spPr>
      </p:pic>
      <p:pic>
        <p:nvPicPr>
          <p:cNvPr id="15" name="Image 14">
            <a:extLst>
              <a:ext uri="{FF2B5EF4-FFF2-40B4-BE49-F238E27FC236}">
                <a16:creationId xmlns:a16="http://schemas.microsoft.com/office/drawing/2014/main" id="{9EF21512-C6E8-40B3-A0DC-5FC8100770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94856" y="794544"/>
            <a:ext cx="5329573" cy="2214400"/>
          </a:xfrm>
          <a:prstGeom prst="rect">
            <a:avLst/>
          </a:prstGeom>
        </p:spPr>
      </p:pic>
      <p:sp>
        <p:nvSpPr>
          <p:cNvPr id="16" name="Rectangle 15">
            <a:extLst>
              <a:ext uri="{FF2B5EF4-FFF2-40B4-BE49-F238E27FC236}">
                <a16:creationId xmlns:a16="http://schemas.microsoft.com/office/drawing/2014/main" id="{6B1070D7-CEE4-4A79-9F12-E8DF27F91C59}"/>
              </a:ext>
            </a:extLst>
          </p:cNvPr>
          <p:cNvSpPr/>
          <p:nvPr/>
        </p:nvSpPr>
        <p:spPr>
          <a:xfrm>
            <a:off x="1483986" y="221491"/>
            <a:ext cx="6863741"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rPr>
              <a:t>Cérémonies de diplômes, deux dates</a:t>
            </a: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ZoneTexte 10">
            <a:extLst>
              <a:ext uri="{FF2B5EF4-FFF2-40B4-BE49-F238E27FC236}">
                <a16:creationId xmlns:a16="http://schemas.microsoft.com/office/drawing/2014/main" id="{6FF2923D-0B8E-4872-B1D0-C14F2DA401FA}"/>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813784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ZoneTexte 10">
            <a:extLst>
              <a:ext uri="{FF2B5EF4-FFF2-40B4-BE49-F238E27FC236}">
                <a16:creationId xmlns:a16="http://schemas.microsoft.com/office/drawing/2014/main" id="{FD2C00CF-3F6B-48CE-B6E8-F3418B44832E}"/>
              </a:ext>
            </a:extLst>
          </p:cNvPr>
          <p:cNvSpPr txBox="1"/>
          <p:nvPr/>
        </p:nvSpPr>
        <p:spPr>
          <a:xfrm>
            <a:off x="4098842" y="1159094"/>
            <a:ext cx="3569443"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70AD47"/>
                </a:solidFill>
                <a:effectLst/>
                <a:uLnTx/>
                <a:uFillTx/>
                <a:latin typeface="Calibri" panose="020F0502020204030204"/>
                <a:ea typeface="+mn-ea"/>
                <a:cs typeface="+mn-cs"/>
              </a:rPr>
              <a:t>Proposition 1 : classement des 12 supports suivant ordre de l’indicateur HC/EC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5B9BD5"/>
                </a:solidFill>
                <a:effectLst/>
                <a:uLnTx/>
                <a:uFillTx/>
                <a:latin typeface="Calibri" panose="020F0502020204030204"/>
                <a:ea typeface="+mn-ea"/>
                <a:cs typeface="+mn-cs"/>
              </a:rPr>
              <a:t>Proposition 2 : Attribution de 6 supports suivant ordre de l’indicateur HC/EC puis vote ligne à ligne des 6 derniers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Proposition 3 : Attribution d’un support à chacun des départements demandeur puis suivi ordre de l’indicateur HC/EC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Proposition 4 : Attribution d’un support à chacun des départements demandeur puis vote ligne à ligne des 4 deniers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E7DAE34-5DF3-4E53-B19F-DCBEA7059836}"/>
              </a:ext>
            </a:extLst>
          </p:cNvPr>
          <p:cNvSpPr/>
          <p:nvPr/>
        </p:nvSpPr>
        <p:spPr>
          <a:xfrm>
            <a:off x="4098842" y="1159094"/>
            <a:ext cx="3733594" cy="2378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9463B6B-CB25-4D3B-9FEC-711D9F6E1816}"/>
              </a:ext>
            </a:extLst>
          </p:cNvPr>
          <p:cNvSpPr/>
          <p:nvPr/>
        </p:nvSpPr>
        <p:spPr>
          <a:xfrm>
            <a:off x="4098842" y="3674629"/>
            <a:ext cx="3733594" cy="251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047BB84C-6336-4E04-90E4-0DE0EA3CA421}"/>
              </a:ext>
            </a:extLst>
          </p:cNvPr>
          <p:cNvSpPr txBox="1"/>
          <p:nvPr/>
        </p:nvSpPr>
        <p:spPr>
          <a:xfrm>
            <a:off x="7991558" y="2348310"/>
            <a:ext cx="8040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Vote A</a:t>
            </a:r>
          </a:p>
        </p:txBody>
      </p:sp>
      <p:sp>
        <p:nvSpPr>
          <p:cNvPr id="20" name="ZoneTexte 19">
            <a:extLst>
              <a:ext uri="{FF2B5EF4-FFF2-40B4-BE49-F238E27FC236}">
                <a16:creationId xmlns:a16="http://schemas.microsoft.com/office/drawing/2014/main" id="{159B0807-5FE2-41D9-AC6E-1EEFCE7A963F}"/>
              </a:ext>
            </a:extLst>
          </p:cNvPr>
          <p:cNvSpPr txBox="1"/>
          <p:nvPr/>
        </p:nvSpPr>
        <p:spPr>
          <a:xfrm>
            <a:off x="7991558" y="4713746"/>
            <a:ext cx="796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Vote B</a:t>
            </a:r>
          </a:p>
        </p:txBody>
      </p:sp>
      <p:pic>
        <p:nvPicPr>
          <p:cNvPr id="2" name="Image 1">
            <a:extLst>
              <a:ext uri="{FF2B5EF4-FFF2-40B4-BE49-F238E27FC236}">
                <a16:creationId xmlns:a16="http://schemas.microsoft.com/office/drawing/2014/main" id="{AF912FB0-8884-412F-96D2-DA12D535DB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667" y="79952"/>
            <a:ext cx="2502364" cy="3232591"/>
          </a:xfrm>
          <a:prstGeom prst="rect">
            <a:avLst/>
          </a:prstGeom>
        </p:spPr>
      </p:pic>
      <p:pic>
        <p:nvPicPr>
          <p:cNvPr id="4" name="Image 3">
            <a:extLst>
              <a:ext uri="{FF2B5EF4-FFF2-40B4-BE49-F238E27FC236}">
                <a16:creationId xmlns:a16="http://schemas.microsoft.com/office/drawing/2014/main" id="{16E11585-EEC2-4A12-81D2-63FFCFCB08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51593" y="-17252"/>
            <a:ext cx="2564255" cy="3312543"/>
          </a:xfrm>
          <a:prstGeom prst="rect">
            <a:avLst/>
          </a:prstGeom>
        </p:spPr>
      </p:pic>
      <p:pic>
        <p:nvPicPr>
          <p:cNvPr id="8" name="Image 7">
            <a:extLst>
              <a:ext uri="{FF2B5EF4-FFF2-40B4-BE49-F238E27FC236}">
                <a16:creationId xmlns:a16="http://schemas.microsoft.com/office/drawing/2014/main" id="{2E37A613-292B-4F1A-8FB3-1EA524C658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51592" y="3480215"/>
            <a:ext cx="2564256" cy="3312544"/>
          </a:xfrm>
          <a:prstGeom prst="rect">
            <a:avLst/>
          </a:prstGeom>
        </p:spPr>
      </p:pic>
      <p:pic>
        <p:nvPicPr>
          <p:cNvPr id="21" name="Image 20">
            <a:extLst>
              <a:ext uri="{FF2B5EF4-FFF2-40B4-BE49-F238E27FC236}">
                <a16:creationId xmlns:a16="http://schemas.microsoft.com/office/drawing/2014/main" id="{F7B1E9E5-6485-4AA1-BAF2-00EF760CD6C6}"/>
              </a:ext>
            </a:extLst>
          </p:cNvPr>
          <p:cNvPicPr>
            <a:picLocks noChangeAspect="1"/>
          </p:cNvPicPr>
          <p:nvPr/>
        </p:nvPicPr>
        <p:blipFill>
          <a:blip r:embed="rId6"/>
          <a:stretch>
            <a:fillRect/>
          </a:stretch>
        </p:blipFill>
        <p:spPr>
          <a:xfrm>
            <a:off x="832921" y="3429000"/>
            <a:ext cx="2676525" cy="3457575"/>
          </a:xfrm>
          <a:prstGeom prst="rect">
            <a:avLst/>
          </a:prstGeom>
        </p:spPr>
      </p:pic>
      <p:sp>
        <p:nvSpPr>
          <p:cNvPr id="15" name="ZoneTexte 14">
            <a:extLst>
              <a:ext uri="{FF2B5EF4-FFF2-40B4-BE49-F238E27FC236}">
                <a16:creationId xmlns:a16="http://schemas.microsoft.com/office/drawing/2014/main" id="{405F83F5-FB91-4FA3-AE8C-00417D376DE0}"/>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715274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ZoneTexte 10">
            <a:extLst>
              <a:ext uri="{FF2B5EF4-FFF2-40B4-BE49-F238E27FC236}">
                <a16:creationId xmlns:a16="http://schemas.microsoft.com/office/drawing/2014/main" id="{FD2C00CF-3F6B-48CE-B6E8-F3418B44832E}"/>
              </a:ext>
            </a:extLst>
          </p:cNvPr>
          <p:cNvSpPr txBox="1"/>
          <p:nvPr/>
        </p:nvSpPr>
        <p:spPr>
          <a:xfrm>
            <a:off x="4376384" y="826788"/>
            <a:ext cx="3569443"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70AD47"/>
                </a:solidFill>
                <a:effectLst/>
                <a:uLnTx/>
                <a:uFillTx/>
                <a:latin typeface="Calibri" panose="020F0502020204030204"/>
                <a:ea typeface="+mn-ea"/>
                <a:cs typeface="+mn-cs"/>
              </a:rPr>
              <a:t>Proposition 1 : classement des 12 supports suivant ordre de l’indicateur HC/EC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5B9BD5"/>
                </a:solidFill>
                <a:effectLst/>
                <a:uLnTx/>
                <a:uFillTx/>
                <a:latin typeface="Calibri" panose="020F0502020204030204"/>
                <a:ea typeface="+mn-ea"/>
                <a:cs typeface="+mn-cs"/>
              </a:rPr>
              <a:t>Proposition 2 : Attribution de 6 supports suivant ordre de l’indicateur HC/EC puis vote ligne à ligne des 6 derniers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Proposition 3 : Attribution d’un support à chacun des départements demandeur puis suivi ordre de l’indicateur HC/EC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Proposition 4 : Attribution d’un support à chacun des départements demandeur puis vote ligne à ligne des 4 deniers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E7DAE34-5DF3-4E53-B19F-DCBEA7059836}"/>
              </a:ext>
            </a:extLst>
          </p:cNvPr>
          <p:cNvSpPr/>
          <p:nvPr/>
        </p:nvSpPr>
        <p:spPr>
          <a:xfrm>
            <a:off x="4376384" y="817939"/>
            <a:ext cx="3733594" cy="2378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9463B6B-CB25-4D3B-9FEC-711D9F6E1816}"/>
              </a:ext>
            </a:extLst>
          </p:cNvPr>
          <p:cNvSpPr/>
          <p:nvPr/>
        </p:nvSpPr>
        <p:spPr>
          <a:xfrm>
            <a:off x="4407626" y="3827654"/>
            <a:ext cx="3733594" cy="251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047BB84C-6336-4E04-90E4-0DE0EA3CA421}"/>
              </a:ext>
            </a:extLst>
          </p:cNvPr>
          <p:cNvSpPr txBox="1"/>
          <p:nvPr/>
        </p:nvSpPr>
        <p:spPr>
          <a:xfrm>
            <a:off x="5591646" y="526869"/>
            <a:ext cx="8040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Vote A</a:t>
            </a:r>
          </a:p>
        </p:txBody>
      </p:sp>
      <p:sp>
        <p:nvSpPr>
          <p:cNvPr id="20" name="ZoneTexte 19">
            <a:extLst>
              <a:ext uri="{FF2B5EF4-FFF2-40B4-BE49-F238E27FC236}">
                <a16:creationId xmlns:a16="http://schemas.microsoft.com/office/drawing/2014/main" id="{159B0807-5FE2-41D9-AC6E-1EEFCE7A963F}"/>
              </a:ext>
            </a:extLst>
          </p:cNvPr>
          <p:cNvSpPr txBox="1"/>
          <p:nvPr/>
        </p:nvSpPr>
        <p:spPr>
          <a:xfrm>
            <a:off x="5447129" y="3489963"/>
            <a:ext cx="796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Vote B</a:t>
            </a:r>
          </a:p>
        </p:txBody>
      </p:sp>
      <p:pic>
        <p:nvPicPr>
          <p:cNvPr id="3" name="Image 2">
            <a:extLst>
              <a:ext uri="{FF2B5EF4-FFF2-40B4-BE49-F238E27FC236}">
                <a16:creationId xmlns:a16="http://schemas.microsoft.com/office/drawing/2014/main" id="{6A33892B-E25B-4E34-99E3-10D99E044EFF}"/>
              </a:ext>
            </a:extLst>
          </p:cNvPr>
          <p:cNvPicPr>
            <a:picLocks noChangeAspect="1"/>
          </p:cNvPicPr>
          <p:nvPr/>
        </p:nvPicPr>
        <p:blipFill>
          <a:blip r:embed="rId3"/>
          <a:stretch>
            <a:fillRect/>
          </a:stretch>
        </p:blipFill>
        <p:spPr>
          <a:xfrm>
            <a:off x="1308079" y="624606"/>
            <a:ext cx="2611956" cy="2770577"/>
          </a:xfrm>
          <a:prstGeom prst="rect">
            <a:avLst/>
          </a:prstGeom>
        </p:spPr>
      </p:pic>
      <p:pic>
        <p:nvPicPr>
          <p:cNvPr id="8" name="Image 7">
            <a:extLst>
              <a:ext uri="{FF2B5EF4-FFF2-40B4-BE49-F238E27FC236}">
                <a16:creationId xmlns:a16="http://schemas.microsoft.com/office/drawing/2014/main" id="{80F280A0-5C6E-4D4B-ADBF-4ED567E12B29}"/>
              </a:ext>
            </a:extLst>
          </p:cNvPr>
          <p:cNvPicPr>
            <a:picLocks noChangeAspect="1"/>
          </p:cNvPicPr>
          <p:nvPr/>
        </p:nvPicPr>
        <p:blipFill>
          <a:blip r:embed="rId4"/>
          <a:stretch>
            <a:fillRect/>
          </a:stretch>
        </p:blipFill>
        <p:spPr>
          <a:xfrm>
            <a:off x="8985347" y="692507"/>
            <a:ext cx="2650948" cy="2811937"/>
          </a:xfrm>
          <a:prstGeom prst="rect">
            <a:avLst/>
          </a:prstGeom>
        </p:spPr>
      </p:pic>
      <p:pic>
        <p:nvPicPr>
          <p:cNvPr id="9" name="Image 8">
            <a:extLst>
              <a:ext uri="{FF2B5EF4-FFF2-40B4-BE49-F238E27FC236}">
                <a16:creationId xmlns:a16="http://schemas.microsoft.com/office/drawing/2014/main" id="{F8B22A60-EAF2-4E4A-A520-EF1460DC5A19}"/>
              </a:ext>
            </a:extLst>
          </p:cNvPr>
          <p:cNvPicPr>
            <a:picLocks noChangeAspect="1"/>
          </p:cNvPicPr>
          <p:nvPr/>
        </p:nvPicPr>
        <p:blipFill>
          <a:blip r:embed="rId5"/>
          <a:stretch>
            <a:fillRect/>
          </a:stretch>
        </p:blipFill>
        <p:spPr>
          <a:xfrm>
            <a:off x="8946731" y="3674629"/>
            <a:ext cx="2650947" cy="2811936"/>
          </a:xfrm>
          <a:prstGeom prst="rect">
            <a:avLst/>
          </a:prstGeom>
        </p:spPr>
      </p:pic>
      <p:pic>
        <p:nvPicPr>
          <p:cNvPr id="12" name="Image 11">
            <a:extLst>
              <a:ext uri="{FF2B5EF4-FFF2-40B4-BE49-F238E27FC236}">
                <a16:creationId xmlns:a16="http://schemas.microsoft.com/office/drawing/2014/main" id="{E8CE5F7D-C73C-4BDB-A0EC-B707BCE123F1}"/>
              </a:ext>
            </a:extLst>
          </p:cNvPr>
          <p:cNvPicPr>
            <a:picLocks noChangeAspect="1"/>
          </p:cNvPicPr>
          <p:nvPr/>
        </p:nvPicPr>
        <p:blipFill>
          <a:blip r:embed="rId6"/>
          <a:stretch>
            <a:fillRect/>
          </a:stretch>
        </p:blipFill>
        <p:spPr>
          <a:xfrm>
            <a:off x="1322735" y="3709422"/>
            <a:ext cx="2597300" cy="2755031"/>
          </a:xfrm>
          <a:prstGeom prst="rect">
            <a:avLst/>
          </a:prstGeom>
        </p:spPr>
      </p:pic>
      <p:sp>
        <p:nvSpPr>
          <p:cNvPr id="16" name="ZoneTexte 15">
            <a:extLst>
              <a:ext uri="{FF2B5EF4-FFF2-40B4-BE49-F238E27FC236}">
                <a16:creationId xmlns:a16="http://schemas.microsoft.com/office/drawing/2014/main" id="{60B41C48-8741-4D75-B94F-03B5E62EAC5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3590642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2" name="Titre 3">
            <a:extLst>
              <a:ext uri="{FF2B5EF4-FFF2-40B4-BE49-F238E27FC236}">
                <a16:creationId xmlns:a16="http://schemas.microsoft.com/office/drawing/2014/main" id="{B903E12D-4BFC-42B3-82FD-FEE3824F985F}"/>
              </a:ext>
            </a:extLst>
          </p:cNvPr>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grpSp>
        <p:nvGrpSpPr>
          <p:cNvPr id="13" name="Groupe 12">
            <a:extLst>
              <a:ext uri="{FF2B5EF4-FFF2-40B4-BE49-F238E27FC236}">
                <a16:creationId xmlns:a16="http://schemas.microsoft.com/office/drawing/2014/main" id="{C5590EA9-03F4-41FB-88D2-C346242FD7ED}"/>
              </a:ext>
            </a:extLst>
          </p:cNvPr>
          <p:cNvGrpSpPr/>
          <p:nvPr/>
        </p:nvGrpSpPr>
        <p:grpSpPr>
          <a:xfrm>
            <a:off x="902228" y="1083212"/>
            <a:ext cx="10552643" cy="2557135"/>
            <a:chOff x="902228" y="1083212"/>
            <a:chExt cx="10552643" cy="2557135"/>
          </a:xfrm>
        </p:grpSpPr>
        <p:sp>
          <p:nvSpPr>
            <p:cNvPr id="23" name="ZoneTexte 22">
              <a:extLst>
                <a:ext uri="{FF2B5EF4-FFF2-40B4-BE49-F238E27FC236}">
                  <a16:creationId xmlns:a16="http://schemas.microsoft.com/office/drawing/2014/main" id="{945371C2-B5E5-4B62-877F-10C360972FE9}"/>
                </a:ext>
              </a:extLst>
            </p:cNvPr>
            <p:cNvSpPr txBox="1"/>
            <p:nvPr/>
          </p:nvSpPr>
          <p:spPr>
            <a:xfrm>
              <a:off x="939271" y="1083212"/>
              <a:ext cx="10515600" cy="646331"/>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Après la présentation des données les membres de la commission (</a:t>
              </a:r>
              <a:r>
                <a:rPr kumimoji="0" lang="fr-FR" sz="1800" b="1" i="0" u="none" strike="noStrike" kern="1200" cap="none" spc="0" normalizeH="0" baseline="0" noProof="0" dirty="0">
                  <a:ln>
                    <a:noFill/>
                  </a:ln>
                  <a:solidFill>
                    <a:prstClr val="black"/>
                  </a:solidFill>
                  <a:effectLst/>
                  <a:highlight>
                    <a:srgbClr val="E7E7E7"/>
                  </a:highlight>
                  <a:uLnTx/>
                  <a:uFillTx/>
                  <a:latin typeface="Calibri" panose="020F0502020204030204"/>
                  <a:ea typeface="+mn-ea"/>
                  <a:cs typeface="+mn-cs"/>
                </a:rPr>
                <a:t>16 votants)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sont invités à se prononcer par vote à bulletin secret sur les deux propositions A et B suivantes  :</a:t>
              </a:r>
            </a:p>
          </p:txBody>
        </p:sp>
        <p:sp>
          <p:nvSpPr>
            <p:cNvPr id="24" name="ZoneTexte 23">
              <a:extLst>
                <a:ext uri="{FF2B5EF4-FFF2-40B4-BE49-F238E27FC236}">
                  <a16:creationId xmlns:a16="http://schemas.microsoft.com/office/drawing/2014/main" id="{B56B4852-1483-48B5-A606-6765F2609166}"/>
                </a:ext>
              </a:extLst>
            </p:cNvPr>
            <p:cNvSpPr txBox="1"/>
            <p:nvPr/>
          </p:nvSpPr>
          <p:spPr>
            <a:xfrm>
              <a:off x="1972314" y="1811554"/>
              <a:ext cx="3841890"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Vote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70AD47"/>
                  </a:solidFill>
                  <a:effectLst/>
                  <a:uLnTx/>
                  <a:uFillTx/>
                  <a:latin typeface="Calibri" panose="020F0502020204030204"/>
                  <a:ea typeface="+mn-ea"/>
                  <a:cs typeface="+mn-cs"/>
                </a:rPr>
                <a:t>Proposition 1 : classement des 12 supports suivant ordre de l’indicateur HC/EC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B9BD5"/>
                  </a:solidFill>
                  <a:effectLst/>
                  <a:uLnTx/>
                  <a:uFillTx/>
                  <a:latin typeface="Calibri" panose="020F0502020204030204"/>
                  <a:ea typeface="+mn-ea"/>
                  <a:cs typeface="+mn-cs"/>
                </a:rPr>
                <a:t>Proposition 2 : Attribution de 6 supports suivant ordre de l’indicateur HC/EC puis vote ligne à ligne des 6 derniers supports</a:t>
              </a:r>
            </a:p>
            <a:p>
              <a:pPr marL="285750" marR="0" lvl="0" indent="-28575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fr-FR" sz="1600" b="1" i="0" u="none" strike="noStrike" kern="1200" cap="none" spc="0" normalizeH="0" baseline="0" noProof="0" dirty="0">
                  <a:ln>
                    <a:noFill/>
                  </a:ln>
                  <a:solidFill>
                    <a:prstClr val="black"/>
                  </a:solidFill>
                  <a:effectLst/>
                  <a:highlight>
                    <a:srgbClr val="E7E7E7"/>
                  </a:highlight>
                  <a:uLnTx/>
                  <a:uFillTx/>
                  <a:latin typeface="Calibri" panose="020F0502020204030204"/>
                  <a:ea typeface="+mn-ea"/>
                  <a:cs typeface="+mn-cs"/>
                </a:rPr>
                <a:t>6 voix</a:t>
              </a:r>
            </a:p>
          </p:txBody>
        </p:sp>
        <p:sp>
          <p:nvSpPr>
            <p:cNvPr id="25" name="ZoneTexte 24">
              <a:extLst>
                <a:ext uri="{FF2B5EF4-FFF2-40B4-BE49-F238E27FC236}">
                  <a16:creationId xmlns:a16="http://schemas.microsoft.com/office/drawing/2014/main" id="{EA1F4321-3BDE-45D7-B61E-F77AC6159803}"/>
                </a:ext>
              </a:extLst>
            </p:cNvPr>
            <p:cNvSpPr txBox="1"/>
            <p:nvPr/>
          </p:nvSpPr>
          <p:spPr>
            <a:xfrm>
              <a:off x="7055436" y="1745377"/>
              <a:ext cx="4146650"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Vote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Proposition 3 : Attribution d’un support à chacun des départements demandeur puis suivi ordre de l’indicateur HC/EC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Proposition 4 : Attribution d’un support à chacun des départements demandeur puis vote ligne à ligne des 4 deniers supports</a:t>
              </a:r>
            </a:p>
            <a:p>
              <a:pPr marL="171450" marR="0" lvl="0" indent="-171450" algn="ctr"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600" b="1" i="0" u="none" strike="noStrike" kern="1200" cap="none" spc="0" normalizeH="0" baseline="0" noProof="0" dirty="0">
                  <a:ln>
                    <a:noFill/>
                  </a:ln>
                  <a:solidFill>
                    <a:prstClr val="black"/>
                  </a:solidFill>
                  <a:effectLst/>
                  <a:highlight>
                    <a:srgbClr val="E7E7E7"/>
                  </a:highlight>
                  <a:uLnTx/>
                  <a:uFillTx/>
                  <a:latin typeface="Calibri" panose="020F0502020204030204"/>
                  <a:ea typeface="+mn-ea"/>
                  <a:cs typeface="+mn-cs"/>
                </a:rPr>
                <a:t>10 voix</a:t>
              </a:r>
            </a:p>
          </p:txBody>
        </p:sp>
        <p:sp>
          <p:nvSpPr>
            <p:cNvPr id="2" name="Rectangle 1">
              <a:extLst>
                <a:ext uri="{FF2B5EF4-FFF2-40B4-BE49-F238E27FC236}">
                  <a16:creationId xmlns:a16="http://schemas.microsoft.com/office/drawing/2014/main" id="{42EFE94A-6995-4485-8774-010E05A80D71}"/>
                </a:ext>
              </a:extLst>
            </p:cNvPr>
            <p:cNvSpPr/>
            <p:nvPr/>
          </p:nvSpPr>
          <p:spPr>
            <a:xfrm>
              <a:off x="902228" y="1085164"/>
              <a:ext cx="10552643" cy="2555183"/>
            </a:xfrm>
            <a:prstGeom prst="rect">
              <a:avLst/>
            </a:prstGeom>
            <a:noFill/>
            <a:ln w="19050">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e 9">
            <a:extLst>
              <a:ext uri="{FF2B5EF4-FFF2-40B4-BE49-F238E27FC236}">
                <a16:creationId xmlns:a16="http://schemas.microsoft.com/office/drawing/2014/main" id="{24C1D68E-DB57-49DA-9B5F-EF92744A1F57}"/>
              </a:ext>
            </a:extLst>
          </p:cNvPr>
          <p:cNvGrpSpPr/>
          <p:nvPr/>
        </p:nvGrpSpPr>
        <p:grpSpPr>
          <a:xfrm>
            <a:off x="939270" y="4134692"/>
            <a:ext cx="10552643" cy="1939399"/>
            <a:chOff x="920749" y="3833437"/>
            <a:chExt cx="10552643" cy="1939399"/>
          </a:xfrm>
        </p:grpSpPr>
        <p:grpSp>
          <p:nvGrpSpPr>
            <p:cNvPr id="4" name="Groupe 3">
              <a:extLst>
                <a:ext uri="{FF2B5EF4-FFF2-40B4-BE49-F238E27FC236}">
                  <a16:creationId xmlns:a16="http://schemas.microsoft.com/office/drawing/2014/main" id="{A6D47A1E-1931-4DF9-B384-703B249351D9}"/>
                </a:ext>
              </a:extLst>
            </p:cNvPr>
            <p:cNvGrpSpPr/>
            <p:nvPr/>
          </p:nvGrpSpPr>
          <p:grpSpPr>
            <a:xfrm>
              <a:off x="957792" y="3864621"/>
              <a:ext cx="10515600" cy="1785104"/>
              <a:chOff x="957792" y="3864621"/>
              <a:chExt cx="10515600" cy="1785104"/>
            </a:xfrm>
          </p:grpSpPr>
          <p:sp>
            <p:nvSpPr>
              <p:cNvPr id="26" name="ZoneTexte 25">
                <a:extLst>
                  <a:ext uri="{FF2B5EF4-FFF2-40B4-BE49-F238E27FC236}">
                    <a16:creationId xmlns:a16="http://schemas.microsoft.com/office/drawing/2014/main" id="{76544140-449F-4010-9262-DC1C6CCEE01D}"/>
                  </a:ext>
                </a:extLst>
              </p:cNvPr>
              <p:cNvSpPr txBox="1"/>
              <p:nvPr/>
            </p:nvSpPr>
            <p:spPr>
              <a:xfrm>
                <a:off x="957792" y="3864621"/>
                <a:ext cx="10515600" cy="646331"/>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a:ln>
                      <a:noFill/>
                    </a:ln>
                    <a:solidFill>
                      <a:prstClr val="black"/>
                    </a:solidFill>
                    <a:effectLst/>
                    <a:uLnTx/>
                    <a:uFillTx/>
                    <a:latin typeface="Calibri" panose="020F0502020204030204"/>
                    <a:ea typeface="+mn-ea"/>
                    <a:cs typeface="+mn-cs"/>
                  </a:rPr>
                  <a:t>Second vote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suite au précédent résultat, les membres de la commission (</a:t>
                </a:r>
                <a:r>
                  <a:rPr kumimoji="0" lang="fr-FR" sz="1800" b="1" i="0" u="none" strike="noStrike" kern="1200" cap="none" spc="0" normalizeH="0" baseline="0" noProof="0" dirty="0">
                    <a:ln>
                      <a:noFill/>
                    </a:ln>
                    <a:solidFill>
                      <a:prstClr val="black"/>
                    </a:solidFill>
                    <a:effectLst/>
                    <a:highlight>
                      <a:srgbClr val="E7E7E7"/>
                    </a:highlight>
                    <a:uLnTx/>
                    <a:uFillTx/>
                    <a:latin typeface="Calibri" panose="020F0502020204030204"/>
                    <a:ea typeface="+mn-ea"/>
                    <a:cs typeface="+mn-cs"/>
                  </a:rPr>
                  <a:t>16 votants)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sont invités à se prononcer par vote à bulletin secret sur les propositions 3 et 4 suivantes  :</a:t>
                </a:r>
              </a:p>
            </p:txBody>
          </p:sp>
          <p:sp>
            <p:nvSpPr>
              <p:cNvPr id="27" name="ZoneTexte 26">
                <a:extLst>
                  <a:ext uri="{FF2B5EF4-FFF2-40B4-BE49-F238E27FC236}">
                    <a16:creationId xmlns:a16="http://schemas.microsoft.com/office/drawing/2014/main" id="{04D7A744-D873-4921-8D12-37AED8C76075}"/>
                  </a:ext>
                </a:extLst>
              </p:cNvPr>
              <p:cNvSpPr txBox="1"/>
              <p:nvPr/>
            </p:nvSpPr>
            <p:spPr>
              <a:xfrm>
                <a:off x="1972314" y="4510952"/>
                <a:ext cx="414665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Proposition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Attribution d’un support à chacun des départements demandeur puis suivi ordre de l’indicateur HC/EC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ctr"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600" b="1" i="0" u="none" strike="noStrike" kern="1200" cap="none" spc="0" normalizeH="0" baseline="0" noProof="0" dirty="0">
                    <a:ln>
                      <a:noFill/>
                    </a:ln>
                    <a:solidFill>
                      <a:prstClr val="black"/>
                    </a:solidFill>
                    <a:effectLst/>
                    <a:highlight>
                      <a:srgbClr val="E7E7E7"/>
                    </a:highlight>
                    <a:uLnTx/>
                    <a:uFillTx/>
                    <a:latin typeface="Calibri" panose="020F0502020204030204"/>
                    <a:ea typeface="+mn-ea"/>
                    <a:cs typeface="+mn-cs"/>
                  </a:rPr>
                  <a:t>11 voix</a:t>
                </a:r>
              </a:p>
            </p:txBody>
          </p:sp>
          <p:sp>
            <p:nvSpPr>
              <p:cNvPr id="28" name="ZoneTexte 27">
                <a:extLst>
                  <a:ext uri="{FF2B5EF4-FFF2-40B4-BE49-F238E27FC236}">
                    <a16:creationId xmlns:a16="http://schemas.microsoft.com/office/drawing/2014/main" id="{8064C409-BDDE-4DBA-BC67-392DD69CBE0C}"/>
                  </a:ext>
                </a:extLst>
              </p:cNvPr>
              <p:cNvSpPr txBox="1"/>
              <p:nvPr/>
            </p:nvSpPr>
            <p:spPr>
              <a:xfrm>
                <a:off x="6877548" y="4498452"/>
                <a:ext cx="414665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Proposition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Attribution d’un support à chacun des départements demandeur puis vote ligne à ligne des 4 deniers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171450" marR="0" lvl="0" indent="-171450" algn="ctr" defTabSz="914400" rtl="0" eaLnBrk="1" fontAlgn="auto" latinLnBrk="0" hangingPunct="1">
                  <a:lnSpc>
                    <a:spcPct val="100000"/>
                  </a:lnSpc>
                  <a:spcBef>
                    <a:spcPts val="0"/>
                  </a:spcBef>
                  <a:spcAft>
                    <a:spcPts val="0"/>
                  </a:spcAft>
                  <a:buClr>
                    <a:srgbClr val="B00000"/>
                  </a:buClr>
                  <a:buSzTx/>
                  <a:buFont typeface="Wingdings" panose="05000000000000000000" pitchFamily="2" charset="2"/>
                  <a:buChar char="§"/>
                  <a:tabLst/>
                  <a:defRPr/>
                </a:pPr>
                <a:r>
                  <a:rPr kumimoji="0" lang="fr-FR" sz="1600" b="1" i="0" u="none" strike="noStrike" kern="1200" cap="none" spc="0" normalizeH="0" baseline="0" noProof="0" dirty="0">
                    <a:ln>
                      <a:noFill/>
                    </a:ln>
                    <a:solidFill>
                      <a:prstClr val="black"/>
                    </a:solidFill>
                    <a:effectLst/>
                    <a:highlight>
                      <a:srgbClr val="E7E7E7"/>
                    </a:highlight>
                    <a:uLnTx/>
                    <a:uFillTx/>
                    <a:latin typeface="Calibri" panose="020F0502020204030204"/>
                    <a:ea typeface="+mn-ea"/>
                    <a:cs typeface="+mn-cs"/>
                  </a:rPr>
                  <a:t>5 voix</a:t>
                </a:r>
              </a:p>
            </p:txBody>
          </p:sp>
        </p:grpSp>
        <p:sp>
          <p:nvSpPr>
            <p:cNvPr id="29" name="Rectangle 28">
              <a:extLst>
                <a:ext uri="{FF2B5EF4-FFF2-40B4-BE49-F238E27FC236}">
                  <a16:creationId xmlns:a16="http://schemas.microsoft.com/office/drawing/2014/main" id="{8184B053-B1B4-442B-99DC-1E4871E14A90}"/>
                </a:ext>
              </a:extLst>
            </p:cNvPr>
            <p:cNvSpPr/>
            <p:nvPr/>
          </p:nvSpPr>
          <p:spPr>
            <a:xfrm>
              <a:off x="920749" y="3833437"/>
              <a:ext cx="10552643" cy="1939399"/>
            </a:xfrm>
            <a:prstGeom prst="rect">
              <a:avLst/>
            </a:prstGeom>
            <a:noFill/>
            <a:ln w="19050">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ZoneTexte 17">
            <a:extLst>
              <a:ext uri="{FF2B5EF4-FFF2-40B4-BE49-F238E27FC236}">
                <a16:creationId xmlns:a16="http://schemas.microsoft.com/office/drawing/2014/main" id="{DBB98785-B983-455F-8C8D-AA04EE904EBD}"/>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3705380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10" name="Image 9">
            <a:extLst>
              <a:ext uri="{FF2B5EF4-FFF2-40B4-BE49-F238E27FC236}">
                <a16:creationId xmlns:a16="http://schemas.microsoft.com/office/drawing/2014/main" id="{A3A581D9-8CCE-4102-8300-D8E038AE5D72}"/>
              </a:ext>
            </a:extLst>
          </p:cNvPr>
          <p:cNvPicPr>
            <a:picLocks noChangeAspect="1"/>
          </p:cNvPicPr>
          <p:nvPr/>
        </p:nvPicPr>
        <p:blipFill>
          <a:blip r:embed="rId3"/>
          <a:stretch>
            <a:fillRect/>
          </a:stretch>
        </p:blipFill>
        <p:spPr>
          <a:xfrm>
            <a:off x="1611989" y="1965593"/>
            <a:ext cx="3194649" cy="4359365"/>
          </a:xfrm>
          <a:prstGeom prst="rect">
            <a:avLst/>
          </a:prstGeom>
        </p:spPr>
      </p:pic>
      <p:pic>
        <p:nvPicPr>
          <p:cNvPr id="13" name="Image 12">
            <a:extLst>
              <a:ext uri="{FF2B5EF4-FFF2-40B4-BE49-F238E27FC236}">
                <a16:creationId xmlns:a16="http://schemas.microsoft.com/office/drawing/2014/main" id="{B3233A64-FAC1-4176-902F-9066E0EC22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5584" y="1796363"/>
            <a:ext cx="2597121" cy="2749534"/>
          </a:xfrm>
          <a:prstGeom prst="rect">
            <a:avLst/>
          </a:prstGeom>
        </p:spPr>
      </p:pic>
      <p:sp>
        <p:nvSpPr>
          <p:cNvPr id="16" name="ZoneTexte 15">
            <a:extLst>
              <a:ext uri="{FF2B5EF4-FFF2-40B4-BE49-F238E27FC236}">
                <a16:creationId xmlns:a16="http://schemas.microsoft.com/office/drawing/2014/main" id="{68C48A78-88CA-41D3-9EA0-7EF11AD8ABA4}"/>
              </a:ext>
            </a:extLst>
          </p:cNvPr>
          <p:cNvSpPr txBox="1"/>
          <p:nvPr/>
        </p:nvSpPr>
        <p:spPr>
          <a:xfrm>
            <a:off x="1298378" y="1040137"/>
            <a:ext cx="942425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Suite aux votes, la proposition suivante de classement de 12 supports par la commission formation de sera soumise au conseil d’UFR du 13 février 2023.</a:t>
            </a:r>
          </a:p>
        </p:txBody>
      </p:sp>
      <p:sp>
        <p:nvSpPr>
          <p:cNvPr id="9" name="Titre 3">
            <a:extLst>
              <a:ext uri="{FF2B5EF4-FFF2-40B4-BE49-F238E27FC236}">
                <a16:creationId xmlns:a16="http://schemas.microsoft.com/office/drawing/2014/main" id="{680CD6C8-EF5B-4F4E-A066-8D59EC86FA17}"/>
              </a:ext>
            </a:extLst>
          </p:cNvPr>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D510E598-7749-4CF1-82D7-4D48BC15F11C}"/>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
        <p:nvSpPr>
          <p:cNvPr id="2" name="Rectangle 1">
            <a:extLst>
              <a:ext uri="{FF2B5EF4-FFF2-40B4-BE49-F238E27FC236}">
                <a16:creationId xmlns:a16="http://schemas.microsoft.com/office/drawing/2014/main" id="{BDB277FC-48F5-4AB7-BF47-758746ACA3A4}"/>
              </a:ext>
            </a:extLst>
          </p:cNvPr>
          <p:cNvSpPr/>
          <p:nvPr/>
        </p:nvSpPr>
        <p:spPr>
          <a:xfrm>
            <a:off x="5428890" y="4655792"/>
            <a:ext cx="6096000" cy="1877437"/>
          </a:xfrm>
          <a:prstGeom prst="rect">
            <a:avLst/>
          </a:prstGeom>
        </p:spPr>
        <p:txBody>
          <a:bodyPr>
            <a:spAutoFit/>
          </a:bodyPr>
          <a:lstStyle/>
          <a:p>
            <a:pPr algn="just">
              <a:spcAft>
                <a:spcPts val="0"/>
              </a:spcAft>
            </a:pPr>
            <a:r>
              <a:rPr lang="fr-FR" sz="1600" b="1" i="1" dirty="0">
                <a:solidFill>
                  <a:srgbClr val="C00000"/>
                </a:solidFill>
                <a:latin typeface="Calibri" panose="020F0502020204030204" pitchFamily="34" charset="0"/>
                <a:ea typeface="Times New Roman" panose="02020603050405020304" pitchFamily="18" charset="0"/>
              </a:rPr>
              <a:t>Souhait des membres du conseil d’UFR de rediscuter le résultat issu de l’avis consultatif de la commission formation </a:t>
            </a:r>
            <a:endParaRPr lang="fr-FR" sz="1600" i="1" dirty="0">
              <a:solidFill>
                <a:srgbClr val="C00000"/>
              </a:solidFill>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30 votants à main levée : </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12 : POUR</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8 : ABSTENTION </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10 : CONTRE </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b="1" i="1" dirty="0">
                <a:solidFill>
                  <a:srgbClr val="C00000"/>
                </a:solidFill>
                <a:latin typeface="Calibri" panose="020F0502020204030204" pitchFamily="34" charset="0"/>
                <a:ea typeface="Times New Roman" panose="02020603050405020304" pitchFamily="18" charset="0"/>
              </a:rPr>
              <a:t>Une nouvelle discussion est adoptée </a:t>
            </a:r>
            <a:endParaRPr lang="fr-FR" sz="1600" i="1" dirty="0">
              <a:solidFill>
                <a:srgbClr val="C00000"/>
              </a:solidFill>
            </a:endParaRPr>
          </a:p>
        </p:txBody>
      </p:sp>
    </p:spTree>
    <p:extLst>
      <p:ext uri="{BB962C8B-B14F-4D97-AF65-F5344CB8AC3E}">
        <p14:creationId xmlns:p14="http://schemas.microsoft.com/office/powerpoint/2010/main" val="2881593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6" name="ZoneTexte 15">
            <a:extLst>
              <a:ext uri="{FF2B5EF4-FFF2-40B4-BE49-F238E27FC236}">
                <a16:creationId xmlns:a16="http://schemas.microsoft.com/office/drawing/2014/main" id="{68C48A78-88CA-41D3-9EA0-7EF11AD8ABA4}"/>
              </a:ext>
            </a:extLst>
          </p:cNvPr>
          <p:cNvSpPr txBox="1"/>
          <p:nvPr/>
        </p:nvSpPr>
        <p:spPr>
          <a:xfrm>
            <a:off x="1298378" y="1040137"/>
            <a:ext cx="9933214"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 conseil d’UFR n’a pas souhaité suivre la proposition de la commission formation et le classement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suivan</a:t>
            </a:r>
            <a:r>
              <a:rPr lang="fr-FR" dirty="0">
                <a:solidFill>
                  <a:prstClr val="black"/>
                </a:solidFill>
                <a:latin typeface="Calibri" panose="020F0502020204030204"/>
              </a:rPr>
              <a:t>t a été adopté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re 3">
            <a:extLst>
              <a:ext uri="{FF2B5EF4-FFF2-40B4-BE49-F238E27FC236}">
                <a16:creationId xmlns:a16="http://schemas.microsoft.com/office/drawing/2014/main" id="{680CD6C8-EF5B-4F4E-A066-8D59EC86FA17}"/>
              </a:ext>
            </a:extLst>
          </p:cNvPr>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Classement des postes d’ATER 2024/25</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D510E598-7749-4CF1-82D7-4D48BC15F11C}"/>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pic>
        <p:nvPicPr>
          <p:cNvPr id="2" name="Image 1">
            <a:extLst>
              <a:ext uri="{FF2B5EF4-FFF2-40B4-BE49-F238E27FC236}">
                <a16:creationId xmlns:a16="http://schemas.microsoft.com/office/drawing/2014/main" id="{29FC9DAD-FFBC-4E38-94A2-C26D8386A98D}"/>
              </a:ext>
            </a:extLst>
          </p:cNvPr>
          <p:cNvPicPr>
            <a:picLocks noChangeAspect="1"/>
          </p:cNvPicPr>
          <p:nvPr/>
        </p:nvPicPr>
        <p:blipFill>
          <a:blip r:embed="rId3"/>
          <a:stretch>
            <a:fillRect/>
          </a:stretch>
        </p:blipFill>
        <p:spPr>
          <a:xfrm>
            <a:off x="1695360" y="3495500"/>
            <a:ext cx="3592633" cy="3362500"/>
          </a:xfrm>
          <a:prstGeom prst="rect">
            <a:avLst/>
          </a:prstGeom>
        </p:spPr>
      </p:pic>
      <p:pic>
        <p:nvPicPr>
          <p:cNvPr id="3" name="Image 2">
            <a:extLst>
              <a:ext uri="{FF2B5EF4-FFF2-40B4-BE49-F238E27FC236}">
                <a16:creationId xmlns:a16="http://schemas.microsoft.com/office/drawing/2014/main" id="{890AB4B3-97F2-4EED-9EEA-50989210D0E2}"/>
              </a:ext>
            </a:extLst>
          </p:cNvPr>
          <p:cNvPicPr>
            <a:picLocks noChangeAspect="1"/>
          </p:cNvPicPr>
          <p:nvPr/>
        </p:nvPicPr>
        <p:blipFill>
          <a:blip r:embed="rId4"/>
          <a:stretch>
            <a:fillRect/>
          </a:stretch>
        </p:blipFill>
        <p:spPr>
          <a:xfrm>
            <a:off x="5921495" y="3753682"/>
            <a:ext cx="2352675" cy="2505075"/>
          </a:xfrm>
          <a:prstGeom prst="rect">
            <a:avLst/>
          </a:prstGeom>
        </p:spPr>
      </p:pic>
      <p:sp>
        <p:nvSpPr>
          <p:cNvPr id="4" name="Rectangle 3">
            <a:extLst>
              <a:ext uri="{FF2B5EF4-FFF2-40B4-BE49-F238E27FC236}">
                <a16:creationId xmlns:a16="http://schemas.microsoft.com/office/drawing/2014/main" id="{392CA99A-341A-40C2-A2D7-F45D4ED55D4B}"/>
              </a:ext>
            </a:extLst>
          </p:cNvPr>
          <p:cNvSpPr/>
          <p:nvPr/>
        </p:nvSpPr>
        <p:spPr>
          <a:xfrm>
            <a:off x="1206690" y="1678280"/>
            <a:ext cx="3335547" cy="1569660"/>
          </a:xfrm>
          <a:prstGeom prst="rect">
            <a:avLst/>
          </a:prstGeom>
        </p:spPr>
        <p:txBody>
          <a:bodyPr wrap="square">
            <a:spAutoFit/>
          </a:bodyPr>
          <a:lstStyle/>
          <a:p>
            <a:pPr algn="just">
              <a:spcAft>
                <a:spcPts val="0"/>
              </a:spcAft>
            </a:pPr>
            <a:r>
              <a:rPr lang="fr-FR" sz="1600" i="1" dirty="0">
                <a:solidFill>
                  <a:srgbClr val="C00000"/>
                </a:solidFill>
                <a:latin typeface="Calibri" panose="020F0502020204030204" pitchFamily="34" charset="0"/>
                <a:ea typeface="Times New Roman" panose="02020603050405020304" pitchFamily="18" charset="0"/>
              </a:rPr>
              <a:t>Choix du conseil entre option A ou B </a:t>
            </a:r>
            <a:endParaRPr lang="fr-FR" sz="1600" i="1" dirty="0">
              <a:solidFill>
                <a:srgbClr val="C00000"/>
              </a:solidFill>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30 votants à main levée : </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22 : OPTION A</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0 : OPTION B </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8 : ABSTENTION </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L’option A est adoptée  </a:t>
            </a:r>
            <a:endParaRPr lang="fr-FR" sz="1600" i="1" dirty="0">
              <a:solidFill>
                <a:srgbClr val="C00000"/>
              </a:solidFill>
            </a:endParaRPr>
          </a:p>
        </p:txBody>
      </p:sp>
      <p:sp>
        <p:nvSpPr>
          <p:cNvPr id="8" name="Rectangle 7">
            <a:extLst>
              <a:ext uri="{FF2B5EF4-FFF2-40B4-BE49-F238E27FC236}">
                <a16:creationId xmlns:a16="http://schemas.microsoft.com/office/drawing/2014/main" id="{A3665683-2A78-486C-B0AE-89C33997EA79}"/>
              </a:ext>
            </a:extLst>
          </p:cNvPr>
          <p:cNvSpPr/>
          <p:nvPr/>
        </p:nvSpPr>
        <p:spPr>
          <a:xfrm>
            <a:off x="5052585" y="1686468"/>
            <a:ext cx="6096000" cy="1569660"/>
          </a:xfrm>
          <a:prstGeom prst="rect">
            <a:avLst/>
          </a:prstGeom>
        </p:spPr>
        <p:txBody>
          <a:bodyPr>
            <a:spAutoFit/>
          </a:bodyPr>
          <a:lstStyle/>
          <a:p>
            <a:pPr algn="just">
              <a:spcAft>
                <a:spcPts val="0"/>
              </a:spcAft>
            </a:pPr>
            <a:r>
              <a:rPr lang="fr-FR" sz="1600" i="1" dirty="0">
                <a:solidFill>
                  <a:srgbClr val="C00000"/>
                </a:solidFill>
                <a:latin typeface="Calibri" panose="020F0502020204030204" pitchFamily="34" charset="0"/>
                <a:ea typeface="Times New Roman" panose="02020603050405020304" pitchFamily="18" charset="0"/>
              </a:rPr>
              <a:t>Choix du conseil entre proposition 1 ou 2 </a:t>
            </a:r>
            <a:endParaRPr lang="fr-FR" sz="1600" i="1" dirty="0">
              <a:solidFill>
                <a:srgbClr val="C00000"/>
              </a:solidFill>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30 votants à main levée : </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21 : PROPOSITION 1</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0 : PROPOSITION 2</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9 : ABSTENTION </a:t>
            </a:r>
            <a:endParaRPr lang="fr-FR" sz="1600" i="1" dirty="0">
              <a:solidFill>
                <a:srgbClr val="C00000"/>
              </a:solidFill>
            </a:endParaRPr>
          </a:p>
          <a:p>
            <a:pPr marL="342900" lvl="0" indent="-342900" algn="just">
              <a:buFont typeface="Wingdings" panose="05000000000000000000" pitchFamily="2" charset="2"/>
              <a:buChar char=""/>
              <a:tabLst>
                <a:tab pos="457200" algn="l"/>
              </a:tabLst>
            </a:pPr>
            <a:r>
              <a:rPr lang="fr-FR" sz="1600" i="1" dirty="0">
                <a:solidFill>
                  <a:srgbClr val="C00000"/>
                </a:solidFill>
                <a:latin typeface="Calibri" panose="020F0502020204030204" pitchFamily="34" charset="0"/>
                <a:ea typeface="Times New Roman" panose="02020603050405020304" pitchFamily="18" charset="0"/>
              </a:rPr>
              <a:t>La proposition 1 est adoptée </a:t>
            </a:r>
            <a:endParaRPr lang="fr-FR" sz="1600" i="1" dirty="0">
              <a:solidFill>
                <a:srgbClr val="C00000"/>
              </a:solidFill>
            </a:endParaRPr>
          </a:p>
        </p:txBody>
      </p:sp>
    </p:spTree>
    <p:extLst>
      <p:ext uri="{BB962C8B-B14F-4D97-AF65-F5344CB8AC3E}">
        <p14:creationId xmlns:p14="http://schemas.microsoft.com/office/powerpoint/2010/main" val="2996163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Neo Sans Std" panose="020B0504030504040204" pitchFamily="34" charset="0"/>
                <a:cs typeface="Arial" panose="020B0604020202020204" pitchFamily="34" charset="0"/>
              </a:rPr>
              <a:t>Finances</a:t>
            </a:r>
            <a:endParaRPr kumimoji="0" lang="fr-FR" sz="2400" b="1" i="0" u="none" strike="noStrike" kern="1200" cap="all" spc="0" normalizeH="0" baseline="0" noProof="0" dirty="0">
              <a:ln>
                <a:noFill/>
              </a:ln>
              <a:solidFill>
                <a:srgbClr val="AA1901"/>
              </a:solidFill>
              <a:effectLst/>
              <a:uLnTx/>
              <a:uFillTx/>
              <a:latin typeface="Neo Sans Std" panose="020B050403050404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75427" y="4024858"/>
            <a:ext cx="4411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b="1" dirty="0">
                <a:solidFill>
                  <a:prstClr val="white"/>
                </a:solidFill>
                <a:latin typeface="Arial" panose="020B0604020202020204" pitchFamily="34" charset="0"/>
                <a:cs typeface="Arial" panose="020B0604020202020204" pitchFamily="34" charset="0"/>
              </a:rPr>
              <a:t>6</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ZoneTexte 12">
            <a:extLst>
              <a:ext uri="{FF2B5EF4-FFF2-40B4-BE49-F238E27FC236}">
                <a16:creationId xmlns:a16="http://schemas.microsoft.com/office/drawing/2014/main" id="{E3E4BFCC-6EB8-4408-B7BB-E952A3EB5DF0}"/>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3345009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9" name="Titre 3">
            <a:extLst>
              <a:ext uri="{FF2B5EF4-FFF2-40B4-BE49-F238E27FC236}">
                <a16:creationId xmlns:a16="http://schemas.microsoft.com/office/drawing/2014/main" id="{680CD6C8-EF5B-4F4E-A066-8D59EC86FA17}"/>
              </a:ext>
            </a:extLst>
          </p:cNvPr>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Demande de subvention de l’association La Géode</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D510E598-7749-4CF1-82D7-4D48BC15F11C}"/>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13/02/24</a:t>
            </a:r>
          </a:p>
        </p:txBody>
      </p:sp>
      <p:sp>
        <p:nvSpPr>
          <p:cNvPr id="2" name="Rectangle 1">
            <a:extLst>
              <a:ext uri="{FF2B5EF4-FFF2-40B4-BE49-F238E27FC236}">
                <a16:creationId xmlns:a16="http://schemas.microsoft.com/office/drawing/2014/main" id="{432DB1D4-3188-4A52-B5BF-B7875D044044}"/>
              </a:ext>
            </a:extLst>
          </p:cNvPr>
          <p:cNvSpPr/>
          <p:nvPr/>
        </p:nvSpPr>
        <p:spPr>
          <a:xfrm>
            <a:off x="592567" y="1029263"/>
            <a:ext cx="11493041" cy="5509200"/>
          </a:xfrm>
          <a:prstGeom prst="rect">
            <a:avLst/>
          </a:prstGeom>
        </p:spPr>
        <p:txBody>
          <a:bodyPr wrap="square">
            <a:spAutoFit/>
          </a:bodyPr>
          <a:lstStyle/>
          <a:p>
            <a:pPr marL="285750" indent="-285750">
              <a:buFont typeface="Wingdings" panose="05000000000000000000" pitchFamily="2" charset="2"/>
              <a:buChar char="q"/>
            </a:pPr>
            <a:r>
              <a:rPr lang="fr-FR" sz="1600" dirty="0"/>
              <a:t>La Géode a comme projet de financer un stage terrain pour les étudiants en géologie de l’Université de Poitiers (Géode) du 16 avril au 21 avril 2024. L’objectif du stage est la découverte de l’histoire géologique de la Lozère.</a:t>
            </a:r>
          </a:p>
          <a:p>
            <a:pPr marL="285750" indent="-285750">
              <a:buFont typeface="Wingdings" panose="05000000000000000000" pitchFamily="2" charset="2"/>
              <a:buChar char="q"/>
            </a:pPr>
            <a:r>
              <a:rPr lang="fr-FR" sz="1600" dirty="0"/>
              <a:t>Thèmes principaux : sédimentologie, paléontologie, paléoenvironnements</a:t>
            </a:r>
          </a:p>
          <a:p>
            <a:pPr marL="285750" indent="-285750">
              <a:buFont typeface="Wingdings" panose="05000000000000000000" pitchFamily="2" charset="2"/>
              <a:buChar char="q"/>
            </a:pPr>
            <a:r>
              <a:rPr lang="fr-FR" sz="1600" dirty="0"/>
              <a:t>Durant de multiples années, notre association a collaboré avec des professionnels de la géologie afin de contribuer à la découverte de cette science.</a:t>
            </a:r>
          </a:p>
          <a:p>
            <a:pPr marL="285750" indent="-285750">
              <a:buFont typeface="Wingdings" panose="05000000000000000000" pitchFamily="2" charset="2"/>
              <a:buChar char="q"/>
            </a:pPr>
            <a:r>
              <a:rPr lang="fr-FR" sz="1600" dirty="0"/>
              <a:t>Ce stage qui, au sein de l’Association Géode, n’est pas réalisable tous les ans pour des raisons financières peut se retrouver menacé cette année à cause de l’inflation et d’un manque de trésorerie.</a:t>
            </a:r>
          </a:p>
          <a:p>
            <a:pPr marL="285750" indent="-285750">
              <a:buFont typeface="Wingdings" panose="05000000000000000000" pitchFamily="2" charset="2"/>
              <a:buChar char="q"/>
            </a:pPr>
            <a:r>
              <a:rPr lang="fr-FR" sz="1600" dirty="0"/>
              <a:t>Nous serons supervisés par Jean-David Moreau et Vincent </a:t>
            </a:r>
            <a:r>
              <a:rPr lang="fr-FR" sz="1600" dirty="0" err="1"/>
              <a:t>Trincal</a:t>
            </a:r>
            <a:r>
              <a:rPr lang="fr-FR" sz="1600" dirty="0"/>
              <a:t>, d’anciens adhérents de la Géode, maintenant représentants de l’Association Paléontologique des Hauts Plateaux de Lozère et géologues de formation.</a:t>
            </a:r>
          </a:p>
          <a:p>
            <a:pPr marL="285750" indent="-285750">
              <a:buFont typeface="Wingdings" panose="05000000000000000000" pitchFamily="2" charset="2"/>
              <a:buChar char="q"/>
            </a:pPr>
            <a:r>
              <a:rPr lang="fr-FR" sz="1600" dirty="0"/>
              <a:t>Un stage de cet ampleur organisé par des professionnels du milieu est un réel plus dans la formation en géosciences. En effet, le travail sur le terrain permet de beaucoup mieux appréhender des concepts vus en cours et de les visualiser en situation réelle.</a:t>
            </a:r>
          </a:p>
          <a:p>
            <a:pPr marL="285750" indent="-285750">
              <a:buFont typeface="Wingdings" panose="05000000000000000000" pitchFamily="2" charset="2"/>
              <a:buChar char="q"/>
            </a:pPr>
            <a:r>
              <a:rPr lang="fr-FR" sz="1600" dirty="0"/>
              <a:t>De plus, la Géode est une association étudiante ouverte à tous, le partage de notre passion des géosciences a toujours été un de nos objectifs principaux.</a:t>
            </a:r>
          </a:p>
          <a:p>
            <a:pPr marL="285750" indent="-285750">
              <a:buFont typeface="Wingdings" panose="05000000000000000000" pitchFamily="2" charset="2"/>
              <a:buChar char="q"/>
            </a:pPr>
            <a:r>
              <a:rPr lang="fr-FR" sz="1600" dirty="0"/>
              <a:t>Les montants attribués serviront à financer la location de minibus, l’édition d’un carnet guide (pour les participants) et à couvrir une partie de la nourriture afin d’alléger le poids financier sur les étudiants.</a:t>
            </a:r>
          </a:p>
          <a:p>
            <a:pPr marL="285750" indent="-285750">
              <a:buFont typeface="Wingdings" panose="05000000000000000000" pitchFamily="2" charset="2"/>
              <a:buChar char="q"/>
            </a:pPr>
            <a:r>
              <a:rPr lang="fr-FR" sz="1600" dirty="0"/>
              <a:t>Recevoir une subvention de l’université permettrait à notre association de rendre ce stage possible et suivant le montant, d’augmenter le nombre de participants.</a:t>
            </a:r>
          </a:p>
          <a:p>
            <a:pPr marL="285750" indent="-285750">
              <a:buFont typeface="Wingdings" panose="05000000000000000000" pitchFamily="2" charset="2"/>
              <a:buChar char="q"/>
            </a:pPr>
            <a:r>
              <a:rPr lang="fr-FR" sz="1600" dirty="0"/>
              <a:t>Dans un premier temps, l’engagement associatif et l’organisation de sorties sur le terrain en dehors du cursus universitaire est un moyen très précieux de compenser le nombre décroissant de stages au sein de la formation en géosciences.</a:t>
            </a:r>
          </a:p>
          <a:p>
            <a:pPr marL="285750" indent="-285750">
              <a:buFont typeface="Wingdings" panose="05000000000000000000" pitchFamily="2" charset="2"/>
              <a:buChar char="q"/>
            </a:pPr>
            <a:r>
              <a:rPr lang="fr-FR" sz="1600" dirty="0"/>
              <a:t>Dans un second temps, c’est un excellent moyen afin de faire découvrir un milieu (celui de la géologie) de manière ludique à des étudiants souhaitant étendre leur culture scientifique peu importe leur parcours universitaire.</a:t>
            </a:r>
          </a:p>
          <a:p>
            <a:pPr marL="285750" indent="-285750">
              <a:buFont typeface="Wingdings" panose="05000000000000000000" pitchFamily="2" charset="2"/>
              <a:buChar char="q"/>
            </a:pPr>
            <a:r>
              <a:rPr lang="fr-FR" sz="1600" dirty="0"/>
              <a:t>Subvention demandée : 1000 €</a:t>
            </a:r>
          </a:p>
        </p:txBody>
      </p:sp>
    </p:spTree>
    <p:extLst>
      <p:ext uri="{BB962C8B-B14F-4D97-AF65-F5344CB8AC3E}">
        <p14:creationId xmlns:p14="http://schemas.microsoft.com/office/powerpoint/2010/main" val="754083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9" name="Titre 3">
            <a:extLst>
              <a:ext uri="{FF2B5EF4-FFF2-40B4-BE49-F238E27FC236}">
                <a16:creationId xmlns:a16="http://schemas.microsoft.com/office/drawing/2014/main" id="{680CD6C8-EF5B-4F4E-A066-8D59EC86FA17}"/>
              </a:ext>
            </a:extLst>
          </p:cNvPr>
          <p:cNvSpPr>
            <a:spLocks noGrp="1"/>
          </p:cNvSpPr>
          <p:nvPr>
            <p:ph type="title"/>
          </p:nvPr>
        </p:nvSpPr>
        <p:spPr>
          <a:xfrm>
            <a:off x="1206690" y="261569"/>
            <a:ext cx="10515600" cy="726696"/>
          </a:xfrm>
        </p:spPr>
        <p:txBody>
          <a:bodyPr>
            <a:normAutofit/>
          </a:bodyPr>
          <a:lstStyle/>
          <a:p>
            <a:pPr>
              <a:defRPr/>
            </a:pPr>
            <a:r>
              <a:rPr lang="fr-FR" sz="2400" b="1" cap="small" dirty="0">
                <a:solidFill>
                  <a:srgbClr val="AA1901"/>
                </a:solidFill>
                <a:latin typeface="Arial" panose="020B0604020202020204" pitchFamily="34" charset="0"/>
                <a:cs typeface="Arial" panose="020B0604020202020204" pitchFamily="34" charset="0"/>
              </a:rPr>
              <a:t>Demande de subvention de l’association La Géode</a:t>
            </a:r>
            <a:endParaRPr lang="fr-FR" altLang="fr-FR" sz="2400" dirty="0">
              <a:solidFill>
                <a:srgbClr val="A2122A"/>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D510E598-7749-4CF1-82D7-4D48BC15F11C}"/>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13/02/24</a:t>
            </a:r>
          </a:p>
        </p:txBody>
      </p:sp>
      <p:sp>
        <p:nvSpPr>
          <p:cNvPr id="3" name="Rectangle 2">
            <a:extLst>
              <a:ext uri="{FF2B5EF4-FFF2-40B4-BE49-F238E27FC236}">
                <a16:creationId xmlns:a16="http://schemas.microsoft.com/office/drawing/2014/main" id="{4F487D57-8FB8-4A0D-A9FB-BF314F909B29}"/>
              </a:ext>
            </a:extLst>
          </p:cNvPr>
          <p:cNvSpPr/>
          <p:nvPr/>
        </p:nvSpPr>
        <p:spPr>
          <a:xfrm>
            <a:off x="864551" y="1501286"/>
            <a:ext cx="9641457" cy="646331"/>
          </a:xfrm>
          <a:prstGeom prst="rect">
            <a:avLst/>
          </a:prstGeom>
        </p:spPr>
        <p:txBody>
          <a:bodyPr wrap="square">
            <a:spAutoFit/>
          </a:bodyPr>
          <a:lstStyle/>
          <a:p>
            <a:r>
              <a:rPr lang="fr-FR" dirty="0"/>
              <a:t>Dépenses prévisionnelles pour la semaine de stage impliquant une participation importante de la part des étudiants et de l’association.</a:t>
            </a:r>
          </a:p>
        </p:txBody>
      </p:sp>
      <p:pic>
        <p:nvPicPr>
          <p:cNvPr id="4" name="Image 3">
            <a:extLst>
              <a:ext uri="{FF2B5EF4-FFF2-40B4-BE49-F238E27FC236}">
                <a16:creationId xmlns:a16="http://schemas.microsoft.com/office/drawing/2014/main" id="{9B3CCF08-04AA-4B47-8778-2C1CE12426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113" y="2416286"/>
            <a:ext cx="10835778" cy="1605300"/>
          </a:xfrm>
          <a:prstGeom prst="rect">
            <a:avLst/>
          </a:prstGeom>
        </p:spPr>
      </p:pic>
    </p:spTree>
    <p:extLst>
      <p:ext uri="{BB962C8B-B14F-4D97-AF65-F5344CB8AC3E}">
        <p14:creationId xmlns:p14="http://schemas.microsoft.com/office/powerpoint/2010/main" val="3948383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Neo Sans Std" panose="020B0504030504040204" pitchFamily="34" charset="0"/>
                <a:cs typeface="Arial" panose="020B0604020202020204" pitchFamily="34" charset="0"/>
              </a:rPr>
              <a:t>Questions diverses</a:t>
            </a:r>
            <a:endParaRPr kumimoji="0" lang="fr-FR" sz="2400" b="0" i="0" u="none" strike="noStrike" kern="1200" cap="all" spc="0" normalizeH="0" baseline="0" noProof="0" dirty="0">
              <a:ln>
                <a:noFill/>
              </a:ln>
              <a:solidFill>
                <a:srgbClr val="AA1901"/>
              </a:solidFill>
              <a:effectLst/>
              <a:uLnTx/>
              <a:uFillTx/>
              <a:latin typeface="Neo Sans Std" panose="020B050403050404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32525"/>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7</a:t>
            </a:r>
            <a:endPar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ZoneTexte 14">
            <a:extLst>
              <a:ext uri="{FF2B5EF4-FFF2-40B4-BE49-F238E27FC236}">
                <a16:creationId xmlns:a16="http://schemas.microsoft.com/office/drawing/2014/main" id="{DF3B5337-A4A8-4455-A6AD-AD9A72C5425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270124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99593" y="6068961"/>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7" name="Imag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300873" cy="6858000"/>
          </a:xfrm>
          <a:prstGeom prst="rect">
            <a:avLst/>
          </a:prstGeom>
        </p:spPr>
      </p:pic>
      <p:sp>
        <p:nvSpPr>
          <p:cNvPr id="8" name="Rectangle 7"/>
          <p:cNvSpPr/>
          <p:nvPr/>
        </p:nvSpPr>
        <p:spPr>
          <a:xfrm>
            <a:off x="1135444" y="1203624"/>
            <a:ext cx="45719" cy="533609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AA1901"/>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1BB99C71-8D9C-4DBF-8D90-77603C7E4C1E}"/>
              </a:ext>
            </a:extLst>
          </p:cNvPr>
          <p:cNvSpPr/>
          <p:nvPr/>
        </p:nvSpPr>
        <p:spPr>
          <a:xfrm>
            <a:off x="1422864" y="553424"/>
            <a:ext cx="2518638" cy="369332"/>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rPr>
              <a:t>ANNEES avant </a:t>
            </a:r>
            <a:r>
              <a:rPr kumimoji="0" lang="fr-FR" sz="1800" b="1" i="0" u="none" strike="noStrike" kern="1200" cap="none" spc="0" normalizeH="0" baseline="0" noProof="0" dirty="0" err="1">
                <a:ln>
                  <a:noFill/>
                </a:ln>
                <a:solidFill>
                  <a:srgbClr val="AA1901"/>
                </a:solidFill>
                <a:effectLst/>
                <a:uLnTx/>
                <a:uFillTx/>
                <a:latin typeface="Arial" panose="020B0604020202020204" pitchFamily="34" charset="0"/>
                <a:ea typeface="+mn-ea"/>
                <a:cs typeface="Arial" panose="020B0604020202020204" pitchFamily="34" charset="0"/>
              </a:rPr>
              <a:t>Covid</a:t>
            </a: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ZoneTexte 2">
            <a:extLst>
              <a:ext uri="{FF2B5EF4-FFF2-40B4-BE49-F238E27FC236}">
                <a16:creationId xmlns:a16="http://schemas.microsoft.com/office/drawing/2014/main" id="{B5DFA7E7-45CC-42FF-A699-8F42D7C71162}"/>
              </a:ext>
            </a:extLst>
          </p:cNvPr>
          <p:cNvSpPr txBox="1"/>
          <p:nvPr/>
        </p:nvSpPr>
        <p:spPr>
          <a:xfrm>
            <a:off x="1344429" y="1414692"/>
            <a:ext cx="18774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BILAN HUMAIN</a:t>
            </a:r>
          </a:p>
        </p:txBody>
      </p:sp>
      <p:sp>
        <p:nvSpPr>
          <p:cNvPr id="9" name="ZoneTexte 8">
            <a:extLst>
              <a:ext uri="{FF2B5EF4-FFF2-40B4-BE49-F238E27FC236}">
                <a16:creationId xmlns:a16="http://schemas.microsoft.com/office/drawing/2014/main" id="{D81C713B-0D11-470B-96AC-B31647BE5433}"/>
              </a:ext>
            </a:extLst>
          </p:cNvPr>
          <p:cNvSpPr txBox="1"/>
          <p:nvPr/>
        </p:nvSpPr>
        <p:spPr>
          <a:xfrm>
            <a:off x="1326478" y="3681166"/>
            <a:ext cx="2210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BILAN FINANCIER</a:t>
            </a:r>
          </a:p>
        </p:txBody>
      </p:sp>
      <p:graphicFrame>
        <p:nvGraphicFramePr>
          <p:cNvPr id="12" name="Graphique 11">
            <a:extLst>
              <a:ext uri="{FF2B5EF4-FFF2-40B4-BE49-F238E27FC236}">
                <a16:creationId xmlns:a16="http://schemas.microsoft.com/office/drawing/2014/main" id="{DC95D5AE-1176-4311-9E94-82B819378096}"/>
              </a:ext>
            </a:extLst>
          </p:cNvPr>
          <p:cNvGraphicFramePr>
            <a:graphicFrameLocks/>
          </p:cNvGraphicFramePr>
          <p:nvPr/>
        </p:nvGraphicFramePr>
        <p:xfrm>
          <a:off x="6376946" y="377341"/>
          <a:ext cx="5348578" cy="360825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463DDC26-A900-40E2-8435-5803AE5AEE8C}"/>
              </a:ext>
            </a:extLst>
          </p:cNvPr>
          <p:cNvSpPr/>
          <p:nvPr/>
        </p:nvSpPr>
        <p:spPr>
          <a:xfrm>
            <a:off x="6530013" y="3388827"/>
            <a:ext cx="4317558" cy="791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698B6D28-71DD-4C6A-8DA2-0862E672DB26}"/>
              </a:ext>
            </a:extLst>
          </p:cNvPr>
          <p:cNvSpPr txBox="1"/>
          <p:nvPr/>
        </p:nvSpPr>
        <p:spPr>
          <a:xfrm>
            <a:off x="7108098" y="3445950"/>
            <a:ext cx="6399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2016</a:t>
            </a:r>
          </a:p>
        </p:txBody>
      </p:sp>
      <p:sp>
        <p:nvSpPr>
          <p:cNvPr id="15" name="ZoneTexte 14">
            <a:extLst>
              <a:ext uri="{FF2B5EF4-FFF2-40B4-BE49-F238E27FC236}">
                <a16:creationId xmlns:a16="http://schemas.microsoft.com/office/drawing/2014/main" id="{9C435398-584B-4C05-8ECE-F9E831F76B14}"/>
              </a:ext>
            </a:extLst>
          </p:cNvPr>
          <p:cNvSpPr txBox="1"/>
          <p:nvPr/>
        </p:nvSpPr>
        <p:spPr>
          <a:xfrm>
            <a:off x="8234506" y="3445950"/>
            <a:ext cx="6399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2017</a:t>
            </a:r>
          </a:p>
        </p:txBody>
      </p:sp>
      <p:sp>
        <p:nvSpPr>
          <p:cNvPr id="16" name="ZoneTexte 15">
            <a:extLst>
              <a:ext uri="{FF2B5EF4-FFF2-40B4-BE49-F238E27FC236}">
                <a16:creationId xmlns:a16="http://schemas.microsoft.com/office/drawing/2014/main" id="{B57A7AD4-D238-4BEC-875D-C8D7FC3E3731}"/>
              </a:ext>
            </a:extLst>
          </p:cNvPr>
          <p:cNvSpPr txBox="1"/>
          <p:nvPr/>
        </p:nvSpPr>
        <p:spPr>
          <a:xfrm>
            <a:off x="9422106" y="3445950"/>
            <a:ext cx="6399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2018</a:t>
            </a:r>
          </a:p>
        </p:txBody>
      </p:sp>
      <p:sp>
        <p:nvSpPr>
          <p:cNvPr id="17" name="ZoneTexte 16">
            <a:extLst>
              <a:ext uri="{FF2B5EF4-FFF2-40B4-BE49-F238E27FC236}">
                <a16:creationId xmlns:a16="http://schemas.microsoft.com/office/drawing/2014/main" id="{3FB86DEF-75DE-42EC-BBD3-59E4423DB193}"/>
              </a:ext>
            </a:extLst>
          </p:cNvPr>
          <p:cNvSpPr txBox="1"/>
          <p:nvPr/>
        </p:nvSpPr>
        <p:spPr>
          <a:xfrm>
            <a:off x="10575397" y="3445950"/>
            <a:ext cx="6399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p>
        </p:txBody>
      </p:sp>
      <p:sp>
        <p:nvSpPr>
          <p:cNvPr id="14" name="ZoneTexte 13">
            <a:extLst>
              <a:ext uri="{FF2B5EF4-FFF2-40B4-BE49-F238E27FC236}">
                <a16:creationId xmlns:a16="http://schemas.microsoft.com/office/drawing/2014/main" id="{7D783257-DB1D-4406-91DE-8938EBDE781C}"/>
              </a:ext>
            </a:extLst>
          </p:cNvPr>
          <p:cNvSpPr txBox="1"/>
          <p:nvPr/>
        </p:nvSpPr>
        <p:spPr>
          <a:xfrm>
            <a:off x="1264471" y="2102134"/>
            <a:ext cx="27937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Augmentation au fil des ans</a:t>
            </a:r>
          </a:p>
        </p:txBody>
      </p:sp>
      <p:sp>
        <p:nvSpPr>
          <p:cNvPr id="23" name="ZoneTexte 22">
            <a:extLst>
              <a:ext uri="{FF2B5EF4-FFF2-40B4-BE49-F238E27FC236}">
                <a16:creationId xmlns:a16="http://schemas.microsoft.com/office/drawing/2014/main" id="{4A12FEF2-123D-469B-AD3C-5756362CF4B3}"/>
              </a:ext>
            </a:extLst>
          </p:cNvPr>
          <p:cNvSpPr txBox="1"/>
          <p:nvPr/>
        </p:nvSpPr>
        <p:spPr>
          <a:xfrm>
            <a:off x="3657050" y="3984967"/>
            <a:ext cx="29017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rPr>
              <a:t>Cout par étudiant : 8,23 euros</a:t>
            </a:r>
          </a:p>
        </p:txBody>
      </p:sp>
      <p:sp>
        <p:nvSpPr>
          <p:cNvPr id="24" name="ZoneTexte 23">
            <a:extLst>
              <a:ext uri="{FF2B5EF4-FFF2-40B4-BE49-F238E27FC236}">
                <a16:creationId xmlns:a16="http://schemas.microsoft.com/office/drawing/2014/main" id="{DFA91962-34B1-4B57-A5BA-9F612FBF4C58}"/>
              </a:ext>
            </a:extLst>
          </p:cNvPr>
          <p:cNvSpPr txBox="1"/>
          <p:nvPr/>
        </p:nvSpPr>
        <p:spPr>
          <a:xfrm>
            <a:off x="7484964" y="1261933"/>
            <a:ext cx="52610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871</a:t>
            </a:r>
          </a:p>
        </p:txBody>
      </p:sp>
      <p:sp>
        <p:nvSpPr>
          <p:cNvPr id="25" name="ZoneTexte 24">
            <a:extLst>
              <a:ext uri="{FF2B5EF4-FFF2-40B4-BE49-F238E27FC236}">
                <a16:creationId xmlns:a16="http://schemas.microsoft.com/office/drawing/2014/main" id="{C2947B73-6E6F-46B3-9EA9-9CFEA9DED0F5}"/>
              </a:ext>
            </a:extLst>
          </p:cNvPr>
          <p:cNvSpPr txBox="1"/>
          <p:nvPr/>
        </p:nvSpPr>
        <p:spPr>
          <a:xfrm>
            <a:off x="8611372" y="616996"/>
            <a:ext cx="62465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1149</a:t>
            </a:r>
          </a:p>
        </p:txBody>
      </p:sp>
      <p:sp>
        <p:nvSpPr>
          <p:cNvPr id="26" name="ZoneTexte 25">
            <a:extLst>
              <a:ext uri="{FF2B5EF4-FFF2-40B4-BE49-F238E27FC236}">
                <a16:creationId xmlns:a16="http://schemas.microsoft.com/office/drawing/2014/main" id="{889A33DA-1742-4415-A08A-AD709E7DD179}"/>
              </a:ext>
            </a:extLst>
          </p:cNvPr>
          <p:cNvSpPr txBox="1"/>
          <p:nvPr/>
        </p:nvSpPr>
        <p:spPr>
          <a:xfrm>
            <a:off x="9724765" y="621079"/>
            <a:ext cx="62465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1160</a:t>
            </a:r>
          </a:p>
        </p:txBody>
      </p:sp>
      <p:sp>
        <p:nvSpPr>
          <p:cNvPr id="27" name="ZoneTexte 26">
            <a:extLst>
              <a:ext uri="{FF2B5EF4-FFF2-40B4-BE49-F238E27FC236}">
                <a16:creationId xmlns:a16="http://schemas.microsoft.com/office/drawing/2014/main" id="{FA22E1BA-8B73-451E-AF58-E00C72C9714E}"/>
              </a:ext>
            </a:extLst>
          </p:cNvPr>
          <p:cNvSpPr txBox="1"/>
          <p:nvPr/>
        </p:nvSpPr>
        <p:spPr>
          <a:xfrm>
            <a:off x="10801293" y="208064"/>
            <a:ext cx="6399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1383</a:t>
            </a:r>
          </a:p>
        </p:txBody>
      </p:sp>
      <p:graphicFrame>
        <p:nvGraphicFramePr>
          <p:cNvPr id="4" name="Tableau 3">
            <a:extLst>
              <a:ext uri="{FF2B5EF4-FFF2-40B4-BE49-F238E27FC236}">
                <a16:creationId xmlns:a16="http://schemas.microsoft.com/office/drawing/2014/main" id="{202ABEF1-213F-4D5E-BE87-FFB6CF9E9127}"/>
              </a:ext>
            </a:extLst>
          </p:cNvPr>
          <p:cNvGraphicFramePr>
            <a:graphicFrameLocks noGrp="1"/>
          </p:cNvGraphicFramePr>
          <p:nvPr/>
        </p:nvGraphicFramePr>
        <p:xfrm>
          <a:off x="1422864" y="4387073"/>
          <a:ext cx="10363200" cy="2152650"/>
        </p:xfrm>
        <a:graphic>
          <a:graphicData uri="http://schemas.openxmlformats.org/drawingml/2006/table">
            <a:tbl>
              <a:tblPr>
                <a:tableStyleId>{5C22544A-7EE6-4342-B048-85BDC9FD1C3A}</a:tableStyleId>
              </a:tblPr>
              <a:tblGrid>
                <a:gridCol w="1689100">
                  <a:extLst>
                    <a:ext uri="{9D8B030D-6E8A-4147-A177-3AD203B41FA5}">
                      <a16:colId xmlns:a16="http://schemas.microsoft.com/office/drawing/2014/main" val="385505747"/>
                    </a:ext>
                  </a:extLst>
                </a:gridCol>
                <a:gridCol w="1765300">
                  <a:extLst>
                    <a:ext uri="{9D8B030D-6E8A-4147-A177-3AD203B41FA5}">
                      <a16:colId xmlns:a16="http://schemas.microsoft.com/office/drawing/2014/main" val="3414159823"/>
                    </a:ext>
                  </a:extLst>
                </a:gridCol>
                <a:gridCol w="1689100">
                  <a:extLst>
                    <a:ext uri="{9D8B030D-6E8A-4147-A177-3AD203B41FA5}">
                      <a16:colId xmlns:a16="http://schemas.microsoft.com/office/drawing/2014/main" val="220382457"/>
                    </a:ext>
                  </a:extLst>
                </a:gridCol>
                <a:gridCol w="1358900">
                  <a:extLst>
                    <a:ext uri="{9D8B030D-6E8A-4147-A177-3AD203B41FA5}">
                      <a16:colId xmlns:a16="http://schemas.microsoft.com/office/drawing/2014/main" val="2413972163"/>
                    </a:ext>
                  </a:extLst>
                </a:gridCol>
                <a:gridCol w="1358900">
                  <a:extLst>
                    <a:ext uri="{9D8B030D-6E8A-4147-A177-3AD203B41FA5}">
                      <a16:colId xmlns:a16="http://schemas.microsoft.com/office/drawing/2014/main" val="4025680738"/>
                    </a:ext>
                  </a:extLst>
                </a:gridCol>
                <a:gridCol w="1358900">
                  <a:extLst>
                    <a:ext uri="{9D8B030D-6E8A-4147-A177-3AD203B41FA5}">
                      <a16:colId xmlns:a16="http://schemas.microsoft.com/office/drawing/2014/main" val="2283865131"/>
                    </a:ext>
                  </a:extLst>
                </a:gridCol>
                <a:gridCol w="1143000">
                  <a:extLst>
                    <a:ext uri="{9D8B030D-6E8A-4147-A177-3AD203B41FA5}">
                      <a16:colId xmlns:a16="http://schemas.microsoft.com/office/drawing/2014/main" val="3278248501"/>
                    </a:ext>
                  </a:extLst>
                </a:gridCol>
              </a:tblGrid>
              <a:tr h="403860">
                <a:tc>
                  <a:txBody>
                    <a:bodyPr/>
                    <a:lstStyle/>
                    <a:p>
                      <a:pPr algn="ctr" fontAlgn="ctr"/>
                      <a:r>
                        <a:rPr lang="fr-FR" sz="1000" u="none" strike="noStrike">
                          <a:effectLst/>
                        </a:rPr>
                        <a:t>FOURNISSEURS</a:t>
                      </a:r>
                      <a:endParaRPr lang="fr-FR" sz="10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fr-FR" sz="1000" u="none" strike="noStrike">
                          <a:effectLst/>
                        </a:rPr>
                        <a:t>LIBELLÉS</a:t>
                      </a:r>
                      <a:endParaRPr lang="fr-FR" sz="10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fr-FR" sz="1000" u="none" strike="noStrike">
                          <a:effectLst/>
                        </a:rPr>
                        <a:t>MONTANTS</a:t>
                      </a:r>
                      <a:br>
                        <a:rPr lang="fr-FR" sz="1000" u="none" strike="noStrike">
                          <a:effectLst/>
                        </a:rPr>
                      </a:br>
                      <a:r>
                        <a:rPr lang="fr-FR" sz="1000" u="none" strike="noStrike">
                          <a:effectLst/>
                        </a:rPr>
                        <a:t>ANNEE 2016</a:t>
                      </a:r>
                      <a:endParaRPr lang="fr-FR" sz="10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fr-FR" sz="1000" u="none" strike="noStrike">
                          <a:effectLst/>
                        </a:rPr>
                        <a:t>MONTANTS</a:t>
                      </a:r>
                      <a:br>
                        <a:rPr lang="fr-FR" sz="1000" u="none" strike="noStrike">
                          <a:effectLst/>
                        </a:rPr>
                      </a:br>
                      <a:r>
                        <a:rPr lang="fr-FR" sz="1000" u="none" strike="noStrike">
                          <a:effectLst/>
                        </a:rPr>
                        <a:t> ANNEE 2017</a:t>
                      </a:r>
                      <a:endParaRPr lang="fr-FR" sz="10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fr-FR" sz="1000" u="none" strike="noStrike">
                          <a:effectLst/>
                        </a:rPr>
                        <a:t>MONTANTS</a:t>
                      </a:r>
                      <a:br>
                        <a:rPr lang="fr-FR" sz="1000" u="none" strike="noStrike">
                          <a:effectLst/>
                        </a:rPr>
                      </a:br>
                      <a:r>
                        <a:rPr lang="fr-FR" sz="1000" u="none" strike="noStrike">
                          <a:effectLst/>
                        </a:rPr>
                        <a:t>ANNEE 2018</a:t>
                      </a:r>
                      <a:endParaRPr lang="fr-FR" sz="10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fr-FR" sz="1000" u="none" strike="noStrike">
                          <a:effectLst/>
                        </a:rPr>
                        <a:t>MONTANTS</a:t>
                      </a:r>
                      <a:br>
                        <a:rPr lang="fr-FR" sz="1000" u="none" strike="noStrike">
                          <a:effectLst/>
                        </a:rPr>
                      </a:br>
                      <a:r>
                        <a:rPr lang="fr-FR" sz="1000" u="none" strike="noStrike">
                          <a:effectLst/>
                        </a:rPr>
                        <a:t> ANNEE 2019</a:t>
                      </a:r>
                      <a:endParaRPr lang="fr-FR" sz="10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fr-FR" sz="1000" u="none" strike="noStrike">
                          <a:effectLst/>
                        </a:rPr>
                        <a:t>TOTAL TTC</a:t>
                      </a:r>
                      <a:endParaRPr lang="fr-FR" sz="1000" b="1"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514784447"/>
                  </a:ext>
                </a:extLst>
              </a:tr>
              <a:tr h="182880">
                <a:tc>
                  <a:txBody>
                    <a:bodyPr/>
                    <a:lstStyle/>
                    <a:p>
                      <a:pPr algn="l" fontAlgn="b"/>
                      <a:r>
                        <a:rPr lang="fr-FR" sz="1100" u="none" strike="noStrike">
                          <a:effectLst/>
                        </a:rPr>
                        <a:t>MEGATOP</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Chemises Porte Diplômes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900,00 €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0,00 €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000" u="none" strike="noStrike">
                          <a:effectLst/>
                        </a:rPr>
                        <a:t>0,00 €</a:t>
                      </a:r>
                      <a:endParaRPr lang="fr-FR"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fr-FR" sz="1000" u="none" strike="noStrike">
                          <a:effectLst/>
                        </a:rPr>
                        <a:t>0,00 €</a:t>
                      </a:r>
                      <a:endParaRPr lang="fr-FR"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fr-FR" sz="1100" u="none" strike="noStrike">
                          <a:effectLst/>
                        </a:rPr>
                        <a:t>900,00 €</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43692652"/>
                  </a:ext>
                </a:extLst>
              </a:tr>
              <a:tr h="182880">
                <a:tc>
                  <a:txBody>
                    <a:bodyPr/>
                    <a:lstStyle/>
                    <a:p>
                      <a:pPr algn="l" fontAlgn="b"/>
                      <a:r>
                        <a:rPr lang="fr-FR" sz="1100" u="none" strike="noStrike">
                          <a:effectLst/>
                        </a:rPr>
                        <a:t>GRAVOTROPH</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Médailles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2 272,00 €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2 052,40 €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000" u="none" strike="noStrike">
                          <a:effectLst/>
                        </a:rPr>
                        <a:t>1 584,00 €</a:t>
                      </a:r>
                      <a:endParaRPr lang="fr-FR"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fr-FR" sz="1000" u="none" strike="noStrike">
                          <a:effectLst/>
                        </a:rPr>
                        <a:t>2 363,00 €</a:t>
                      </a:r>
                      <a:endParaRPr lang="fr-FR"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fr-FR" sz="1100" u="none" strike="noStrike">
                          <a:effectLst/>
                        </a:rPr>
                        <a:t>8 271,00 €</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07643521"/>
                  </a:ext>
                </a:extLst>
              </a:tr>
              <a:tr h="182880">
                <a:tc>
                  <a:txBody>
                    <a:bodyPr/>
                    <a:lstStyle/>
                    <a:p>
                      <a:pPr algn="l" fontAlgn="b"/>
                      <a:r>
                        <a:rPr lang="fr-FR" sz="1100" u="none" strike="noStrike">
                          <a:effectLst/>
                        </a:rPr>
                        <a:t>HAAG</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Crémant d'Alsace</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864,00 €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1 068,00 €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000" u="none" strike="noStrike">
                          <a:effectLst/>
                        </a:rPr>
                        <a:t>0,00 €</a:t>
                      </a:r>
                      <a:endParaRPr lang="fr-FR"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fr-FR" sz="1000" u="none" strike="noStrike">
                          <a:effectLst/>
                        </a:rPr>
                        <a:t>1 152,00 €</a:t>
                      </a:r>
                      <a:endParaRPr lang="fr-FR"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fr-FR" sz="1100" u="none" strike="noStrike">
                          <a:effectLst/>
                        </a:rPr>
                        <a:t>3 084,00 €</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04398529"/>
                  </a:ext>
                </a:extLst>
              </a:tr>
              <a:tr h="182880">
                <a:tc>
                  <a:txBody>
                    <a:bodyPr/>
                    <a:lstStyle/>
                    <a:p>
                      <a:pPr algn="l" fontAlgn="b"/>
                      <a:r>
                        <a:rPr lang="fr-FR" sz="1100" u="none" strike="noStrike">
                          <a:effectLst/>
                        </a:rPr>
                        <a:t>MATERNE HAEGELIN</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Crémant d'Alsace</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0,00 €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0,00 €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635,75 €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0,00 €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635,75 €</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0223240"/>
                  </a:ext>
                </a:extLst>
              </a:tr>
              <a:tr h="182880">
                <a:tc>
                  <a:txBody>
                    <a:bodyPr/>
                    <a:lstStyle/>
                    <a:p>
                      <a:pPr algn="l" fontAlgn="b"/>
                      <a:r>
                        <a:rPr lang="fr-FR" sz="1100" u="none" strike="noStrike">
                          <a:effectLst/>
                        </a:rPr>
                        <a:t>UGAP</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Nettoyage Fac de droit</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0,00 €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565,07 €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565,07 €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0,00 €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1 130,14 €</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10336432"/>
                  </a:ext>
                </a:extLst>
              </a:tr>
              <a:tr h="182880">
                <a:tc>
                  <a:txBody>
                    <a:bodyPr/>
                    <a:lstStyle/>
                    <a:p>
                      <a:pPr algn="l" fontAlgn="b"/>
                      <a:r>
                        <a:rPr lang="fr-FR" sz="1100" u="none" strike="noStrike">
                          <a:effectLst/>
                        </a:rPr>
                        <a:t>ODYSEE SURVEILLANCE</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Agent de Sécurité</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dirty="0">
                          <a:effectLst/>
                        </a:rPr>
                        <a:t>180,12 €</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289,15 €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000" u="none" strike="noStrike">
                          <a:effectLst/>
                        </a:rPr>
                        <a:t>0,00 €</a:t>
                      </a:r>
                      <a:endParaRPr lang="fr-FR"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fr-FR" sz="1100" u="none" strike="noStrike">
                          <a:effectLst/>
                        </a:rPr>
                        <a:t>0,00 €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469,27 €</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67234281"/>
                  </a:ext>
                </a:extLst>
              </a:tr>
              <a:tr h="203835">
                <a:tc>
                  <a:txBody>
                    <a:bodyPr/>
                    <a:lstStyle/>
                    <a:p>
                      <a:pPr algn="l" fontAlgn="b"/>
                      <a:r>
                        <a:rPr lang="fr-FR" sz="1100" u="none" strike="noStrike">
                          <a:effectLst/>
                        </a:rPr>
                        <a:t>LECLERC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Courses alimentaires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212,54 €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702,52 €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395,00 €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417,55 €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1 727,61 €</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7606955"/>
                  </a:ext>
                </a:extLst>
              </a:tr>
              <a:tr h="203835">
                <a:tc>
                  <a:txBody>
                    <a:bodyPr/>
                    <a:lstStyle/>
                    <a:p>
                      <a:pPr algn="l" fontAlgn="b"/>
                      <a:r>
                        <a:rPr lang="fr-FR" sz="1100" u="none" strike="noStrike">
                          <a:effectLst/>
                        </a:rPr>
                        <a:t>BOULANGERIE ANGELUS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Collation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0,00 €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0,00 €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316,50 €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377,20 €</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693,70 €</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97085199"/>
                  </a:ext>
                </a:extLst>
              </a:tr>
              <a:tr h="243840">
                <a:tc>
                  <a:txBody>
                    <a:bodyPr/>
                    <a:lstStyle/>
                    <a:p>
                      <a:pPr algn="l" fontAlgn="b"/>
                      <a:r>
                        <a:rPr lang="fr-FR" sz="1100" u="none" strike="noStrike">
                          <a:effectLst/>
                        </a:rPr>
                        <a:t> </a:t>
                      </a:r>
                      <a:endParaRPr lang="fr-FR"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 </a:t>
                      </a:r>
                      <a:endParaRPr lang="fr-FR"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dirty="0">
                          <a:effectLst/>
                        </a:rPr>
                        <a:t> </a:t>
                      </a:r>
                      <a:endParaRPr lang="fr-FR"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 </a:t>
                      </a:r>
                      <a:endParaRPr lang="fr-FR"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 </a:t>
                      </a:r>
                      <a:endParaRPr lang="fr-FR"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ctr"/>
                      <a:r>
                        <a:rPr lang="fr-FR" sz="1400" u="none" strike="noStrike">
                          <a:effectLst/>
                        </a:rPr>
                        <a:t>TOTAL</a:t>
                      </a:r>
                      <a:endParaRPr lang="fr-FR" sz="14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fr-FR" sz="1400" u="none" strike="noStrike" dirty="0">
                          <a:effectLst/>
                        </a:rPr>
                        <a:t>16 911,47 €</a:t>
                      </a:r>
                      <a:endParaRPr lang="fr-FR"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10133271"/>
                  </a:ext>
                </a:extLst>
              </a:tr>
            </a:tbl>
          </a:graphicData>
        </a:graphic>
      </p:graphicFrame>
      <p:sp>
        <p:nvSpPr>
          <p:cNvPr id="22" name="ZoneTexte 21">
            <a:extLst>
              <a:ext uri="{FF2B5EF4-FFF2-40B4-BE49-F238E27FC236}">
                <a16:creationId xmlns:a16="http://schemas.microsoft.com/office/drawing/2014/main" id="{2FA1EE34-6F9D-41B2-9FF7-CBFBC16B38C2}"/>
              </a:ext>
            </a:extLst>
          </p:cNvPr>
          <p:cNvSpPr txBox="1"/>
          <p:nvPr/>
        </p:nvSpPr>
        <p:spPr>
          <a:xfrm>
            <a:off x="493983" y="606287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8" name="ZoneTexte 27">
            <a:extLst>
              <a:ext uri="{FF2B5EF4-FFF2-40B4-BE49-F238E27FC236}">
                <a16:creationId xmlns:a16="http://schemas.microsoft.com/office/drawing/2014/main" id="{12573D9B-06F9-442F-BFDA-C6AF175DC994}"/>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220579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99593" y="6068961"/>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7" name="Imag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300873" cy="6858000"/>
          </a:xfrm>
          <a:prstGeom prst="rect">
            <a:avLst/>
          </a:prstGeom>
        </p:spPr>
      </p:pic>
      <p:sp>
        <p:nvSpPr>
          <p:cNvPr id="8" name="Rectangle 7"/>
          <p:cNvSpPr/>
          <p:nvPr/>
        </p:nvSpPr>
        <p:spPr>
          <a:xfrm>
            <a:off x="1310391" y="1175314"/>
            <a:ext cx="45719" cy="533609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AA1901"/>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1BB99C71-8D9C-4DBF-8D90-77603C7E4C1E}"/>
              </a:ext>
            </a:extLst>
          </p:cNvPr>
          <p:cNvSpPr/>
          <p:nvPr/>
        </p:nvSpPr>
        <p:spPr>
          <a:xfrm>
            <a:off x="1387948" y="527076"/>
            <a:ext cx="2634054" cy="369332"/>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rPr>
              <a:t>2023 Le redémarrage !</a:t>
            </a: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ZoneTexte 2">
            <a:extLst>
              <a:ext uri="{FF2B5EF4-FFF2-40B4-BE49-F238E27FC236}">
                <a16:creationId xmlns:a16="http://schemas.microsoft.com/office/drawing/2014/main" id="{B5DFA7E7-45CC-42FF-A699-8F42D7C71162}"/>
              </a:ext>
            </a:extLst>
          </p:cNvPr>
          <p:cNvSpPr txBox="1"/>
          <p:nvPr/>
        </p:nvSpPr>
        <p:spPr>
          <a:xfrm>
            <a:off x="1745652" y="1169687"/>
            <a:ext cx="18774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BILAN HUMAIN</a:t>
            </a:r>
          </a:p>
        </p:txBody>
      </p:sp>
      <p:sp>
        <p:nvSpPr>
          <p:cNvPr id="9" name="ZoneTexte 8">
            <a:extLst>
              <a:ext uri="{FF2B5EF4-FFF2-40B4-BE49-F238E27FC236}">
                <a16:creationId xmlns:a16="http://schemas.microsoft.com/office/drawing/2014/main" id="{D81C713B-0D11-470B-96AC-B31647BE5433}"/>
              </a:ext>
            </a:extLst>
          </p:cNvPr>
          <p:cNvSpPr txBox="1"/>
          <p:nvPr/>
        </p:nvSpPr>
        <p:spPr>
          <a:xfrm>
            <a:off x="1814498" y="3771107"/>
            <a:ext cx="2210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BILAN FINANCIER</a:t>
            </a:r>
          </a:p>
        </p:txBody>
      </p:sp>
      <p:graphicFrame>
        <p:nvGraphicFramePr>
          <p:cNvPr id="10" name="Graphique 9">
            <a:extLst>
              <a:ext uri="{FF2B5EF4-FFF2-40B4-BE49-F238E27FC236}">
                <a16:creationId xmlns:a16="http://schemas.microsoft.com/office/drawing/2014/main" id="{BB1D264B-C3FC-45A7-939F-3B9669D10B4D}"/>
              </a:ext>
            </a:extLst>
          </p:cNvPr>
          <p:cNvGraphicFramePr/>
          <p:nvPr/>
        </p:nvGraphicFramePr>
        <p:xfrm>
          <a:off x="5224761" y="356525"/>
          <a:ext cx="5850744" cy="32754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au 3">
            <a:extLst>
              <a:ext uri="{FF2B5EF4-FFF2-40B4-BE49-F238E27FC236}">
                <a16:creationId xmlns:a16="http://schemas.microsoft.com/office/drawing/2014/main" id="{53516D25-6ABC-49BA-9C75-C1706FF64AED}"/>
              </a:ext>
            </a:extLst>
          </p:cNvPr>
          <p:cNvGraphicFramePr>
            <a:graphicFrameLocks noGrp="1"/>
          </p:cNvGraphicFramePr>
          <p:nvPr/>
        </p:nvGraphicFramePr>
        <p:xfrm>
          <a:off x="2238325" y="1908029"/>
          <a:ext cx="1972708" cy="584664"/>
        </p:xfrm>
        <a:graphic>
          <a:graphicData uri="http://schemas.openxmlformats.org/drawingml/2006/table">
            <a:tbl>
              <a:tblPr firstRow="1" firstCol="1" bandRow="1">
                <a:tableStyleId>{5C22544A-7EE6-4342-B048-85BDC9FD1C3A}</a:tableStyleId>
              </a:tblPr>
              <a:tblGrid>
                <a:gridCol w="1972708">
                  <a:extLst>
                    <a:ext uri="{9D8B030D-6E8A-4147-A177-3AD203B41FA5}">
                      <a16:colId xmlns:a16="http://schemas.microsoft.com/office/drawing/2014/main" val="2431830284"/>
                    </a:ext>
                  </a:extLst>
                </a:gridCol>
              </a:tblGrid>
              <a:tr h="292332">
                <a:tc>
                  <a:txBody>
                    <a:bodyPr/>
                    <a:lstStyle/>
                    <a:p>
                      <a:pPr algn="ctr">
                        <a:spcAft>
                          <a:spcPts val="0"/>
                        </a:spcAft>
                      </a:pPr>
                      <a:r>
                        <a:rPr lang="fr-FR" sz="1400">
                          <a:effectLst/>
                          <a:latin typeface="Arial" panose="020B0604020202020204" pitchFamily="34" charset="0"/>
                          <a:cs typeface="Arial" panose="020B0604020202020204" pitchFamily="34" charset="0"/>
                        </a:rPr>
                        <a:t>28 janvier 2023</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264028476"/>
                  </a:ext>
                </a:extLst>
              </a:tr>
              <a:tr h="292332">
                <a:tc>
                  <a:txBody>
                    <a:bodyPr/>
                    <a:lstStyle/>
                    <a:p>
                      <a:pPr algn="ctr">
                        <a:spcAft>
                          <a:spcPts val="0"/>
                        </a:spcAft>
                      </a:pPr>
                      <a:r>
                        <a:rPr lang="fr-FR" sz="1400" dirty="0">
                          <a:effectLst/>
                          <a:latin typeface="Arial" panose="020B0604020202020204" pitchFamily="34" charset="0"/>
                          <a:cs typeface="Arial" panose="020B0604020202020204" pitchFamily="34" charset="0"/>
                        </a:rPr>
                        <a:t>4 février 2023</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898999557"/>
                  </a:ext>
                </a:extLst>
              </a:tr>
            </a:tbl>
          </a:graphicData>
        </a:graphic>
      </p:graphicFrame>
      <p:graphicFrame>
        <p:nvGraphicFramePr>
          <p:cNvPr id="12" name="Graphique 11">
            <a:extLst>
              <a:ext uri="{FF2B5EF4-FFF2-40B4-BE49-F238E27FC236}">
                <a16:creationId xmlns:a16="http://schemas.microsoft.com/office/drawing/2014/main" id="{61FB6081-CBF0-46FC-A0E5-6A06A1E2507F}"/>
              </a:ext>
            </a:extLst>
          </p:cNvPr>
          <p:cNvGraphicFramePr/>
          <p:nvPr/>
        </p:nvGraphicFramePr>
        <p:xfrm>
          <a:off x="5395210" y="3856383"/>
          <a:ext cx="5486399" cy="2581910"/>
        </p:xfrm>
        <a:graphic>
          <a:graphicData uri="http://schemas.openxmlformats.org/drawingml/2006/chart">
            <c:chart xmlns:c="http://schemas.openxmlformats.org/drawingml/2006/chart" xmlns:r="http://schemas.openxmlformats.org/officeDocument/2006/relationships" r:id="rId4"/>
          </a:graphicData>
        </a:graphic>
      </p:graphicFrame>
      <p:sp>
        <p:nvSpPr>
          <p:cNvPr id="15" name="ZoneTexte 14">
            <a:extLst>
              <a:ext uri="{FF2B5EF4-FFF2-40B4-BE49-F238E27FC236}">
                <a16:creationId xmlns:a16="http://schemas.microsoft.com/office/drawing/2014/main" id="{8DAFD603-31D1-4287-A2AC-D69B8E2A0820}"/>
              </a:ext>
            </a:extLst>
          </p:cNvPr>
          <p:cNvSpPr txBox="1"/>
          <p:nvPr/>
        </p:nvSpPr>
        <p:spPr>
          <a:xfrm>
            <a:off x="1845490" y="5056631"/>
            <a:ext cx="29017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rPr>
              <a:t>Cout par étudiant : 6,90 euros</a:t>
            </a:r>
          </a:p>
        </p:txBody>
      </p:sp>
      <p:sp>
        <p:nvSpPr>
          <p:cNvPr id="5" name="ZoneTexte 4">
            <a:extLst>
              <a:ext uri="{FF2B5EF4-FFF2-40B4-BE49-F238E27FC236}">
                <a16:creationId xmlns:a16="http://schemas.microsoft.com/office/drawing/2014/main" id="{C6660E11-6CA9-47FD-AB78-3B9E6CDD8DED}"/>
              </a:ext>
            </a:extLst>
          </p:cNvPr>
          <p:cNvSpPr txBox="1"/>
          <p:nvPr/>
        </p:nvSpPr>
        <p:spPr>
          <a:xfrm>
            <a:off x="1845490" y="4731362"/>
            <a:ext cx="19938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7155,64 euros</a:t>
            </a:r>
          </a:p>
        </p:txBody>
      </p:sp>
      <p:sp>
        <p:nvSpPr>
          <p:cNvPr id="13" name="ZoneTexte 12">
            <a:extLst>
              <a:ext uri="{FF2B5EF4-FFF2-40B4-BE49-F238E27FC236}">
                <a16:creationId xmlns:a16="http://schemas.microsoft.com/office/drawing/2014/main" id="{262B55B6-E5F2-48DA-846C-F0D7F5D81F64}"/>
              </a:ext>
            </a:extLst>
          </p:cNvPr>
          <p:cNvSpPr txBox="1"/>
          <p:nvPr/>
        </p:nvSpPr>
        <p:spPr>
          <a:xfrm>
            <a:off x="493983" y="606287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4" name="ZoneTexte 13">
            <a:extLst>
              <a:ext uri="{FF2B5EF4-FFF2-40B4-BE49-F238E27FC236}">
                <a16:creationId xmlns:a16="http://schemas.microsoft.com/office/drawing/2014/main" id="{105F95C3-7CB6-41CB-826B-9BE9C81767BD}"/>
              </a:ext>
            </a:extLst>
          </p:cNvPr>
          <p:cNvSpPr txBox="1"/>
          <p:nvPr/>
        </p:nvSpPr>
        <p:spPr>
          <a:xfrm>
            <a:off x="7811473" y="1140658"/>
            <a:ext cx="30701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1121 personnes présentes</a:t>
            </a:r>
          </a:p>
        </p:txBody>
      </p:sp>
      <p:sp>
        <p:nvSpPr>
          <p:cNvPr id="16" name="ZoneTexte 15">
            <a:extLst>
              <a:ext uri="{FF2B5EF4-FFF2-40B4-BE49-F238E27FC236}">
                <a16:creationId xmlns:a16="http://schemas.microsoft.com/office/drawing/2014/main" id="{5F4ECC3D-512B-4907-96FD-12B12F848711}"/>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99829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99593" y="6068961"/>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7" name="Imag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300873" cy="6858000"/>
          </a:xfrm>
          <a:prstGeom prst="rect">
            <a:avLst/>
          </a:prstGeom>
        </p:spPr>
      </p:pic>
      <p:sp>
        <p:nvSpPr>
          <p:cNvPr id="8" name="Rectangle 7"/>
          <p:cNvSpPr/>
          <p:nvPr/>
        </p:nvSpPr>
        <p:spPr>
          <a:xfrm>
            <a:off x="1310391" y="1175314"/>
            <a:ext cx="45719" cy="533609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AA1901"/>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1BB99C71-8D9C-4DBF-8D90-77603C7E4C1E}"/>
              </a:ext>
            </a:extLst>
          </p:cNvPr>
          <p:cNvSpPr/>
          <p:nvPr/>
        </p:nvSpPr>
        <p:spPr>
          <a:xfrm>
            <a:off x="1333250" y="526925"/>
            <a:ext cx="3147015" cy="369332"/>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rPr>
              <a:t>2024 Un succès croissant !</a:t>
            </a: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ZoneTexte 2">
            <a:extLst>
              <a:ext uri="{FF2B5EF4-FFF2-40B4-BE49-F238E27FC236}">
                <a16:creationId xmlns:a16="http://schemas.microsoft.com/office/drawing/2014/main" id="{B5DFA7E7-45CC-42FF-A699-8F42D7C71162}"/>
              </a:ext>
            </a:extLst>
          </p:cNvPr>
          <p:cNvSpPr txBox="1"/>
          <p:nvPr/>
        </p:nvSpPr>
        <p:spPr>
          <a:xfrm>
            <a:off x="1745652" y="1169687"/>
            <a:ext cx="18774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BILAN HUMAIN</a:t>
            </a:r>
          </a:p>
        </p:txBody>
      </p:sp>
      <p:sp>
        <p:nvSpPr>
          <p:cNvPr id="9" name="ZoneTexte 8">
            <a:extLst>
              <a:ext uri="{FF2B5EF4-FFF2-40B4-BE49-F238E27FC236}">
                <a16:creationId xmlns:a16="http://schemas.microsoft.com/office/drawing/2014/main" id="{D81C713B-0D11-470B-96AC-B31647BE5433}"/>
              </a:ext>
            </a:extLst>
          </p:cNvPr>
          <p:cNvSpPr txBox="1"/>
          <p:nvPr/>
        </p:nvSpPr>
        <p:spPr>
          <a:xfrm>
            <a:off x="1814498" y="3771107"/>
            <a:ext cx="2210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BILAN FINANCIER</a:t>
            </a:r>
          </a:p>
        </p:txBody>
      </p:sp>
      <p:graphicFrame>
        <p:nvGraphicFramePr>
          <p:cNvPr id="4" name="Tableau 3">
            <a:extLst>
              <a:ext uri="{FF2B5EF4-FFF2-40B4-BE49-F238E27FC236}">
                <a16:creationId xmlns:a16="http://schemas.microsoft.com/office/drawing/2014/main" id="{53516D25-6ABC-49BA-9C75-C1706FF64AED}"/>
              </a:ext>
            </a:extLst>
          </p:cNvPr>
          <p:cNvGraphicFramePr>
            <a:graphicFrameLocks noGrp="1"/>
          </p:cNvGraphicFramePr>
          <p:nvPr/>
        </p:nvGraphicFramePr>
        <p:xfrm>
          <a:off x="2238325" y="1908029"/>
          <a:ext cx="1972708" cy="584664"/>
        </p:xfrm>
        <a:graphic>
          <a:graphicData uri="http://schemas.openxmlformats.org/drawingml/2006/table">
            <a:tbl>
              <a:tblPr firstRow="1" firstCol="1" bandRow="1">
                <a:tableStyleId>{5C22544A-7EE6-4342-B048-85BDC9FD1C3A}</a:tableStyleId>
              </a:tblPr>
              <a:tblGrid>
                <a:gridCol w="1972708">
                  <a:extLst>
                    <a:ext uri="{9D8B030D-6E8A-4147-A177-3AD203B41FA5}">
                      <a16:colId xmlns:a16="http://schemas.microsoft.com/office/drawing/2014/main" val="2431830284"/>
                    </a:ext>
                  </a:extLst>
                </a:gridCol>
              </a:tblGrid>
              <a:tr h="292332">
                <a:tc>
                  <a:txBody>
                    <a:bodyPr/>
                    <a:lstStyle/>
                    <a:p>
                      <a:pPr algn="ctr">
                        <a:spcAft>
                          <a:spcPts val="0"/>
                        </a:spcAft>
                      </a:pPr>
                      <a:r>
                        <a:rPr lang="fr-FR" sz="1400" dirty="0">
                          <a:effectLst/>
                          <a:latin typeface="Arial" panose="020B0604020202020204" pitchFamily="34" charset="0"/>
                          <a:cs typeface="Arial" panose="020B0604020202020204" pitchFamily="34" charset="0"/>
                        </a:rPr>
                        <a:t>27 janvier 2024</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264028476"/>
                  </a:ext>
                </a:extLst>
              </a:tr>
              <a:tr h="292332">
                <a:tc>
                  <a:txBody>
                    <a:bodyPr/>
                    <a:lstStyle/>
                    <a:p>
                      <a:pPr algn="ctr">
                        <a:spcAft>
                          <a:spcPts val="0"/>
                        </a:spcAft>
                      </a:pPr>
                      <a:r>
                        <a:rPr lang="fr-FR" sz="1400" dirty="0">
                          <a:effectLst/>
                          <a:latin typeface="Arial" panose="020B0604020202020204" pitchFamily="34" charset="0"/>
                          <a:cs typeface="Arial" panose="020B0604020202020204" pitchFamily="34" charset="0"/>
                        </a:rPr>
                        <a:t>3 février 2024</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898999557"/>
                  </a:ext>
                </a:extLst>
              </a:tr>
            </a:tbl>
          </a:graphicData>
        </a:graphic>
      </p:graphicFrame>
      <p:sp>
        <p:nvSpPr>
          <p:cNvPr id="15" name="ZoneTexte 14">
            <a:extLst>
              <a:ext uri="{FF2B5EF4-FFF2-40B4-BE49-F238E27FC236}">
                <a16:creationId xmlns:a16="http://schemas.microsoft.com/office/drawing/2014/main" id="{8DAFD603-31D1-4287-A2AC-D69B8E2A0820}"/>
              </a:ext>
            </a:extLst>
          </p:cNvPr>
          <p:cNvSpPr txBox="1"/>
          <p:nvPr/>
        </p:nvSpPr>
        <p:spPr>
          <a:xfrm>
            <a:off x="1845490" y="5056631"/>
            <a:ext cx="29017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rPr>
              <a:t>Cout par étudiant : 7,79 euros</a:t>
            </a:r>
          </a:p>
        </p:txBody>
      </p:sp>
      <p:sp>
        <p:nvSpPr>
          <p:cNvPr id="5" name="ZoneTexte 4">
            <a:extLst>
              <a:ext uri="{FF2B5EF4-FFF2-40B4-BE49-F238E27FC236}">
                <a16:creationId xmlns:a16="http://schemas.microsoft.com/office/drawing/2014/main" id="{C6660E11-6CA9-47FD-AB78-3B9E6CDD8DED}"/>
              </a:ext>
            </a:extLst>
          </p:cNvPr>
          <p:cNvSpPr txBox="1"/>
          <p:nvPr/>
        </p:nvSpPr>
        <p:spPr>
          <a:xfrm>
            <a:off x="1845490" y="4731362"/>
            <a:ext cx="19938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8649,15 euros</a:t>
            </a:r>
          </a:p>
        </p:txBody>
      </p:sp>
      <p:sp>
        <p:nvSpPr>
          <p:cNvPr id="13" name="ZoneTexte 12">
            <a:extLst>
              <a:ext uri="{FF2B5EF4-FFF2-40B4-BE49-F238E27FC236}">
                <a16:creationId xmlns:a16="http://schemas.microsoft.com/office/drawing/2014/main" id="{262B55B6-E5F2-48DA-846C-F0D7F5D81F64}"/>
              </a:ext>
            </a:extLst>
          </p:cNvPr>
          <p:cNvSpPr txBox="1"/>
          <p:nvPr/>
        </p:nvSpPr>
        <p:spPr>
          <a:xfrm>
            <a:off x="493983" y="606287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pic>
        <p:nvPicPr>
          <p:cNvPr id="14" name="Image 13">
            <a:extLst>
              <a:ext uri="{FF2B5EF4-FFF2-40B4-BE49-F238E27FC236}">
                <a16:creationId xmlns:a16="http://schemas.microsoft.com/office/drawing/2014/main" id="{4CD0C5F1-D608-44C2-A7E4-AF272CEEFC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77234" y="3700401"/>
            <a:ext cx="7068714" cy="2904511"/>
          </a:xfrm>
          <a:prstGeom prst="rect">
            <a:avLst/>
          </a:prstGeom>
        </p:spPr>
      </p:pic>
      <p:graphicFrame>
        <p:nvGraphicFramePr>
          <p:cNvPr id="16" name="Graphique 15">
            <a:extLst>
              <a:ext uri="{FF2B5EF4-FFF2-40B4-BE49-F238E27FC236}">
                <a16:creationId xmlns:a16="http://schemas.microsoft.com/office/drawing/2014/main" id="{7E0003B7-2009-4799-AA1A-5B280A396D25}"/>
              </a:ext>
            </a:extLst>
          </p:cNvPr>
          <p:cNvGraphicFramePr/>
          <p:nvPr/>
        </p:nvGraphicFramePr>
        <p:xfrm>
          <a:off x="5607697" y="307829"/>
          <a:ext cx="54864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7" name="ZoneTexte 16">
            <a:extLst>
              <a:ext uri="{FF2B5EF4-FFF2-40B4-BE49-F238E27FC236}">
                <a16:creationId xmlns:a16="http://schemas.microsoft.com/office/drawing/2014/main" id="{3E174902-A67C-4A3A-901E-54BDCAA559BF}"/>
              </a:ext>
            </a:extLst>
          </p:cNvPr>
          <p:cNvSpPr txBox="1"/>
          <p:nvPr/>
        </p:nvSpPr>
        <p:spPr>
          <a:xfrm>
            <a:off x="7929913" y="1081409"/>
            <a:ext cx="30828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1460 personnes présentes</a:t>
            </a:r>
          </a:p>
        </p:txBody>
      </p:sp>
      <p:sp>
        <p:nvSpPr>
          <p:cNvPr id="18" name="ZoneTexte 17">
            <a:extLst>
              <a:ext uri="{FF2B5EF4-FFF2-40B4-BE49-F238E27FC236}">
                <a16:creationId xmlns:a16="http://schemas.microsoft.com/office/drawing/2014/main" id="{03574C11-C8BC-4C04-961F-90C74A1CAFDD}"/>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173225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99593" y="6068961"/>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7" name="Imag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300873" cy="6858000"/>
          </a:xfrm>
          <a:prstGeom prst="rect">
            <a:avLst/>
          </a:prstGeom>
        </p:spPr>
      </p:pic>
      <p:sp>
        <p:nvSpPr>
          <p:cNvPr id="13" name="ZoneTexte 12">
            <a:extLst>
              <a:ext uri="{FF2B5EF4-FFF2-40B4-BE49-F238E27FC236}">
                <a16:creationId xmlns:a16="http://schemas.microsoft.com/office/drawing/2014/main" id="{262B55B6-E5F2-48DA-846C-F0D7F5D81F64}"/>
              </a:ext>
            </a:extLst>
          </p:cNvPr>
          <p:cNvSpPr txBox="1"/>
          <p:nvPr/>
        </p:nvSpPr>
        <p:spPr>
          <a:xfrm>
            <a:off x="493983" y="606287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8" name="Rectangle 17">
            <a:extLst>
              <a:ext uri="{FF2B5EF4-FFF2-40B4-BE49-F238E27FC236}">
                <a16:creationId xmlns:a16="http://schemas.microsoft.com/office/drawing/2014/main" id="{D57060BE-8BC9-4AAD-816F-1F6830549E77}"/>
              </a:ext>
            </a:extLst>
          </p:cNvPr>
          <p:cNvSpPr/>
          <p:nvPr/>
        </p:nvSpPr>
        <p:spPr>
          <a:xfrm>
            <a:off x="1483987" y="454703"/>
            <a:ext cx="3407328"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rPr>
              <a:t>JPO 10 février 2024</a:t>
            </a: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Image 10">
            <a:extLst>
              <a:ext uri="{FF2B5EF4-FFF2-40B4-BE49-F238E27FC236}">
                <a16:creationId xmlns:a16="http://schemas.microsoft.com/office/drawing/2014/main" id="{894E8900-8574-4DEC-B66D-703DE8E353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5070" y="391893"/>
            <a:ext cx="4514246" cy="2031411"/>
          </a:xfrm>
          <a:prstGeom prst="rect">
            <a:avLst/>
          </a:prstGeom>
        </p:spPr>
      </p:pic>
      <p:pic>
        <p:nvPicPr>
          <p:cNvPr id="21" name="Image 20">
            <a:extLst>
              <a:ext uri="{FF2B5EF4-FFF2-40B4-BE49-F238E27FC236}">
                <a16:creationId xmlns:a16="http://schemas.microsoft.com/office/drawing/2014/main" id="{881E281D-0632-4244-9760-B8151387B0C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796404" y="880687"/>
            <a:ext cx="3031407" cy="1977156"/>
          </a:xfrm>
          <a:prstGeom prst="rect">
            <a:avLst/>
          </a:prstGeom>
        </p:spPr>
      </p:pic>
      <p:sp>
        <p:nvSpPr>
          <p:cNvPr id="22" name="ZoneTexte 21">
            <a:extLst>
              <a:ext uri="{FF2B5EF4-FFF2-40B4-BE49-F238E27FC236}">
                <a16:creationId xmlns:a16="http://schemas.microsoft.com/office/drawing/2014/main" id="{C2C1D9C7-BFBF-49C1-AB82-A4D7B42863C1}"/>
              </a:ext>
            </a:extLst>
          </p:cNvPr>
          <p:cNvSpPr txBox="1"/>
          <p:nvPr/>
        </p:nvSpPr>
        <p:spPr>
          <a:xfrm>
            <a:off x="1483987" y="945934"/>
            <a:ext cx="38723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Merci à tous!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Forte mobilisation des équipes pédagogiques et des étudiants</a:t>
            </a:r>
          </a:p>
        </p:txBody>
      </p:sp>
      <p:pic>
        <p:nvPicPr>
          <p:cNvPr id="23" name="Image 22">
            <a:extLst>
              <a:ext uri="{FF2B5EF4-FFF2-40B4-BE49-F238E27FC236}">
                <a16:creationId xmlns:a16="http://schemas.microsoft.com/office/drawing/2014/main" id="{9CCCDDF0-52D4-4F71-8C93-0D2B745C1E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3417" y="4218162"/>
            <a:ext cx="3611933" cy="2429834"/>
          </a:xfrm>
          <a:prstGeom prst="rect">
            <a:avLst/>
          </a:prstGeom>
        </p:spPr>
      </p:pic>
      <p:graphicFrame>
        <p:nvGraphicFramePr>
          <p:cNvPr id="24" name="Tableau 23">
            <a:extLst>
              <a:ext uri="{FF2B5EF4-FFF2-40B4-BE49-F238E27FC236}">
                <a16:creationId xmlns:a16="http://schemas.microsoft.com/office/drawing/2014/main" id="{BC1F9C49-89C5-4A9E-9A16-350A75E150BE}"/>
              </a:ext>
            </a:extLst>
          </p:cNvPr>
          <p:cNvGraphicFramePr>
            <a:graphicFrameLocks noGrp="1"/>
          </p:cNvGraphicFramePr>
          <p:nvPr/>
        </p:nvGraphicFramePr>
        <p:xfrm>
          <a:off x="5515428" y="3604279"/>
          <a:ext cx="6393888" cy="3031410"/>
        </p:xfrm>
        <a:graphic>
          <a:graphicData uri="http://schemas.openxmlformats.org/drawingml/2006/table">
            <a:tbl>
              <a:tblPr firstRow="1" firstCol="1" bandRow="1">
                <a:tableStyleId>{5C22544A-7EE6-4342-B048-85BDC9FD1C3A}</a:tableStyleId>
              </a:tblPr>
              <a:tblGrid>
                <a:gridCol w="2064501">
                  <a:extLst>
                    <a:ext uri="{9D8B030D-6E8A-4147-A177-3AD203B41FA5}">
                      <a16:colId xmlns:a16="http://schemas.microsoft.com/office/drawing/2014/main" val="2432257287"/>
                    </a:ext>
                  </a:extLst>
                </a:gridCol>
                <a:gridCol w="2938210">
                  <a:extLst>
                    <a:ext uri="{9D8B030D-6E8A-4147-A177-3AD203B41FA5}">
                      <a16:colId xmlns:a16="http://schemas.microsoft.com/office/drawing/2014/main" val="3731099466"/>
                    </a:ext>
                  </a:extLst>
                </a:gridCol>
                <a:gridCol w="1391177">
                  <a:extLst>
                    <a:ext uri="{9D8B030D-6E8A-4147-A177-3AD203B41FA5}">
                      <a16:colId xmlns:a16="http://schemas.microsoft.com/office/drawing/2014/main" val="1354089358"/>
                    </a:ext>
                  </a:extLst>
                </a:gridCol>
              </a:tblGrid>
              <a:tr h="303141">
                <a:tc>
                  <a:txBody>
                    <a:bodyPr/>
                    <a:lstStyle/>
                    <a:p>
                      <a:pPr algn="ctr">
                        <a:spcAft>
                          <a:spcPts val="0"/>
                        </a:spcAft>
                      </a:pPr>
                      <a:r>
                        <a:rPr lang="fr-FR" sz="1100">
                          <a:effectLst/>
                        </a:rPr>
                        <a:t>FOURNISSEURS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r-FR" sz="1100">
                          <a:effectLst/>
                        </a:rPr>
                        <a:t>LIBELLÉS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r-FR" sz="1100">
                          <a:effectLst/>
                        </a:rPr>
                        <a:t>MONTANT TTC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93186126"/>
                  </a:ext>
                </a:extLst>
              </a:tr>
              <a:tr h="303141">
                <a:tc>
                  <a:txBody>
                    <a:bodyPr/>
                    <a:lstStyle/>
                    <a:p>
                      <a:pPr>
                        <a:spcAft>
                          <a:spcPts val="0"/>
                        </a:spcAft>
                      </a:pPr>
                      <a:r>
                        <a:rPr lang="fr-FR" sz="1100">
                          <a:effectLst/>
                        </a:rPr>
                        <a:t>COUSIN TRAITEUR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fr-FR" sz="1100">
                          <a:effectLst/>
                        </a:rPr>
                        <a:t>75 Plateaux repas et cafés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1100">
                          <a:effectLst/>
                        </a:rPr>
                        <a:t>1006.00 €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60408170"/>
                  </a:ext>
                </a:extLst>
              </a:tr>
              <a:tr h="303141">
                <a:tc>
                  <a:txBody>
                    <a:bodyPr/>
                    <a:lstStyle/>
                    <a:p>
                      <a:pPr>
                        <a:spcAft>
                          <a:spcPts val="0"/>
                        </a:spcAft>
                      </a:pPr>
                      <a:r>
                        <a:rPr lang="fr-FR" sz="1100">
                          <a:effectLst/>
                        </a:rPr>
                        <a:t>CROUS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fr-FR" sz="1100">
                          <a:effectLst/>
                        </a:rPr>
                        <a:t>50 Pauses café et boissons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1100">
                          <a:effectLst/>
                        </a:rPr>
                        <a:t>99.10 €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5824902"/>
                  </a:ext>
                </a:extLst>
              </a:tr>
              <a:tr h="303141">
                <a:tc>
                  <a:txBody>
                    <a:bodyPr/>
                    <a:lstStyle/>
                    <a:p>
                      <a:pPr>
                        <a:spcAft>
                          <a:spcPts val="0"/>
                        </a:spcAft>
                      </a:pPr>
                      <a:r>
                        <a:rPr lang="fr-FR" sz="1100">
                          <a:effectLst/>
                        </a:rPr>
                        <a:t>BIJOUX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fr-FR" sz="1100">
                          <a:effectLst/>
                        </a:rPr>
                        <a:t>Madeleines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1100">
                          <a:effectLst/>
                        </a:rPr>
                        <a:t>100.00 €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53427573"/>
                  </a:ext>
                </a:extLst>
              </a:tr>
              <a:tr h="303141">
                <a:tc>
                  <a:txBody>
                    <a:bodyPr/>
                    <a:lstStyle/>
                    <a:p>
                      <a:pPr>
                        <a:spcAft>
                          <a:spcPts val="0"/>
                        </a:spcAft>
                      </a:pPr>
                      <a:r>
                        <a:rPr lang="fr-FR" sz="1100">
                          <a:effectLst/>
                        </a:rPr>
                        <a:t>REPRO SFA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fr-FR" sz="1100">
                          <a:effectLst/>
                        </a:rPr>
                        <a:t>Impression de 8 posters Départements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1100">
                          <a:effectLst/>
                        </a:rPr>
                        <a:t>161.60 €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89555691"/>
                  </a:ext>
                </a:extLst>
              </a:tr>
              <a:tr h="303141">
                <a:tc>
                  <a:txBody>
                    <a:bodyPr/>
                    <a:lstStyle/>
                    <a:p>
                      <a:pPr>
                        <a:spcAft>
                          <a:spcPts val="0"/>
                        </a:spcAft>
                      </a:pPr>
                      <a:r>
                        <a:rPr lang="fr-FR" sz="1100">
                          <a:effectLst/>
                        </a:rPr>
                        <a:t>FLACABA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fr-FR" sz="1100">
                          <a:effectLst/>
                        </a:rPr>
                        <a:t>Crémant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1100">
                          <a:effectLst/>
                        </a:rPr>
                        <a:t>100.00 €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32572074"/>
                  </a:ext>
                </a:extLst>
              </a:tr>
              <a:tr h="303141">
                <a:tc>
                  <a:txBody>
                    <a:bodyPr/>
                    <a:lstStyle/>
                    <a:p>
                      <a:pPr>
                        <a:spcAft>
                          <a:spcPts val="0"/>
                        </a:spcAft>
                      </a:pPr>
                      <a:r>
                        <a:rPr lang="fr-FR" sz="1100">
                          <a:effectLst/>
                        </a:rPr>
                        <a:t>REPRO SFA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fr-FR" sz="1100">
                          <a:effectLst/>
                        </a:rPr>
                        <a:t>Plaquettes, Flyer, Posters Com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1100">
                          <a:effectLst/>
                        </a:rPr>
                        <a:t>1176.00 €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59522418"/>
                  </a:ext>
                </a:extLst>
              </a:tr>
              <a:tr h="303141">
                <a:tc>
                  <a:txBody>
                    <a:bodyPr/>
                    <a:lstStyle/>
                    <a:p>
                      <a:pPr>
                        <a:spcAft>
                          <a:spcPts val="0"/>
                        </a:spcAft>
                      </a:pPr>
                      <a:r>
                        <a:rPr lang="fr-FR" sz="1100">
                          <a:effectLst/>
                        </a:rPr>
                        <a:t>DIAZO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fr-FR" sz="1100">
                          <a:effectLst/>
                        </a:rPr>
                        <a:t>20 Profilés pour signalétique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1100">
                          <a:effectLst/>
                        </a:rPr>
                        <a:t>426.00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89575969"/>
                  </a:ext>
                </a:extLst>
              </a:tr>
              <a:tr h="303141">
                <a:tc>
                  <a:txBody>
                    <a:bodyPr/>
                    <a:lstStyle/>
                    <a:p>
                      <a:pPr>
                        <a:spcAft>
                          <a:spcPts val="0"/>
                        </a:spcAft>
                      </a:pPr>
                      <a:r>
                        <a:rPr lang="fr-FR" sz="1100">
                          <a:effectLst/>
                        </a:rPr>
                        <a:t>LECLERC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fr-FR" sz="1100">
                          <a:effectLst/>
                        </a:rPr>
                        <a:t>Courses alimentaires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1100">
                          <a:effectLst/>
                        </a:rPr>
                        <a:t>122.98 €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28606961"/>
                  </a:ext>
                </a:extLst>
              </a:tr>
              <a:tr h="303141">
                <a:tc gridSpan="2">
                  <a:txBody>
                    <a:bodyPr/>
                    <a:lstStyle/>
                    <a:p>
                      <a:pPr algn="r">
                        <a:spcAft>
                          <a:spcPts val="0"/>
                        </a:spcAft>
                      </a:pPr>
                      <a:r>
                        <a:rPr lang="fr-FR" sz="1100">
                          <a:effectLst/>
                        </a:rPr>
                        <a:t>TOTAL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a:txBody>
                    <a:bodyPr/>
                    <a:lstStyle/>
                    <a:p>
                      <a:pPr algn="r">
                        <a:spcAft>
                          <a:spcPts val="0"/>
                        </a:spcAft>
                      </a:pPr>
                      <a:r>
                        <a:rPr lang="fr-FR" sz="1100" dirty="0">
                          <a:effectLst/>
                        </a:rPr>
                        <a:t>3191.68 €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20887538"/>
                  </a:ext>
                </a:extLst>
              </a:tr>
            </a:tbl>
          </a:graphicData>
        </a:graphic>
      </p:graphicFrame>
      <p:sp>
        <p:nvSpPr>
          <p:cNvPr id="25" name="ZoneTexte 24">
            <a:extLst>
              <a:ext uri="{FF2B5EF4-FFF2-40B4-BE49-F238E27FC236}">
                <a16:creationId xmlns:a16="http://schemas.microsoft.com/office/drawing/2014/main" id="{BCE08A4A-5BA8-469E-BED8-D4E492D514F4}"/>
              </a:ext>
            </a:extLst>
          </p:cNvPr>
          <p:cNvSpPr txBox="1"/>
          <p:nvPr/>
        </p:nvSpPr>
        <p:spPr>
          <a:xfrm>
            <a:off x="8244614" y="2548130"/>
            <a:ext cx="307872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Visiteurs et Bilan financier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Près de 1700 personnes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700 flyers distribués</a:t>
            </a:r>
          </a:p>
        </p:txBody>
      </p:sp>
      <p:sp>
        <p:nvSpPr>
          <p:cNvPr id="26" name="ZoneTexte 25">
            <a:extLst>
              <a:ext uri="{FF2B5EF4-FFF2-40B4-BE49-F238E27FC236}">
                <a16:creationId xmlns:a16="http://schemas.microsoft.com/office/drawing/2014/main" id="{8DCD55B6-47A2-4205-A1CE-841F469D2671}"/>
              </a:ext>
            </a:extLst>
          </p:cNvPr>
          <p:cNvSpPr txBox="1"/>
          <p:nvPr/>
        </p:nvSpPr>
        <p:spPr>
          <a:xfrm>
            <a:off x="849329" y="2120302"/>
            <a:ext cx="4113306" cy="20313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Formations : 25 points d’entrée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Départements + CMI/PR/EUR/MEEF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Personnel : 110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Parcours/Visites salle de TP/Projet L3/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Etudiants : plus de 100 participants</a:t>
            </a:r>
          </a:p>
        </p:txBody>
      </p:sp>
      <p:sp>
        <p:nvSpPr>
          <p:cNvPr id="14" name="ZoneTexte 13">
            <a:extLst>
              <a:ext uri="{FF2B5EF4-FFF2-40B4-BE49-F238E27FC236}">
                <a16:creationId xmlns:a16="http://schemas.microsoft.com/office/drawing/2014/main" id="{0A3EF713-9B33-43AD-84E7-CE407162D961}"/>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77362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336945"/>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Informations générales </a:t>
            </a:r>
            <a:r>
              <a:rPr lang="fr-FR" sz="2000" b="1" cap="small" dirty="0">
                <a:solidFill>
                  <a:srgbClr val="B00000"/>
                </a:solidFill>
                <a:latin typeface="Arial" panose="020B0604020202020204" pitchFamily="34" charset="0"/>
                <a:cs typeface="Arial" panose="020B0604020202020204" pitchFamily="34" charset="0"/>
              </a:rPr>
              <a:t>– point étape évolution Master &amp; diplôme d’ingénieurs</a:t>
            </a:r>
            <a:endParaRPr lang="fr-FR" sz="2400" b="1" cap="small" dirty="0">
              <a:solidFill>
                <a:srgbClr val="B00000"/>
              </a:solidFill>
              <a:latin typeface="Arial" panose="020B0604020202020204" pitchFamily="34" charset="0"/>
              <a:cs typeface="Arial" panose="020B0604020202020204" pitchFamily="34" charset="0"/>
            </a:endParaRPr>
          </a:p>
        </p:txBody>
      </p:sp>
      <p:sp>
        <p:nvSpPr>
          <p:cNvPr id="8" name="Espace réservé du contenu 7">
            <a:extLst>
              <a:ext uri="{FF2B5EF4-FFF2-40B4-BE49-F238E27FC236}">
                <a16:creationId xmlns:a16="http://schemas.microsoft.com/office/drawing/2014/main" id="{727DCD05-7331-499A-95E1-DA9F371ECA99}"/>
              </a:ext>
            </a:extLst>
          </p:cNvPr>
          <p:cNvSpPr txBox="1">
            <a:spLocks noGrp="1"/>
          </p:cNvSpPr>
          <p:nvPr>
            <p:ph idx="1"/>
          </p:nvPr>
        </p:nvSpPr>
        <p:spPr>
          <a:xfrm>
            <a:off x="902228" y="1175652"/>
            <a:ext cx="10931963" cy="4344779"/>
          </a:xfrm>
          <a:prstGeom prst="rect">
            <a:avLst/>
          </a:prstGeom>
          <a:noFill/>
          <a:ln>
            <a:noFill/>
          </a:ln>
        </p:spPr>
        <p:txBody>
          <a:bodyPr wrap="square">
            <a:spAutoFit/>
          </a:bodyPr>
          <a:lstStyle/>
          <a:p>
            <a:r>
              <a:rPr lang="fr-FR" sz="1800" dirty="0"/>
              <a:t>Avis favorable de la CTI pour la création d’une nouvelle école d’ingénieur interne à l’université de Poitiers (transformation de l’IRIAF) (dont le nom devrait être ENSAR…)</a:t>
            </a:r>
          </a:p>
          <a:p>
            <a:r>
              <a:rPr lang="fr-FR" sz="1800" dirty="0"/>
              <a:t>L’équipe projet de l’actuel Master IDLS poursuit ses démarches et la création d’un diplôme d’ingénieur au sein de l’ENSIP est à l’étude. Cette piste serait privilégiée car elle présente plusieurs avantages (la généricité du nom, proximité géographique, l’expérience de l’ENSIP avec la CTI). </a:t>
            </a:r>
          </a:p>
          <a:p>
            <a:r>
              <a:rPr lang="fr-FR" sz="1800" dirty="0"/>
              <a:t>L’équipe du Master Ingénierie de conception s’est aussi rapprochée de l’ENSIP pour envisager l’évolution du master en diplôme d’ingénieur. A noter qu’à la prochaine rentrée ce Master sera proposé en alternance dès le M1</a:t>
            </a:r>
          </a:p>
          <a:p>
            <a:r>
              <a:rPr lang="fr-FR" sz="1800" dirty="0"/>
              <a:t>La direction de l’UFR SFA a sollicité, à nouveau,  la présidence pour qu'une ou plusieurs réunions soient proposées par la présidence pour qu'une stratégie partagée avec SFA, IRIAF, ENSIP, ... (IUT?) se mette en place au niveau de l'établissement afin de préparer au mieux la future offre de formation en ingénierie de l'UP. </a:t>
            </a:r>
          </a:p>
          <a:p>
            <a:pPr lvl="1">
              <a:buFont typeface="Wingdings" panose="05000000000000000000" pitchFamily="2" charset="2"/>
              <a:buChar char="§"/>
            </a:pPr>
            <a:r>
              <a:rPr lang="fr-FR" sz="1800" dirty="0"/>
              <a:t>Poursuite des échanges sur le périmètre des masters TDSI et MFA ? Autres</a:t>
            </a:r>
          </a:p>
          <a:p>
            <a:pPr marL="457200" lvl="1" indent="0">
              <a:buClr>
                <a:srgbClr val="B00000"/>
              </a:buClr>
              <a:buNone/>
            </a:pPr>
            <a:r>
              <a:rPr lang="fr-FR" sz="1800" b="1" dirty="0">
                <a:solidFill>
                  <a:srgbClr val="C00000"/>
                </a:solidFill>
                <a:latin typeface="EmojiOne Color" panose="02000503000000000000" pitchFamily="2" charset="0"/>
                <a:ea typeface="EmojiOne Color" panose="02000503000000000000" pitchFamily="2" charset="0"/>
              </a:rPr>
              <a:t>⚠</a:t>
            </a:r>
            <a:r>
              <a:rPr lang="fr-FR" sz="1800" dirty="0">
                <a:latin typeface="EmojiOne Color" panose="02000503000000000000" pitchFamily="2" charset="0"/>
                <a:ea typeface="EmojiOne Color" panose="02000503000000000000" pitchFamily="2" charset="0"/>
              </a:rPr>
              <a:t> </a:t>
            </a:r>
            <a:r>
              <a:rPr lang="fr-FR" sz="1800" dirty="0"/>
              <a:t>Point de vigilance : ces éventuelles évolutions / transformations ont des incidences sur le premier cycle. La réflexion ne peut porter que sur le périmètre du second cycle (Masters). </a:t>
            </a:r>
            <a:r>
              <a:rPr lang="fr-FR" sz="1800" b="1" u="sng" dirty="0"/>
              <a:t>Ces évolutions doivent être pensées sur l’ensemble de l’offre de formations : Licence et Master</a:t>
            </a:r>
          </a:p>
        </p:txBody>
      </p:sp>
      <p:sp>
        <p:nvSpPr>
          <p:cNvPr id="9" name="ZoneTexte 8">
            <a:extLst>
              <a:ext uri="{FF2B5EF4-FFF2-40B4-BE49-F238E27FC236}">
                <a16:creationId xmlns:a16="http://schemas.microsoft.com/office/drawing/2014/main" id="{74400518-940E-40B4-8C73-6FE04591E85B}"/>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a:t>
            </a:r>
            <a:r>
              <a:rPr lang="fr-FR" sz="1050" cap="all" dirty="0">
                <a:solidFill>
                  <a:prstClr val="white">
                    <a:lumMod val="65000"/>
                  </a:prstClr>
                </a:solidFill>
                <a:latin typeface="Arial" panose="020B0604020202020204" pitchFamily="34" charset="0"/>
                <a:cs typeface="Arial" panose="020B0604020202020204" pitchFamily="34" charset="0"/>
              </a:rPr>
              <a:t>13</a:t>
            </a: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/02/24</a:t>
            </a:r>
          </a:p>
        </p:txBody>
      </p:sp>
    </p:spTree>
    <p:extLst>
      <p:ext uri="{BB962C8B-B14F-4D97-AF65-F5344CB8AC3E}">
        <p14:creationId xmlns:p14="http://schemas.microsoft.com/office/powerpoint/2010/main" val="243374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s Formation" id="{02F6B81A-E11D-406F-AD49-497CDC7D0973}" vid="{E7ABBFE8-C9BB-4241-AF2C-9D323CF0ED61}"/>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Templates Formation</Template>
  <TotalTime>22764</TotalTime>
  <Words>6553</Words>
  <Application>Microsoft Office PowerPoint</Application>
  <PresentationFormat>Grand écran</PresentationFormat>
  <Paragraphs>701</Paragraphs>
  <Slides>48</Slides>
  <Notes>8</Notes>
  <HiddenSlides>0</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48</vt:i4>
      </vt:variant>
    </vt:vector>
  </HeadingPairs>
  <TitlesOfParts>
    <vt:vector size="63" baseType="lpstr">
      <vt:lpstr>Arial</vt:lpstr>
      <vt:lpstr>Bodoni MT Black</vt:lpstr>
      <vt:lpstr>Calibri</vt:lpstr>
      <vt:lpstr>Calibri Light</vt:lpstr>
      <vt:lpstr>Cambria</vt:lpstr>
      <vt:lpstr>EmojiOne Color</vt:lpstr>
      <vt:lpstr>IBM Plex Sans</vt:lpstr>
      <vt:lpstr>Neo Sans Std</vt:lpstr>
      <vt:lpstr>Times New Roman</vt:lpstr>
      <vt:lpstr>Tw Cen MT</vt:lpstr>
      <vt:lpstr>Wingdings</vt:lpstr>
      <vt:lpstr>Thème Office</vt:lpstr>
      <vt:lpstr>2_Thème Office</vt:lpstr>
      <vt:lpstr>3_Thème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Informations générales – point étape évolution Master &amp; diplôme d’ingénieurs</vt:lpstr>
      <vt:lpstr>Informations générales – Retour sur la dernière commission vie étudiante</vt:lpstr>
      <vt:lpstr>Présentation PowerPoint</vt:lpstr>
      <vt:lpstr>Informations générales : NOTILUS (1/6)</vt:lpstr>
      <vt:lpstr>Informations générales : NOTILUS (2/6)</vt:lpstr>
      <vt:lpstr>Informations générales : NOTILUS (3/6)</vt:lpstr>
      <vt:lpstr>Informations générales : NOTILUS (4/6)</vt:lpstr>
      <vt:lpstr>Informations générales : NOTILUS (5/6)</vt:lpstr>
      <vt:lpstr>Informations générales : NOTILUS (6/6)</vt:lpstr>
      <vt:lpstr>Présentation PowerPoint</vt:lpstr>
      <vt:lpstr>Présentation PowerPoint</vt:lpstr>
      <vt:lpstr>Représentation étudiante en commission formation</vt:lpstr>
      <vt:lpstr>Présentation PowerPoint</vt:lpstr>
      <vt:lpstr>Campagne ATER 2024/25 : Nouveau Processus UP</vt:lpstr>
      <vt:lpstr>Campagne ATER 2024/25 : Nouveau Processus UP</vt:lpstr>
      <vt:lpstr>Campagne ATER 2024/25 : Nouveau Processus UP</vt:lpstr>
      <vt:lpstr>Campagne ATER 2024/25 : Nouveau Processus UP</vt:lpstr>
      <vt:lpstr>Campagne ATER 2024/25 : supports SFA</vt:lpstr>
      <vt:lpstr>Campagne ATER 2024/25 : Rappel procédure SFA</vt:lpstr>
      <vt:lpstr>Campagne ATER 2024/25 : Rappel procédure SFA</vt:lpstr>
      <vt:lpstr>Campagne ATER 2024/25 : Rappel procédure SFA</vt:lpstr>
      <vt:lpstr>Classement des postes d’ATER 2024/25</vt:lpstr>
      <vt:lpstr>Classement des postes d’ATER 2024/25</vt:lpstr>
      <vt:lpstr>Classement des postes d’ATER 2024/25</vt:lpstr>
      <vt:lpstr>Classement des postes d’ATER 2024/25</vt:lpstr>
      <vt:lpstr>Classement des postes d’ATER 2024/25</vt:lpstr>
      <vt:lpstr>Classement des postes d’ATER 2024/25</vt:lpstr>
      <vt:lpstr>Classement des postes d’ATER 2024/25</vt:lpstr>
      <vt:lpstr>Classement des postes d’ATER 2024/25</vt:lpstr>
      <vt:lpstr>Classement des postes d’ATER 2024/25</vt:lpstr>
      <vt:lpstr>Classement des postes d’ATER 2024/25</vt:lpstr>
      <vt:lpstr>Présentation PowerPoint</vt:lpstr>
      <vt:lpstr>Présentation PowerPoint</vt:lpstr>
      <vt:lpstr>Classement des postes d’ATER 2024/25</vt:lpstr>
      <vt:lpstr>Classement des postes d’ATER 2024/25</vt:lpstr>
      <vt:lpstr>Classement des postes d’ATER 2024/25</vt:lpstr>
      <vt:lpstr>Présentation PowerPoint</vt:lpstr>
      <vt:lpstr>Demande de subvention de l’association La Géode</vt:lpstr>
      <vt:lpstr>Demande de subvention de l’association La Géode</vt:lpstr>
      <vt:lpstr>Présentation PowerPoint</vt:lpstr>
    </vt:vector>
  </TitlesOfParts>
  <Company>UP SFA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Martine Garcia</dc:creator>
  <cp:lastModifiedBy>Larrivee Virginie</cp:lastModifiedBy>
  <cp:revision>1619</cp:revision>
  <cp:lastPrinted>2021-09-09T11:41:03Z</cp:lastPrinted>
  <dcterms:created xsi:type="dcterms:W3CDTF">2020-07-01T16:24:10Z</dcterms:created>
  <dcterms:modified xsi:type="dcterms:W3CDTF">2024-02-19T13:46:53Z</dcterms:modified>
</cp:coreProperties>
</file>