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2" r:id="rId2"/>
  </p:sldMasterIdLst>
  <p:notesMasterIdLst>
    <p:notesMasterId r:id="rId53"/>
  </p:notesMasterIdLst>
  <p:handoutMasterIdLst>
    <p:handoutMasterId r:id="rId54"/>
  </p:handoutMasterIdLst>
  <p:sldIdLst>
    <p:sldId id="557" r:id="rId3"/>
    <p:sldId id="259" r:id="rId4"/>
    <p:sldId id="1480" r:id="rId5"/>
    <p:sldId id="1657" r:id="rId6"/>
    <p:sldId id="1662" r:id="rId7"/>
    <p:sldId id="1663" r:id="rId8"/>
    <p:sldId id="1664" r:id="rId9"/>
    <p:sldId id="1665" r:id="rId10"/>
    <p:sldId id="1666" r:id="rId11"/>
    <p:sldId id="1667" r:id="rId12"/>
    <p:sldId id="1668" r:id="rId13"/>
    <p:sldId id="1669" r:id="rId14"/>
    <p:sldId id="1670" r:id="rId15"/>
    <p:sldId id="1671" r:id="rId16"/>
    <p:sldId id="1672" r:id="rId17"/>
    <p:sldId id="1673" r:id="rId18"/>
    <p:sldId id="1655" r:id="rId19"/>
    <p:sldId id="1520" r:id="rId20"/>
    <p:sldId id="1682" r:id="rId21"/>
    <p:sldId id="1683" r:id="rId22"/>
    <p:sldId id="1685" r:id="rId23"/>
    <p:sldId id="1689" r:id="rId24"/>
    <p:sldId id="1691" r:id="rId25"/>
    <p:sldId id="1692" r:id="rId26"/>
    <p:sldId id="1688" r:id="rId27"/>
    <p:sldId id="1693" r:id="rId28"/>
    <p:sldId id="1694" r:id="rId29"/>
    <p:sldId id="1695" r:id="rId30"/>
    <p:sldId id="1696" r:id="rId31"/>
    <p:sldId id="1700" r:id="rId32"/>
    <p:sldId id="1701" r:id="rId33"/>
    <p:sldId id="1596" r:id="rId34"/>
    <p:sldId id="1676" r:id="rId35"/>
    <p:sldId id="1226" r:id="rId36"/>
    <p:sldId id="1612" r:id="rId37"/>
    <p:sldId id="1675" r:id="rId38"/>
    <p:sldId id="1674" r:id="rId39"/>
    <p:sldId id="1481" r:id="rId40"/>
    <p:sldId id="1479" r:id="rId41"/>
    <p:sldId id="1228" r:id="rId42"/>
    <p:sldId id="1246" r:id="rId43"/>
    <p:sldId id="1247" r:id="rId44"/>
    <p:sldId id="1248" r:id="rId45"/>
    <p:sldId id="1249" r:id="rId46"/>
    <p:sldId id="1250" r:id="rId47"/>
    <p:sldId id="1251" r:id="rId48"/>
    <p:sldId id="1252" r:id="rId49"/>
    <p:sldId id="1253" r:id="rId50"/>
    <p:sldId id="1478" r:id="rId51"/>
    <p:sldId id="1597" r:id="rId52"/>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e Garcia" initials="MG" lastIdx="2" clrIdx="0">
    <p:extLst>
      <p:ext uri="{19B8F6BF-5375-455C-9EA6-DF929625EA0E}">
        <p15:presenceInfo xmlns:p15="http://schemas.microsoft.com/office/powerpoint/2012/main" userId="20242f5e1bf030ec" providerId="Windows Live"/>
      </p:ext>
    </p:extLst>
  </p:cmAuthor>
  <p:cmAuthor id="2" name="Poussard Anne Marie" initials="PAM" lastIdx="1" clrIdx="1">
    <p:extLst>
      <p:ext uri="{19B8F6BF-5375-455C-9EA6-DF929625EA0E}">
        <p15:presenceInfo xmlns:p15="http://schemas.microsoft.com/office/powerpoint/2012/main" userId="S-1-5-21-4021341164-913601702-975304898-11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1901"/>
    <a:srgbClr val="E9EBF5"/>
    <a:srgbClr val="E7E6E6"/>
    <a:srgbClr val="E7E7E7"/>
    <a:srgbClr val="92D050"/>
    <a:srgbClr val="CFD5EA"/>
    <a:srgbClr val="DEDEDE"/>
    <a:srgbClr val="917E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6242" autoAdjust="0"/>
  </p:normalViewPr>
  <p:slideViewPr>
    <p:cSldViewPr snapToGrid="0" snapToObjects="1">
      <p:cViewPr varScale="1">
        <p:scale>
          <a:sx n="114" d="100"/>
          <a:sy n="114" d="100"/>
        </p:scale>
        <p:origin x="360" y="102"/>
      </p:cViewPr>
      <p:guideLst>
        <p:guide orient="horz" pos="2160"/>
        <p:guide pos="3840"/>
      </p:guideLst>
    </p:cSldViewPr>
  </p:slideViewPr>
  <p:outlineViewPr>
    <p:cViewPr>
      <p:scale>
        <a:sx n="33" d="100"/>
        <a:sy n="33" d="100"/>
      </p:scale>
      <p:origin x="0" y="-13200"/>
    </p:cViewPr>
  </p:outlineViewPr>
  <p:notesTextViewPr>
    <p:cViewPr>
      <p:scale>
        <a:sx n="3" d="2"/>
        <a:sy n="3" d="2"/>
      </p:scale>
      <p:origin x="0" y="0"/>
    </p:cViewPr>
  </p:notesTextViewPr>
  <p:sorterViewPr>
    <p:cViewPr varScale="1">
      <p:scale>
        <a:sx n="1" d="1"/>
        <a:sy n="1" d="1"/>
      </p:scale>
      <p:origin x="0" y="-2124"/>
    </p:cViewPr>
  </p:sorterViewPr>
  <p:notesViewPr>
    <p:cSldViewPr snapToGrid="0" snapToObjects="1">
      <p:cViewPr varScale="1">
        <p:scale>
          <a:sx n="88" d="100"/>
          <a:sy n="88" d="100"/>
        </p:scale>
        <p:origin x="2538"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commentAuthors" Target="commentAuthor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C0C0F86-0440-4FF3-A141-48B1EAD813AE}" type="datetimeFigureOut">
              <a:rPr lang="fr-FR" smtClean="0"/>
              <a:t>12/04/2024</a:t>
            </a:fld>
            <a:endParaRPr lang="fr-FR" dirty="0"/>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3280DD7-1BCB-452C-9B27-FF1421E9FE53}" type="slidenum">
              <a:rPr lang="fr-FR" smtClean="0"/>
              <a:t>‹N°›</a:t>
            </a:fld>
            <a:endParaRPr lang="fr-FR" dirty="0"/>
          </a:p>
        </p:txBody>
      </p:sp>
    </p:spTree>
    <p:extLst>
      <p:ext uri="{BB962C8B-B14F-4D97-AF65-F5344CB8AC3E}">
        <p14:creationId xmlns:p14="http://schemas.microsoft.com/office/powerpoint/2010/main" val="3425601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429DA1B-8904-F14E-AE38-09FE9399BF18}" type="datetimeFigureOut">
              <a:rPr lang="fr-FR" smtClean="0"/>
              <a:t>12/04/2024</a:t>
            </a:fld>
            <a:endParaRPr lang="fr-FR" dirty="0"/>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135FD5A-53D3-C04F-9559-14394F4E59DF}" type="slidenum">
              <a:rPr lang="fr-FR" smtClean="0"/>
              <a:t>‹N°›</a:t>
            </a:fld>
            <a:endParaRPr lang="fr-FR" dirty="0"/>
          </a:p>
        </p:txBody>
      </p:sp>
    </p:spTree>
    <p:extLst>
      <p:ext uri="{BB962C8B-B14F-4D97-AF65-F5344CB8AC3E}">
        <p14:creationId xmlns:p14="http://schemas.microsoft.com/office/powerpoint/2010/main" val="3080002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6121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1361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1056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75412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7501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1531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5111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1579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3535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2085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9597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7967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4654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0074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0569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35FD5A-53D3-C04F-9559-14394F4E59D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2566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53CF81-EE1E-FD43-A986-B366C5F1172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48195DD-6093-0F4D-A48D-98A60B4F1F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a:extLst>
              <a:ext uri="{FF2B5EF4-FFF2-40B4-BE49-F238E27FC236}">
                <a16:creationId xmlns:a16="http://schemas.microsoft.com/office/drawing/2014/main" id="{84997082-9598-1D4E-9F57-89B894AAFC32}"/>
              </a:ext>
            </a:extLst>
          </p:cNvPr>
          <p:cNvSpPr>
            <a:spLocks noGrp="1"/>
          </p:cNvSpPr>
          <p:nvPr>
            <p:ph type="dt" sz="half" idx="10"/>
          </p:nvPr>
        </p:nvSpPr>
        <p:spPr/>
        <p:txBody>
          <a:bodyPr/>
          <a:lstStyle/>
          <a:p>
            <a:fld id="{4877B5D6-6480-944D-A1FA-00466C84379C}" type="datetimeFigureOut">
              <a:rPr lang="fr-FR" smtClean="0"/>
              <a:t>12/04/2024</a:t>
            </a:fld>
            <a:endParaRPr lang="fr-FR" dirty="0"/>
          </a:p>
        </p:txBody>
      </p:sp>
      <p:sp>
        <p:nvSpPr>
          <p:cNvPr id="5" name="Espace réservé du pied de page 4">
            <a:extLst>
              <a:ext uri="{FF2B5EF4-FFF2-40B4-BE49-F238E27FC236}">
                <a16:creationId xmlns:a16="http://schemas.microsoft.com/office/drawing/2014/main" id="{7D50DCD3-D7F8-FA4B-8F14-04A96AF7E533}"/>
              </a:ext>
            </a:extLst>
          </p:cNvPr>
          <p:cNvSpPr>
            <a:spLocks noGrp="1"/>
          </p:cNvSpPr>
          <p:nvPr>
            <p:ph type="ftr" sz="quarter" idx="11"/>
          </p:nvPr>
        </p:nvSpPr>
        <p:spPr/>
        <p:txBody>
          <a:bodyPr/>
          <a:lstStyle/>
          <a:p>
            <a:r>
              <a:rPr lang="fr-FR" dirty="0"/>
              <a:t>Commission Formation</a:t>
            </a:r>
          </a:p>
        </p:txBody>
      </p:sp>
      <p:sp>
        <p:nvSpPr>
          <p:cNvPr id="6" name="Espace réservé du numéro de diapositive 5">
            <a:extLst>
              <a:ext uri="{FF2B5EF4-FFF2-40B4-BE49-F238E27FC236}">
                <a16:creationId xmlns:a16="http://schemas.microsoft.com/office/drawing/2014/main" id="{D9791279-5418-5746-852F-B043CA4621F2}"/>
              </a:ext>
            </a:extLst>
          </p:cNvPr>
          <p:cNvSpPr>
            <a:spLocks noGrp="1"/>
          </p:cNvSpPr>
          <p:nvPr>
            <p:ph type="sldNum" sz="quarter" idx="12"/>
          </p:nvPr>
        </p:nvSpPr>
        <p:spPr/>
        <p:txBody>
          <a:bodyPr/>
          <a:lstStyle/>
          <a:p>
            <a:fld id="{DD35E855-E4D8-F148-9CCD-B1B1CDE44638}" type="slidenum">
              <a:rPr lang="fr-FR" smtClean="0"/>
              <a:t>‹N°›</a:t>
            </a:fld>
            <a:endParaRPr lang="fr-FR" dirty="0"/>
          </a:p>
        </p:txBody>
      </p:sp>
    </p:spTree>
    <p:extLst>
      <p:ext uri="{BB962C8B-B14F-4D97-AF65-F5344CB8AC3E}">
        <p14:creationId xmlns:p14="http://schemas.microsoft.com/office/powerpoint/2010/main" val="949293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173089-17B2-AC45-98F0-61744AD6AA3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CD0686E-16D7-ED47-B0BF-78FA1BB2CA10}"/>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F8587B9-3CDE-3542-8311-A8849C1FDCA9}"/>
              </a:ext>
            </a:extLst>
          </p:cNvPr>
          <p:cNvSpPr>
            <a:spLocks noGrp="1"/>
          </p:cNvSpPr>
          <p:nvPr>
            <p:ph type="dt" sz="half" idx="10"/>
          </p:nvPr>
        </p:nvSpPr>
        <p:spPr/>
        <p:txBody>
          <a:bodyPr/>
          <a:lstStyle/>
          <a:p>
            <a:fld id="{4877B5D6-6480-944D-A1FA-00466C84379C}" type="datetimeFigureOut">
              <a:rPr lang="fr-FR" smtClean="0"/>
              <a:t>12/04/2024</a:t>
            </a:fld>
            <a:endParaRPr lang="fr-FR" dirty="0"/>
          </a:p>
        </p:txBody>
      </p:sp>
      <p:sp>
        <p:nvSpPr>
          <p:cNvPr id="5" name="Espace réservé du pied de page 4">
            <a:extLst>
              <a:ext uri="{FF2B5EF4-FFF2-40B4-BE49-F238E27FC236}">
                <a16:creationId xmlns:a16="http://schemas.microsoft.com/office/drawing/2014/main" id="{0123124D-BA29-574E-9016-22A55FB22013}"/>
              </a:ext>
            </a:extLst>
          </p:cNvPr>
          <p:cNvSpPr>
            <a:spLocks noGrp="1"/>
          </p:cNvSpPr>
          <p:nvPr>
            <p:ph type="ftr" sz="quarter" idx="11"/>
          </p:nvPr>
        </p:nvSpPr>
        <p:spPr/>
        <p:txBody>
          <a:bodyPr/>
          <a:lstStyle/>
          <a:p>
            <a:r>
              <a:rPr lang="fr-FR" dirty="0"/>
              <a:t>Commission Formation</a:t>
            </a:r>
          </a:p>
        </p:txBody>
      </p:sp>
      <p:sp>
        <p:nvSpPr>
          <p:cNvPr id="6" name="Espace réservé du numéro de diapositive 5">
            <a:extLst>
              <a:ext uri="{FF2B5EF4-FFF2-40B4-BE49-F238E27FC236}">
                <a16:creationId xmlns:a16="http://schemas.microsoft.com/office/drawing/2014/main" id="{BB8CADBB-2218-AF4D-BC28-FA8F831BA34C}"/>
              </a:ext>
            </a:extLst>
          </p:cNvPr>
          <p:cNvSpPr>
            <a:spLocks noGrp="1"/>
          </p:cNvSpPr>
          <p:nvPr>
            <p:ph type="sldNum" sz="quarter" idx="12"/>
          </p:nvPr>
        </p:nvSpPr>
        <p:spPr/>
        <p:txBody>
          <a:bodyPr/>
          <a:lstStyle/>
          <a:p>
            <a:fld id="{DD35E855-E4D8-F148-9CCD-B1B1CDE44638}" type="slidenum">
              <a:rPr lang="fr-FR" smtClean="0"/>
              <a:t>‹N°›</a:t>
            </a:fld>
            <a:endParaRPr lang="fr-FR" dirty="0"/>
          </a:p>
        </p:txBody>
      </p:sp>
    </p:spTree>
    <p:extLst>
      <p:ext uri="{BB962C8B-B14F-4D97-AF65-F5344CB8AC3E}">
        <p14:creationId xmlns:p14="http://schemas.microsoft.com/office/powerpoint/2010/main" val="3703556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8957188-47C8-7749-B7F6-0E3FE8D519B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048488C-23F6-AB40-83B1-023BF932E2DF}"/>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0A1953A-DF28-F54C-A426-55EFDF304056}"/>
              </a:ext>
            </a:extLst>
          </p:cNvPr>
          <p:cNvSpPr>
            <a:spLocks noGrp="1"/>
          </p:cNvSpPr>
          <p:nvPr>
            <p:ph type="dt" sz="half" idx="10"/>
          </p:nvPr>
        </p:nvSpPr>
        <p:spPr/>
        <p:txBody>
          <a:bodyPr/>
          <a:lstStyle/>
          <a:p>
            <a:fld id="{4877B5D6-6480-944D-A1FA-00466C84379C}" type="datetimeFigureOut">
              <a:rPr lang="fr-FR" smtClean="0"/>
              <a:t>12/04/2024</a:t>
            </a:fld>
            <a:endParaRPr lang="fr-FR" dirty="0"/>
          </a:p>
        </p:txBody>
      </p:sp>
      <p:sp>
        <p:nvSpPr>
          <p:cNvPr id="5" name="Espace réservé du pied de page 4">
            <a:extLst>
              <a:ext uri="{FF2B5EF4-FFF2-40B4-BE49-F238E27FC236}">
                <a16:creationId xmlns:a16="http://schemas.microsoft.com/office/drawing/2014/main" id="{86068B67-4716-4A4C-BBEB-AC5FE618CBED}"/>
              </a:ext>
            </a:extLst>
          </p:cNvPr>
          <p:cNvSpPr>
            <a:spLocks noGrp="1"/>
          </p:cNvSpPr>
          <p:nvPr>
            <p:ph type="ftr" sz="quarter" idx="11"/>
          </p:nvPr>
        </p:nvSpPr>
        <p:spPr/>
        <p:txBody>
          <a:bodyPr/>
          <a:lstStyle/>
          <a:p>
            <a:r>
              <a:rPr lang="fr-FR" dirty="0"/>
              <a:t>Commission Formation</a:t>
            </a:r>
          </a:p>
        </p:txBody>
      </p:sp>
      <p:sp>
        <p:nvSpPr>
          <p:cNvPr id="6" name="Espace réservé du numéro de diapositive 5">
            <a:extLst>
              <a:ext uri="{FF2B5EF4-FFF2-40B4-BE49-F238E27FC236}">
                <a16:creationId xmlns:a16="http://schemas.microsoft.com/office/drawing/2014/main" id="{8758EF80-9089-FF4D-9195-30F675FFC545}"/>
              </a:ext>
            </a:extLst>
          </p:cNvPr>
          <p:cNvSpPr>
            <a:spLocks noGrp="1"/>
          </p:cNvSpPr>
          <p:nvPr>
            <p:ph type="sldNum" sz="quarter" idx="12"/>
          </p:nvPr>
        </p:nvSpPr>
        <p:spPr/>
        <p:txBody>
          <a:bodyPr/>
          <a:lstStyle/>
          <a:p>
            <a:fld id="{DD35E855-E4D8-F148-9CCD-B1B1CDE44638}" type="slidenum">
              <a:rPr lang="fr-FR" smtClean="0"/>
              <a:t>‹N°›</a:t>
            </a:fld>
            <a:endParaRPr lang="fr-FR" dirty="0"/>
          </a:p>
        </p:txBody>
      </p:sp>
    </p:spTree>
    <p:extLst>
      <p:ext uri="{BB962C8B-B14F-4D97-AF65-F5344CB8AC3E}">
        <p14:creationId xmlns:p14="http://schemas.microsoft.com/office/powerpoint/2010/main" val="3110240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53CF81-EE1E-FD43-A986-B366C5F1172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48195DD-6093-0F4D-A48D-98A60B4F1F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4997082-9598-1D4E-9F57-89B894AAFC32}"/>
              </a:ext>
            </a:extLst>
          </p:cNvPr>
          <p:cNvSpPr>
            <a:spLocks noGrp="1"/>
          </p:cNvSpPr>
          <p:nvPr>
            <p:ph type="dt" sz="half" idx="10"/>
          </p:nvPr>
        </p:nvSpPr>
        <p:spPr/>
        <p:txBody>
          <a:bodyPr/>
          <a:lstStyle/>
          <a:p>
            <a:fld id="{4877B5D6-6480-944D-A1FA-00466C84379C}" type="datetimeFigureOut">
              <a:rPr lang="fr-FR" smtClean="0"/>
              <a:t>12/04/2024</a:t>
            </a:fld>
            <a:endParaRPr lang="fr-FR"/>
          </a:p>
        </p:txBody>
      </p:sp>
      <p:sp>
        <p:nvSpPr>
          <p:cNvPr id="5" name="Espace réservé du pied de page 4">
            <a:extLst>
              <a:ext uri="{FF2B5EF4-FFF2-40B4-BE49-F238E27FC236}">
                <a16:creationId xmlns:a16="http://schemas.microsoft.com/office/drawing/2014/main" id="{7D50DCD3-D7F8-FA4B-8F14-04A96AF7E53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9791279-5418-5746-852F-B043CA4621F2}"/>
              </a:ext>
            </a:extLst>
          </p:cNvPr>
          <p:cNvSpPr>
            <a:spLocks noGrp="1"/>
          </p:cNvSpPr>
          <p:nvPr>
            <p:ph type="sldNum" sz="quarter" idx="12"/>
          </p:nvPr>
        </p:nvSpPr>
        <p:spPr/>
        <p:txBody>
          <a:bodyPr/>
          <a:lstStyle/>
          <a:p>
            <a:fld id="{DD35E855-E4D8-F148-9CCD-B1B1CDE44638}" type="slidenum">
              <a:rPr lang="fr-FR" smtClean="0"/>
              <a:t>‹N°›</a:t>
            </a:fld>
            <a:endParaRPr lang="fr-FR"/>
          </a:p>
        </p:txBody>
      </p:sp>
    </p:spTree>
    <p:extLst>
      <p:ext uri="{BB962C8B-B14F-4D97-AF65-F5344CB8AC3E}">
        <p14:creationId xmlns:p14="http://schemas.microsoft.com/office/powerpoint/2010/main" val="1209800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866BFB-6AAA-0446-BFE5-1EA9ED9443F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BC37F65-B7B8-9447-9011-B00D4CADC20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E519292-1142-B747-BC37-47C0A441D0D1}"/>
              </a:ext>
            </a:extLst>
          </p:cNvPr>
          <p:cNvSpPr>
            <a:spLocks noGrp="1"/>
          </p:cNvSpPr>
          <p:nvPr>
            <p:ph type="dt" sz="half" idx="10"/>
          </p:nvPr>
        </p:nvSpPr>
        <p:spPr/>
        <p:txBody>
          <a:bodyPr/>
          <a:lstStyle/>
          <a:p>
            <a:fld id="{4877B5D6-6480-944D-A1FA-00466C84379C}" type="datetimeFigureOut">
              <a:rPr lang="fr-FR" smtClean="0"/>
              <a:t>12/04/2024</a:t>
            </a:fld>
            <a:endParaRPr lang="fr-FR"/>
          </a:p>
        </p:txBody>
      </p:sp>
      <p:sp>
        <p:nvSpPr>
          <p:cNvPr id="5" name="Espace réservé du pied de page 4">
            <a:extLst>
              <a:ext uri="{FF2B5EF4-FFF2-40B4-BE49-F238E27FC236}">
                <a16:creationId xmlns:a16="http://schemas.microsoft.com/office/drawing/2014/main" id="{8619A2FD-75BF-5545-8951-F850984847D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5B56F07-2BAC-F14B-B595-D7B49285EE93}"/>
              </a:ext>
            </a:extLst>
          </p:cNvPr>
          <p:cNvSpPr>
            <a:spLocks noGrp="1"/>
          </p:cNvSpPr>
          <p:nvPr>
            <p:ph type="sldNum" sz="quarter" idx="12"/>
          </p:nvPr>
        </p:nvSpPr>
        <p:spPr/>
        <p:txBody>
          <a:bodyPr/>
          <a:lstStyle/>
          <a:p>
            <a:fld id="{DD35E855-E4D8-F148-9CCD-B1B1CDE44638}" type="slidenum">
              <a:rPr lang="fr-FR" smtClean="0"/>
              <a:t>‹N°›</a:t>
            </a:fld>
            <a:endParaRPr lang="fr-FR"/>
          </a:p>
        </p:txBody>
      </p:sp>
    </p:spTree>
    <p:extLst>
      <p:ext uri="{BB962C8B-B14F-4D97-AF65-F5344CB8AC3E}">
        <p14:creationId xmlns:p14="http://schemas.microsoft.com/office/powerpoint/2010/main" val="31700661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D84CF2-C90A-4742-A1F9-BBBB5BFDA67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1347CAA-EFD5-C549-B87A-ACC76899D6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7589B78-9B1B-2845-91EE-75DEB9B01DF1}"/>
              </a:ext>
            </a:extLst>
          </p:cNvPr>
          <p:cNvSpPr>
            <a:spLocks noGrp="1"/>
          </p:cNvSpPr>
          <p:nvPr>
            <p:ph type="dt" sz="half" idx="10"/>
          </p:nvPr>
        </p:nvSpPr>
        <p:spPr/>
        <p:txBody>
          <a:bodyPr/>
          <a:lstStyle/>
          <a:p>
            <a:fld id="{4877B5D6-6480-944D-A1FA-00466C84379C}" type="datetimeFigureOut">
              <a:rPr lang="fr-FR" smtClean="0"/>
              <a:t>12/04/2024</a:t>
            </a:fld>
            <a:endParaRPr lang="fr-FR"/>
          </a:p>
        </p:txBody>
      </p:sp>
      <p:sp>
        <p:nvSpPr>
          <p:cNvPr id="5" name="Espace réservé du pied de page 4">
            <a:extLst>
              <a:ext uri="{FF2B5EF4-FFF2-40B4-BE49-F238E27FC236}">
                <a16:creationId xmlns:a16="http://schemas.microsoft.com/office/drawing/2014/main" id="{06B493ED-160B-1646-8F75-FFE53F9280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ED9A91E-2E86-0049-A178-CB1951FB3BBD}"/>
              </a:ext>
            </a:extLst>
          </p:cNvPr>
          <p:cNvSpPr>
            <a:spLocks noGrp="1"/>
          </p:cNvSpPr>
          <p:nvPr>
            <p:ph type="sldNum" sz="quarter" idx="12"/>
          </p:nvPr>
        </p:nvSpPr>
        <p:spPr/>
        <p:txBody>
          <a:bodyPr/>
          <a:lstStyle/>
          <a:p>
            <a:fld id="{DD35E855-E4D8-F148-9CCD-B1B1CDE44638}" type="slidenum">
              <a:rPr lang="fr-FR" smtClean="0"/>
              <a:t>‹N°›</a:t>
            </a:fld>
            <a:endParaRPr lang="fr-FR"/>
          </a:p>
        </p:txBody>
      </p:sp>
    </p:spTree>
    <p:extLst>
      <p:ext uri="{BB962C8B-B14F-4D97-AF65-F5344CB8AC3E}">
        <p14:creationId xmlns:p14="http://schemas.microsoft.com/office/powerpoint/2010/main" val="4162040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98D237-3B95-1240-BE37-24CB496331A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382A81A-8B22-B24E-B805-CBD11BB932A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DDDA2D9-7116-DD48-803E-3BFE451AD2F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87BB082-1502-9D45-8132-C918BCFF4026}"/>
              </a:ext>
            </a:extLst>
          </p:cNvPr>
          <p:cNvSpPr>
            <a:spLocks noGrp="1"/>
          </p:cNvSpPr>
          <p:nvPr>
            <p:ph type="dt" sz="half" idx="10"/>
          </p:nvPr>
        </p:nvSpPr>
        <p:spPr/>
        <p:txBody>
          <a:bodyPr/>
          <a:lstStyle/>
          <a:p>
            <a:fld id="{4877B5D6-6480-944D-A1FA-00466C84379C}" type="datetimeFigureOut">
              <a:rPr lang="fr-FR" smtClean="0"/>
              <a:t>12/04/2024</a:t>
            </a:fld>
            <a:endParaRPr lang="fr-FR"/>
          </a:p>
        </p:txBody>
      </p:sp>
      <p:sp>
        <p:nvSpPr>
          <p:cNvPr id="6" name="Espace réservé du pied de page 5">
            <a:extLst>
              <a:ext uri="{FF2B5EF4-FFF2-40B4-BE49-F238E27FC236}">
                <a16:creationId xmlns:a16="http://schemas.microsoft.com/office/drawing/2014/main" id="{40CFCE91-3E4D-AF4C-941D-1BEF835E4D6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24B0A5E-3A4B-B548-8FCF-C734873C314B}"/>
              </a:ext>
            </a:extLst>
          </p:cNvPr>
          <p:cNvSpPr>
            <a:spLocks noGrp="1"/>
          </p:cNvSpPr>
          <p:nvPr>
            <p:ph type="sldNum" sz="quarter" idx="12"/>
          </p:nvPr>
        </p:nvSpPr>
        <p:spPr/>
        <p:txBody>
          <a:bodyPr/>
          <a:lstStyle/>
          <a:p>
            <a:fld id="{DD35E855-E4D8-F148-9CCD-B1B1CDE44638}" type="slidenum">
              <a:rPr lang="fr-FR" smtClean="0"/>
              <a:t>‹N°›</a:t>
            </a:fld>
            <a:endParaRPr lang="fr-FR"/>
          </a:p>
        </p:txBody>
      </p:sp>
    </p:spTree>
    <p:extLst>
      <p:ext uri="{BB962C8B-B14F-4D97-AF65-F5344CB8AC3E}">
        <p14:creationId xmlns:p14="http://schemas.microsoft.com/office/powerpoint/2010/main" val="17508500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455F48-8697-EA42-A737-FAC742EF2FC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F8DC15F-6C33-C942-9320-35A87B9E6C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B04EAA9-BA4E-0942-9C69-7745C42A047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75A3522-DECA-7540-91B0-289B0567A9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D840BFC-B9CE-594A-A8B8-7F52C3C7B13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EBBA42B-122B-FB4B-8054-CC77E750BABF}"/>
              </a:ext>
            </a:extLst>
          </p:cNvPr>
          <p:cNvSpPr>
            <a:spLocks noGrp="1"/>
          </p:cNvSpPr>
          <p:nvPr>
            <p:ph type="dt" sz="half" idx="10"/>
          </p:nvPr>
        </p:nvSpPr>
        <p:spPr/>
        <p:txBody>
          <a:bodyPr/>
          <a:lstStyle/>
          <a:p>
            <a:fld id="{4877B5D6-6480-944D-A1FA-00466C84379C}" type="datetimeFigureOut">
              <a:rPr lang="fr-FR" smtClean="0"/>
              <a:t>12/04/2024</a:t>
            </a:fld>
            <a:endParaRPr lang="fr-FR"/>
          </a:p>
        </p:txBody>
      </p:sp>
      <p:sp>
        <p:nvSpPr>
          <p:cNvPr id="8" name="Espace réservé du pied de page 7">
            <a:extLst>
              <a:ext uri="{FF2B5EF4-FFF2-40B4-BE49-F238E27FC236}">
                <a16:creationId xmlns:a16="http://schemas.microsoft.com/office/drawing/2014/main" id="{D54143BD-4A6A-3848-8D24-4A6A2B0EA6B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583671F-5004-314A-85BF-D576CDBC18F9}"/>
              </a:ext>
            </a:extLst>
          </p:cNvPr>
          <p:cNvSpPr>
            <a:spLocks noGrp="1"/>
          </p:cNvSpPr>
          <p:nvPr>
            <p:ph type="sldNum" sz="quarter" idx="12"/>
          </p:nvPr>
        </p:nvSpPr>
        <p:spPr/>
        <p:txBody>
          <a:bodyPr/>
          <a:lstStyle/>
          <a:p>
            <a:fld id="{DD35E855-E4D8-F148-9CCD-B1B1CDE44638}" type="slidenum">
              <a:rPr lang="fr-FR" smtClean="0"/>
              <a:t>‹N°›</a:t>
            </a:fld>
            <a:endParaRPr lang="fr-FR"/>
          </a:p>
        </p:txBody>
      </p:sp>
    </p:spTree>
    <p:extLst>
      <p:ext uri="{BB962C8B-B14F-4D97-AF65-F5344CB8AC3E}">
        <p14:creationId xmlns:p14="http://schemas.microsoft.com/office/powerpoint/2010/main" val="2126230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EFCD1D-9722-BB49-A52F-2E0B64943B7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8B548E6-9224-B84B-8F84-6455D6D54304}"/>
              </a:ext>
            </a:extLst>
          </p:cNvPr>
          <p:cNvSpPr>
            <a:spLocks noGrp="1"/>
          </p:cNvSpPr>
          <p:nvPr>
            <p:ph type="dt" sz="half" idx="10"/>
          </p:nvPr>
        </p:nvSpPr>
        <p:spPr/>
        <p:txBody>
          <a:bodyPr/>
          <a:lstStyle/>
          <a:p>
            <a:fld id="{4877B5D6-6480-944D-A1FA-00466C84379C}" type="datetimeFigureOut">
              <a:rPr lang="fr-FR" smtClean="0"/>
              <a:t>12/04/2024</a:t>
            </a:fld>
            <a:endParaRPr lang="fr-FR"/>
          </a:p>
        </p:txBody>
      </p:sp>
      <p:sp>
        <p:nvSpPr>
          <p:cNvPr id="4" name="Espace réservé du pied de page 3">
            <a:extLst>
              <a:ext uri="{FF2B5EF4-FFF2-40B4-BE49-F238E27FC236}">
                <a16:creationId xmlns:a16="http://schemas.microsoft.com/office/drawing/2014/main" id="{1CE0B47D-FBB0-9540-A8DD-D99EC0CF38D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560E75F-7564-B643-951C-23BF05D4CB2A}"/>
              </a:ext>
            </a:extLst>
          </p:cNvPr>
          <p:cNvSpPr>
            <a:spLocks noGrp="1"/>
          </p:cNvSpPr>
          <p:nvPr>
            <p:ph type="sldNum" sz="quarter" idx="12"/>
          </p:nvPr>
        </p:nvSpPr>
        <p:spPr/>
        <p:txBody>
          <a:bodyPr/>
          <a:lstStyle/>
          <a:p>
            <a:fld id="{DD35E855-E4D8-F148-9CCD-B1B1CDE44638}" type="slidenum">
              <a:rPr lang="fr-FR" smtClean="0"/>
              <a:t>‹N°›</a:t>
            </a:fld>
            <a:endParaRPr lang="fr-FR"/>
          </a:p>
        </p:txBody>
      </p:sp>
    </p:spTree>
    <p:extLst>
      <p:ext uri="{BB962C8B-B14F-4D97-AF65-F5344CB8AC3E}">
        <p14:creationId xmlns:p14="http://schemas.microsoft.com/office/powerpoint/2010/main" val="27329193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2E0FFC6-96A0-4848-8987-191E6548683A}"/>
              </a:ext>
            </a:extLst>
          </p:cNvPr>
          <p:cNvSpPr>
            <a:spLocks noGrp="1"/>
          </p:cNvSpPr>
          <p:nvPr>
            <p:ph type="dt" sz="half" idx="10"/>
          </p:nvPr>
        </p:nvSpPr>
        <p:spPr/>
        <p:txBody>
          <a:bodyPr/>
          <a:lstStyle/>
          <a:p>
            <a:fld id="{4877B5D6-6480-944D-A1FA-00466C84379C}" type="datetimeFigureOut">
              <a:rPr lang="fr-FR" smtClean="0"/>
              <a:t>12/04/2024</a:t>
            </a:fld>
            <a:endParaRPr lang="fr-FR"/>
          </a:p>
        </p:txBody>
      </p:sp>
      <p:sp>
        <p:nvSpPr>
          <p:cNvPr id="3" name="Espace réservé du pied de page 2">
            <a:extLst>
              <a:ext uri="{FF2B5EF4-FFF2-40B4-BE49-F238E27FC236}">
                <a16:creationId xmlns:a16="http://schemas.microsoft.com/office/drawing/2014/main" id="{58D36244-0CD0-F340-A349-690A11D15A3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CB19CA9-D86D-DA4A-88F4-D28CFF0785B0}"/>
              </a:ext>
            </a:extLst>
          </p:cNvPr>
          <p:cNvSpPr>
            <a:spLocks noGrp="1"/>
          </p:cNvSpPr>
          <p:nvPr>
            <p:ph type="sldNum" sz="quarter" idx="12"/>
          </p:nvPr>
        </p:nvSpPr>
        <p:spPr/>
        <p:txBody>
          <a:bodyPr/>
          <a:lstStyle/>
          <a:p>
            <a:fld id="{DD35E855-E4D8-F148-9CCD-B1B1CDE44638}" type="slidenum">
              <a:rPr lang="fr-FR" smtClean="0"/>
              <a:t>‹N°›</a:t>
            </a:fld>
            <a:endParaRPr lang="fr-FR"/>
          </a:p>
        </p:txBody>
      </p:sp>
    </p:spTree>
    <p:extLst>
      <p:ext uri="{BB962C8B-B14F-4D97-AF65-F5344CB8AC3E}">
        <p14:creationId xmlns:p14="http://schemas.microsoft.com/office/powerpoint/2010/main" val="33310624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ADCE2F-599F-3D4C-B318-C0AC368AD5C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E2B2B24-72B4-B441-A3A7-CFC629EBBD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9EEBD9F-00B2-6C4C-A9A2-DFCEB64ADA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DEF9E1F-135F-1D43-AD03-405CC57DC17A}"/>
              </a:ext>
            </a:extLst>
          </p:cNvPr>
          <p:cNvSpPr>
            <a:spLocks noGrp="1"/>
          </p:cNvSpPr>
          <p:nvPr>
            <p:ph type="dt" sz="half" idx="10"/>
          </p:nvPr>
        </p:nvSpPr>
        <p:spPr/>
        <p:txBody>
          <a:bodyPr/>
          <a:lstStyle/>
          <a:p>
            <a:fld id="{4877B5D6-6480-944D-A1FA-00466C84379C}" type="datetimeFigureOut">
              <a:rPr lang="fr-FR" smtClean="0"/>
              <a:t>12/04/2024</a:t>
            </a:fld>
            <a:endParaRPr lang="fr-FR"/>
          </a:p>
        </p:txBody>
      </p:sp>
      <p:sp>
        <p:nvSpPr>
          <p:cNvPr id="6" name="Espace réservé du pied de page 5">
            <a:extLst>
              <a:ext uri="{FF2B5EF4-FFF2-40B4-BE49-F238E27FC236}">
                <a16:creationId xmlns:a16="http://schemas.microsoft.com/office/drawing/2014/main" id="{2D92DF73-DFA1-B246-B475-CBED850985D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4D642B0-C678-714F-9FE9-6BA61CF96C97}"/>
              </a:ext>
            </a:extLst>
          </p:cNvPr>
          <p:cNvSpPr>
            <a:spLocks noGrp="1"/>
          </p:cNvSpPr>
          <p:nvPr>
            <p:ph type="sldNum" sz="quarter" idx="12"/>
          </p:nvPr>
        </p:nvSpPr>
        <p:spPr/>
        <p:txBody>
          <a:bodyPr/>
          <a:lstStyle/>
          <a:p>
            <a:fld id="{DD35E855-E4D8-F148-9CCD-B1B1CDE44638}" type="slidenum">
              <a:rPr lang="fr-FR" smtClean="0"/>
              <a:t>‹N°›</a:t>
            </a:fld>
            <a:endParaRPr lang="fr-FR"/>
          </a:p>
        </p:txBody>
      </p:sp>
    </p:spTree>
    <p:extLst>
      <p:ext uri="{BB962C8B-B14F-4D97-AF65-F5344CB8AC3E}">
        <p14:creationId xmlns:p14="http://schemas.microsoft.com/office/powerpoint/2010/main" val="3511120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866BFB-6AAA-0446-BFE5-1EA9ED9443F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BC37F65-B7B8-9447-9011-B00D4CADC205}"/>
              </a:ext>
            </a:extLst>
          </p:cNvPr>
          <p:cNvSpPr>
            <a:spLocks noGrp="1"/>
          </p:cNvSpPr>
          <p:nvPr>
            <p:ph idx="1"/>
          </p:nvPr>
        </p:nvSpPr>
        <p:spPr/>
        <p:txBody>
          <a:bodyPr/>
          <a:lstStyle>
            <a:lvl1pPr marL="228600" indent="-228600">
              <a:buFont typeface="Wingdings" panose="05000000000000000000" pitchFamily="2" charset="2"/>
              <a:buChar char="q"/>
              <a:defRPr/>
            </a:lvl1pPr>
            <a:lvl2pPr marL="685800" indent="-228600">
              <a:buFont typeface="Wingdings" panose="05000000000000000000" pitchFamily="2" charset="2"/>
              <a:buChar char="q"/>
              <a:defRPr/>
            </a:lvl2pPr>
            <a:lvl3pPr marL="1143000" indent="-228600">
              <a:buFont typeface="Wingdings" panose="05000000000000000000" pitchFamily="2" charset="2"/>
              <a:buChar char="q"/>
              <a:defRPr/>
            </a:lvl3pPr>
            <a:lvl4pPr marL="1600200" indent="-228600">
              <a:buFont typeface="Wingdings" panose="05000000000000000000" pitchFamily="2" charset="2"/>
              <a:buChar char="q"/>
              <a:defRPr/>
            </a:lvl4pPr>
            <a:lvl5pPr marL="2057400" indent="-228600">
              <a:buFont typeface="Wingdings" panose="05000000000000000000" pitchFamily="2" charset="2"/>
              <a:buChar char="q"/>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6E519292-1142-B747-BC37-47C0A441D0D1}"/>
              </a:ext>
            </a:extLst>
          </p:cNvPr>
          <p:cNvSpPr>
            <a:spLocks noGrp="1"/>
          </p:cNvSpPr>
          <p:nvPr>
            <p:ph type="dt" sz="half" idx="10"/>
          </p:nvPr>
        </p:nvSpPr>
        <p:spPr/>
        <p:txBody>
          <a:bodyPr/>
          <a:lstStyle>
            <a:lvl1pPr>
              <a:defRPr/>
            </a:lvl1pPr>
          </a:lstStyle>
          <a:p>
            <a:r>
              <a:rPr lang="fr-FR" dirty="0"/>
              <a:t>18/09/2020</a:t>
            </a:r>
          </a:p>
        </p:txBody>
      </p:sp>
      <p:sp>
        <p:nvSpPr>
          <p:cNvPr id="5" name="Espace réservé du pied de page 4">
            <a:extLst>
              <a:ext uri="{FF2B5EF4-FFF2-40B4-BE49-F238E27FC236}">
                <a16:creationId xmlns:a16="http://schemas.microsoft.com/office/drawing/2014/main" id="{8619A2FD-75BF-5545-8951-F850984847D2}"/>
              </a:ext>
            </a:extLst>
          </p:cNvPr>
          <p:cNvSpPr>
            <a:spLocks noGrp="1"/>
          </p:cNvSpPr>
          <p:nvPr>
            <p:ph type="ftr" sz="quarter" idx="11"/>
          </p:nvPr>
        </p:nvSpPr>
        <p:spPr/>
        <p:txBody>
          <a:bodyPr/>
          <a:lstStyle/>
          <a:p>
            <a:r>
              <a:rPr lang="fr-FR" dirty="0"/>
              <a:t>Commission Formation</a:t>
            </a:r>
          </a:p>
          <a:p>
            <a:endParaRPr lang="fr-FR" dirty="0"/>
          </a:p>
        </p:txBody>
      </p:sp>
      <p:sp>
        <p:nvSpPr>
          <p:cNvPr id="6" name="Espace réservé du numéro de diapositive 5">
            <a:extLst>
              <a:ext uri="{FF2B5EF4-FFF2-40B4-BE49-F238E27FC236}">
                <a16:creationId xmlns:a16="http://schemas.microsoft.com/office/drawing/2014/main" id="{25B56F07-2BAC-F14B-B595-D7B49285EE93}"/>
              </a:ext>
            </a:extLst>
          </p:cNvPr>
          <p:cNvSpPr>
            <a:spLocks noGrp="1"/>
          </p:cNvSpPr>
          <p:nvPr>
            <p:ph type="sldNum" sz="quarter" idx="12"/>
          </p:nvPr>
        </p:nvSpPr>
        <p:spPr/>
        <p:txBody>
          <a:bodyPr/>
          <a:lstStyle/>
          <a:p>
            <a:fld id="{DD35E855-E4D8-F148-9CCD-B1B1CDE44638}" type="slidenum">
              <a:rPr lang="fr-FR" smtClean="0"/>
              <a:t>‹N°›</a:t>
            </a:fld>
            <a:endParaRPr lang="fr-FR" dirty="0"/>
          </a:p>
        </p:txBody>
      </p:sp>
    </p:spTree>
    <p:extLst>
      <p:ext uri="{BB962C8B-B14F-4D97-AF65-F5344CB8AC3E}">
        <p14:creationId xmlns:p14="http://schemas.microsoft.com/office/powerpoint/2010/main" val="26991050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D28D85-8433-214F-81D7-42737823CFB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DF57829-3C82-3543-8538-B0C0D3BD65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35D4614-1C71-4F41-B196-BED3B18A9A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F65F19A-82C1-2641-95F1-302237F065F0}"/>
              </a:ext>
            </a:extLst>
          </p:cNvPr>
          <p:cNvSpPr>
            <a:spLocks noGrp="1"/>
          </p:cNvSpPr>
          <p:nvPr>
            <p:ph type="dt" sz="half" idx="10"/>
          </p:nvPr>
        </p:nvSpPr>
        <p:spPr/>
        <p:txBody>
          <a:bodyPr/>
          <a:lstStyle/>
          <a:p>
            <a:fld id="{4877B5D6-6480-944D-A1FA-00466C84379C}" type="datetimeFigureOut">
              <a:rPr lang="fr-FR" smtClean="0"/>
              <a:t>12/04/2024</a:t>
            </a:fld>
            <a:endParaRPr lang="fr-FR"/>
          </a:p>
        </p:txBody>
      </p:sp>
      <p:sp>
        <p:nvSpPr>
          <p:cNvPr id="6" name="Espace réservé du pied de page 5">
            <a:extLst>
              <a:ext uri="{FF2B5EF4-FFF2-40B4-BE49-F238E27FC236}">
                <a16:creationId xmlns:a16="http://schemas.microsoft.com/office/drawing/2014/main" id="{C324C0C7-D659-2B41-A196-0394330E909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A4DCCD4-7BB3-1B4E-A408-2B816033FB58}"/>
              </a:ext>
            </a:extLst>
          </p:cNvPr>
          <p:cNvSpPr>
            <a:spLocks noGrp="1"/>
          </p:cNvSpPr>
          <p:nvPr>
            <p:ph type="sldNum" sz="quarter" idx="12"/>
          </p:nvPr>
        </p:nvSpPr>
        <p:spPr/>
        <p:txBody>
          <a:bodyPr/>
          <a:lstStyle/>
          <a:p>
            <a:fld id="{DD35E855-E4D8-F148-9CCD-B1B1CDE44638}" type="slidenum">
              <a:rPr lang="fr-FR" smtClean="0"/>
              <a:t>‹N°›</a:t>
            </a:fld>
            <a:endParaRPr lang="fr-FR"/>
          </a:p>
        </p:txBody>
      </p:sp>
    </p:spTree>
    <p:extLst>
      <p:ext uri="{BB962C8B-B14F-4D97-AF65-F5344CB8AC3E}">
        <p14:creationId xmlns:p14="http://schemas.microsoft.com/office/powerpoint/2010/main" val="2952485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173089-17B2-AC45-98F0-61744AD6AA3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CD0686E-16D7-ED47-B0BF-78FA1BB2CA1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F8587B9-3CDE-3542-8311-A8849C1FDCA9}"/>
              </a:ext>
            </a:extLst>
          </p:cNvPr>
          <p:cNvSpPr>
            <a:spLocks noGrp="1"/>
          </p:cNvSpPr>
          <p:nvPr>
            <p:ph type="dt" sz="half" idx="10"/>
          </p:nvPr>
        </p:nvSpPr>
        <p:spPr/>
        <p:txBody>
          <a:bodyPr/>
          <a:lstStyle/>
          <a:p>
            <a:fld id="{4877B5D6-6480-944D-A1FA-00466C84379C}" type="datetimeFigureOut">
              <a:rPr lang="fr-FR" smtClean="0"/>
              <a:t>12/04/2024</a:t>
            </a:fld>
            <a:endParaRPr lang="fr-FR"/>
          </a:p>
        </p:txBody>
      </p:sp>
      <p:sp>
        <p:nvSpPr>
          <p:cNvPr id="5" name="Espace réservé du pied de page 4">
            <a:extLst>
              <a:ext uri="{FF2B5EF4-FFF2-40B4-BE49-F238E27FC236}">
                <a16:creationId xmlns:a16="http://schemas.microsoft.com/office/drawing/2014/main" id="{0123124D-BA29-574E-9016-22A55FB220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B8CADBB-2218-AF4D-BC28-FA8F831BA34C}"/>
              </a:ext>
            </a:extLst>
          </p:cNvPr>
          <p:cNvSpPr>
            <a:spLocks noGrp="1"/>
          </p:cNvSpPr>
          <p:nvPr>
            <p:ph type="sldNum" sz="quarter" idx="12"/>
          </p:nvPr>
        </p:nvSpPr>
        <p:spPr/>
        <p:txBody>
          <a:bodyPr/>
          <a:lstStyle/>
          <a:p>
            <a:fld id="{DD35E855-E4D8-F148-9CCD-B1B1CDE44638}" type="slidenum">
              <a:rPr lang="fr-FR" smtClean="0"/>
              <a:t>‹N°›</a:t>
            </a:fld>
            <a:endParaRPr lang="fr-FR"/>
          </a:p>
        </p:txBody>
      </p:sp>
    </p:spTree>
    <p:extLst>
      <p:ext uri="{BB962C8B-B14F-4D97-AF65-F5344CB8AC3E}">
        <p14:creationId xmlns:p14="http://schemas.microsoft.com/office/powerpoint/2010/main" val="13103976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8957188-47C8-7749-B7F6-0E3FE8D519B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048488C-23F6-AB40-83B1-023BF932E2D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0A1953A-DF28-F54C-A426-55EFDF304056}"/>
              </a:ext>
            </a:extLst>
          </p:cNvPr>
          <p:cNvSpPr>
            <a:spLocks noGrp="1"/>
          </p:cNvSpPr>
          <p:nvPr>
            <p:ph type="dt" sz="half" idx="10"/>
          </p:nvPr>
        </p:nvSpPr>
        <p:spPr/>
        <p:txBody>
          <a:bodyPr/>
          <a:lstStyle/>
          <a:p>
            <a:fld id="{4877B5D6-6480-944D-A1FA-00466C84379C}" type="datetimeFigureOut">
              <a:rPr lang="fr-FR" smtClean="0"/>
              <a:t>12/04/2024</a:t>
            </a:fld>
            <a:endParaRPr lang="fr-FR"/>
          </a:p>
        </p:txBody>
      </p:sp>
      <p:sp>
        <p:nvSpPr>
          <p:cNvPr id="5" name="Espace réservé du pied de page 4">
            <a:extLst>
              <a:ext uri="{FF2B5EF4-FFF2-40B4-BE49-F238E27FC236}">
                <a16:creationId xmlns:a16="http://schemas.microsoft.com/office/drawing/2014/main" id="{86068B67-4716-4A4C-BBEB-AC5FE618CB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758EF80-9089-FF4D-9195-30F675FFC545}"/>
              </a:ext>
            </a:extLst>
          </p:cNvPr>
          <p:cNvSpPr>
            <a:spLocks noGrp="1"/>
          </p:cNvSpPr>
          <p:nvPr>
            <p:ph type="sldNum" sz="quarter" idx="12"/>
          </p:nvPr>
        </p:nvSpPr>
        <p:spPr/>
        <p:txBody>
          <a:bodyPr/>
          <a:lstStyle/>
          <a:p>
            <a:fld id="{DD35E855-E4D8-F148-9CCD-B1B1CDE44638}" type="slidenum">
              <a:rPr lang="fr-FR" smtClean="0"/>
              <a:t>‹N°›</a:t>
            </a:fld>
            <a:endParaRPr lang="fr-FR"/>
          </a:p>
        </p:txBody>
      </p:sp>
    </p:spTree>
    <p:extLst>
      <p:ext uri="{BB962C8B-B14F-4D97-AF65-F5344CB8AC3E}">
        <p14:creationId xmlns:p14="http://schemas.microsoft.com/office/powerpoint/2010/main" val="2721942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D84CF2-C90A-4742-A1F9-BBBB5BFDA67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1347CAA-EFD5-C549-B87A-ACC76899D6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F7589B78-9B1B-2845-91EE-75DEB9B01DF1}"/>
              </a:ext>
            </a:extLst>
          </p:cNvPr>
          <p:cNvSpPr>
            <a:spLocks noGrp="1"/>
          </p:cNvSpPr>
          <p:nvPr>
            <p:ph type="dt" sz="half" idx="10"/>
          </p:nvPr>
        </p:nvSpPr>
        <p:spPr/>
        <p:txBody>
          <a:bodyPr/>
          <a:lstStyle/>
          <a:p>
            <a:fld id="{4877B5D6-6480-944D-A1FA-00466C84379C}" type="datetimeFigureOut">
              <a:rPr lang="fr-FR" smtClean="0"/>
              <a:t>12/04/2024</a:t>
            </a:fld>
            <a:endParaRPr lang="fr-FR" dirty="0"/>
          </a:p>
        </p:txBody>
      </p:sp>
      <p:sp>
        <p:nvSpPr>
          <p:cNvPr id="5" name="Espace réservé du pied de page 4">
            <a:extLst>
              <a:ext uri="{FF2B5EF4-FFF2-40B4-BE49-F238E27FC236}">
                <a16:creationId xmlns:a16="http://schemas.microsoft.com/office/drawing/2014/main" id="{06B493ED-160B-1646-8F75-FFE53F9280DD}"/>
              </a:ext>
            </a:extLst>
          </p:cNvPr>
          <p:cNvSpPr>
            <a:spLocks noGrp="1"/>
          </p:cNvSpPr>
          <p:nvPr>
            <p:ph type="ftr" sz="quarter" idx="11"/>
          </p:nvPr>
        </p:nvSpPr>
        <p:spPr/>
        <p:txBody>
          <a:bodyPr/>
          <a:lstStyle/>
          <a:p>
            <a:r>
              <a:rPr lang="fr-FR" dirty="0"/>
              <a:t>Commission Formation</a:t>
            </a:r>
          </a:p>
        </p:txBody>
      </p:sp>
      <p:sp>
        <p:nvSpPr>
          <p:cNvPr id="6" name="Espace réservé du numéro de diapositive 5">
            <a:extLst>
              <a:ext uri="{FF2B5EF4-FFF2-40B4-BE49-F238E27FC236}">
                <a16:creationId xmlns:a16="http://schemas.microsoft.com/office/drawing/2014/main" id="{FED9A91E-2E86-0049-A178-CB1951FB3BBD}"/>
              </a:ext>
            </a:extLst>
          </p:cNvPr>
          <p:cNvSpPr>
            <a:spLocks noGrp="1"/>
          </p:cNvSpPr>
          <p:nvPr>
            <p:ph type="sldNum" sz="quarter" idx="12"/>
          </p:nvPr>
        </p:nvSpPr>
        <p:spPr/>
        <p:txBody>
          <a:bodyPr/>
          <a:lstStyle/>
          <a:p>
            <a:fld id="{DD35E855-E4D8-F148-9CCD-B1B1CDE44638}" type="slidenum">
              <a:rPr lang="fr-FR" smtClean="0"/>
              <a:t>‹N°›</a:t>
            </a:fld>
            <a:endParaRPr lang="fr-FR" dirty="0"/>
          </a:p>
        </p:txBody>
      </p:sp>
    </p:spTree>
    <p:extLst>
      <p:ext uri="{BB962C8B-B14F-4D97-AF65-F5344CB8AC3E}">
        <p14:creationId xmlns:p14="http://schemas.microsoft.com/office/powerpoint/2010/main" val="4030680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98D237-3B95-1240-BE37-24CB496331A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382A81A-8B22-B24E-B805-CBD11BB932AB}"/>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DDDA2D9-7116-DD48-803E-3BFE451AD2F1}"/>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87BB082-1502-9D45-8132-C918BCFF4026}"/>
              </a:ext>
            </a:extLst>
          </p:cNvPr>
          <p:cNvSpPr>
            <a:spLocks noGrp="1"/>
          </p:cNvSpPr>
          <p:nvPr>
            <p:ph type="dt" sz="half" idx="10"/>
          </p:nvPr>
        </p:nvSpPr>
        <p:spPr/>
        <p:txBody>
          <a:bodyPr/>
          <a:lstStyle/>
          <a:p>
            <a:fld id="{4877B5D6-6480-944D-A1FA-00466C84379C}" type="datetimeFigureOut">
              <a:rPr lang="fr-FR" smtClean="0"/>
              <a:t>12/04/2024</a:t>
            </a:fld>
            <a:endParaRPr lang="fr-FR" dirty="0"/>
          </a:p>
        </p:txBody>
      </p:sp>
      <p:sp>
        <p:nvSpPr>
          <p:cNvPr id="6" name="Espace réservé du pied de page 5">
            <a:extLst>
              <a:ext uri="{FF2B5EF4-FFF2-40B4-BE49-F238E27FC236}">
                <a16:creationId xmlns:a16="http://schemas.microsoft.com/office/drawing/2014/main" id="{40CFCE91-3E4D-AF4C-941D-1BEF835E4D65}"/>
              </a:ext>
            </a:extLst>
          </p:cNvPr>
          <p:cNvSpPr>
            <a:spLocks noGrp="1"/>
          </p:cNvSpPr>
          <p:nvPr>
            <p:ph type="ftr" sz="quarter" idx="11"/>
          </p:nvPr>
        </p:nvSpPr>
        <p:spPr/>
        <p:txBody>
          <a:bodyPr/>
          <a:lstStyle/>
          <a:p>
            <a:r>
              <a:rPr lang="fr-FR" dirty="0"/>
              <a:t>Commission Formation</a:t>
            </a:r>
          </a:p>
        </p:txBody>
      </p:sp>
      <p:sp>
        <p:nvSpPr>
          <p:cNvPr id="7" name="Espace réservé du numéro de diapositive 6">
            <a:extLst>
              <a:ext uri="{FF2B5EF4-FFF2-40B4-BE49-F238E27FC236}">
                <a16:creationId xmlns:a16="http://schemas.microsoft.com/office/drawing/2014/main" id="{824B0A5E-3A4B-B548-8FCF-C734873C314B}"/>
              </a:ext>
            </a:extLst>
          </p:cNvPr>
          <p:cNvSpPr>
            <a:spLocks noGrp="1"/>
          </p:cNvSpPr>
          <p:nvPr>
            <p:ph type="sldNum" sz="quarter" idx="12"/>
          </p:nvPr>
        </p:nvSpPr>
        <p:spPr/>
        <p:txBody>
          <a:bodyPr/>
          <a:lstStyle/>
          <a:p>
            <a:fld id="{DD35E855-E4D8-F148-9CCD-B1B1CDE44638}" type="slidenum">
              <a:rPr lang="fr-FR" smtClean="0"/>
              <a:t>‹N°›</a:t>
            </a:fld>
            <a:endParaRPr lang="fr-FR" dirty="0"/>
          </a:p>
        </p:txBody>
      </p:sp>
    </p:spTree>
    <p:extLst>
      <p:ext uri="{BB962C8B-B14F-4D97-AF65-F5344CB8AC3E}">
        <p14:creationId xmlns:p14="http://schemas.microsoft.com/office/powerpoint/2010/main" val="1331001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455F48-8697-EA42-A737-FAC742EF2FC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F8DC15F-6C33-C942-9320-35A87B9E6C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CB04EAA9-BA4E-0942-9C69-7745C42A047B}"/>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75A3522-DECA-7540-91B0-289B0567A9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2D840BFC-B9CE-594A-A8B8-7F52C3C7B133}"/>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EBBA42B-122B-FB4B-8054-CC77E750BABF}"/>
              </a:ext>
            </a:extLst>
          </p:cNvPr>
          <p:cNvSpPr>
            <a:spLocks noGrp="1"/>
          </p:cNvSpPr>
          <p:nvPr>
            <p:ph type="dt" sz="half" idx="10"/>
          </p:nvPr>
        </p:nvSpPr>
        <p:spPr/>
        <p:txBody>
          <a:bodyPr/>
          <a:lstStyle/>
          <a:p>
            <a:fld id="{4877B5D6-6480-944D-A1FA-00466C84379C}" type="datetimeFigureOut">
              <a:rPr lang="fr-FR" smtClean="0"/>
              <a:t>12/04/2024</a:t>
            </a:fld>
            <a:endParaRPr lang="fr-FR" dirty="0"/>
          </a:p>
        </p:txBody>
      </p:sp>
      <p:sp>
        <p:nvSpPr>
          <p:cNvPr id="8" name="Espace réservé du pied de page 7">
            <a:extLst>
              <a:ext uri="{FF2B5EF4-FFF2-40B4-BE49-F238E27FC236}">
                <a16:creationId xmlns:a16="http://schemas.microsoft.com/office/drawing/2014/main" id="{D54143BD-4A6A-3848-8D24-4A6A2B0EA6BC}"/>
              </a:ext>
            </a:extLst>
          </p:cNvPr>
          <p:cNvSpPr>
            <a:spLocks noGrp="1"/>
          </p:cNvSpPr>
          <p:nvPr>
            <p:ph type="ftr" sz="quarter" idx="11"/>
          </p:nvPr>
        </p:nvSpPr>
        <p:spPr/>
        <p:txBody>
          <a:bodyPr/>
          <a:lstStyle/>
          <a:p>
            <a:r>
              <a:rPr lang="fr-FR" dirty="0"/>
              <a:t>Commission Formation</a:t>
            </a:r>
          </a:p>
        </p:txBody>
      </p:sp>
      <p:sp>
        <p:nvSpPr>
          <p:cNvPr id="9" name="Espace réservé du numéro de diapositive 8">
            <a:extLst>
              <a:ext uri="{FF2B5EF4-FFF2-40B4-BE49-F238E27FC236}">
                <a16:creationId xmlns:a16="http://schemas.microsoft.com/office/drawing/2014/main" id="{A583671F-5004-314A-85BF-D576CDBC18F9}"/>
              </a:ext>
            </a:extLst>
          </p:cNvPr>
          <p:cNvSpPr>
            <a:spLocks noGrp="1"/>
          </p:cNvSpPr>
          <p:nvPr>
            <p:ph type="sldNum" sz="quarter" idx="12"/>
          </p:nvPr>
        </p:nvSpPr>
        <p:spPr/>
        <p:txBody>
          <a:bodyPr/>
          <a:lstStyle/>
          <a:p>
            <a:fld id="{DD35E855-E4D8-F148-9CCD-B1B1CDE44638}" type="slidenum">
              <a:rPr lang="fr-FR" smtClean="0"/>
              <a:t>‹N°›</a:t>
            </a:fld>
            <a:endParaRPr lang="fr-FR" dirty="0"/>
          </a:p>
        </p:txBody>
      </p:sp>
    </p:spTree>
    <p:extLst>
      <p:ext uri="{BB962C8B-B14F-4D97-AF65-F5344CB8AC3E}">
        <p14:creationId xmlns:p14="http://schemas.microsoft.com/office/powerpoint/2010/main" val="1616270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EFCD1D-9722-BB49-A52F-2E0B64943B7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8B548E6-9224-B84B-8F84-6455D6D54304}"/>
              </a:ext>
            </a:extLst>
          </p:cNvPr>
          <p:cNvSpPr>
            <a:spLocks noGrp="1"/>
          </p:cNvSpPr>
          <p:nvPr>
            <p:ph type="dt" sz="half" idx="10"/>
          </p:nvPr>
        </p:nvSpPr>
        <p:spPr/>
        <p:txBody>
          <a:bodyPr/>
          <a:lstStyle/>
          <a:p>
            <a:fld id="{4877B5D6-6480-944D-A1FA-00466C84379C}" type="datetimeFigureOut">
              <a:rPr lang="fr-FR" smtClean="0"/>
              <a:t>12/04/2024</a:t>
            </a:fld>
            <a:endParaRPr lang="fr-FR" dirty="0"/>
          </a:p>
        </p:txBody>
      </p:sp>
      <p:sp>
        <p:nvSpPr>
          <p:cNvPr id="4" name="Espace réservé du pied de page 3">
            <a:extLst>
              <a:ext uri="{FF2B5EF4-FFF2-40B4-BE49-F238E27FC236}">
                <a16:creationId xmlns:a16="http://schemas.microsoft.com/office/drawing/2014/main" id="{1CE0B47D-FBB0-9540-A8DD-D99EC0CF38D5}"/>
              </a:ext>
            </a:extLst>
          </p:cNvPr>
          <p:cNvSpPr>
            <a:spLocks noGrp="1"/>
          </p:cNvSpPr>
          <p:nvPr>
            <p:ph type="ftr" sz="quarter" idx="11"/>
          </p:nvPr>
        </p:nvSpPr>
        <p:spPr/>
        <p:txBody>
          <a:bodyPr/>
          <a:lstStyle/>
          <a:p>
            <a:r>
              <a:rPr lang="fr-FR" dirty="0"/>
              <a:t>Commission Formation</a:t>
            </a:r>
          </a:p>
        </p:txBody>
      </p:sp>
      <p:sp>
        <p:nvSpPr>
          <p:cNvPr id="5" name="Espace réservé du numéro de diapositive 4">
            <a:extLst>
              <a:ext uri="{FF2B5EF4-FFF2-40B4-BE49-F238E27FC236}">
                <a16:creationId xmlns:a16="http://schemas.microsoft.com/office/drawing/2014/main" id="{E560E75F-7564-B643-951C-23BF05D4CB2A}"/>
              </a:ext>
            </a:extLst>
          </p:cNvPr>
          <p:cNvSpPr>
            <a:spLocks noGrp="1"/>
          </p:cNvSpPr>
          <p:nvPr>
            <p:ph type="sldNum" sz="quarter" idx="12"/>
          </p:nvPr>
        </p:nvSpPr>
        <p:spPr/>
        <p:txBody>
          <a:bodyPr/>
          <a:lstStyle/>
          <a:p>
            <a:fld id="{DD35E855-E4D8-F148-9CCD-B1B1CDE44638}" type="slidenum">
              <a:rPr lang="fr-FR" smtClean="0"/>
              <a:t>‹N°›</a:t>
            </a:fld>
            <a:endParaRPr lang="fr-FR" dirty="0"/>
          </a:p>
        </p:txBody>
      </p:sp>
    </p:spTree>
    <p:extLst>
      <p:ext uri="{BB962C8B-B14F-4D97-AF65-F5344CB8AC3E}">
        <p14:creationId xmlns:p14="http://schemas.microsoft.com/office/powerpoint/2010/main" val="2268088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2E0FFC6-96A0-4848-8987-191E6548683A}"/>
              </a:ext>
            </a:extLst>
          </p:cNvPr>
          <p:cNvSpPr>
            <a:spLocks noGrp="1"/>
          </p:cNvSpPr>
          <p:nvPr>
            <p:ph type="dt" sz="half" idx="10"/>
          </p:nvPr>
        </p:nvSpPr>
        <p:spPr/>
        <p:txBody>
          <a:bodyPr/>
          <a:lstStyle/>
          <a:p>
            <a:fld id="{4877B5D6-6480-944D-A1FA-00466C84379C}" type="datetimeFigureOut">
              <a:rPr lang="fr-FR" smtClean="0"/>
              <a:t>12/04/2024</a:t>
            </a:fld>
            <a:endParaRPr lang="fr-FR" dirty="0"/>
          </a:p>
        </p:txBody>
      </p:sp>
      <p:sp>
        <p:nvSpPr>
          <p:cNvPr id="3" name="Espace réservé du pied de page 2">
            <a:extLst>
              <a:ext uri="{FF2B5EF4-FFF2-40B4-BE49-F238E27FC236}">
                <a16:creationId xmlns:a16="http://schemas.microsoft.com/office/drawing/2014/main" id="{58D36244-0CD0-F340-A349-690A11D15A32}"/>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8CB19CA9-D86D-DA4A-88F4-D28CFF0785B0}"/>
              </a:ext>
            </a:extLst>
          </p:cNvPr>
          <p:cNvSpPr>
            <a:spLocks noGrp="1"/>
          </p:cNvSpPr>
          <p:nvPr>
            <p:ph type="sldNum" sz="quarter" idx="12"/>
          </p:nvPr>
        </p:nvSpPr>
        <p:spPr/>
        <p:txBody>
          <a:bodyPr/>
          <a:lstStyle/>
          <a:p>
            <a:fld id="{DD35E855-E4D8-F148-9CCD-B1B1CDE44638}" type="slidenum">
              <a:rPr lang="fr-FR" smtClean="0"/>
              <a:t>‹N°›</a:t>
            </a:fld>
            <a:endParaRPr lang="fr-FR" dirty="0"/>
          </a:p>
        </p:txBody>
      </p:sp>
    </p:spTree>
    <p:extLst>
      <p:ext uri="{BB962C8B-B14F-4D97-AF65-F5344CB8AC3E}">
        <p14:creationId xmlns:p14="http://schemas.microsoft.com/office/powerpoint/2010/main" val="3722994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ADCE2F-599F-3D4C-B318-C0AC368AD5C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E2B2B24-72B4-B441-A3A7-CFC629EBBD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9EEBD9F-00B2-6C4C-A9A2-DFCEB64ADA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6DEF9E1F-135F-1D43-AD03-405CC57DC17A}"/>
              </a:ext>
            </a:extLst>
          </p:cNvPr>
          <p:cNvSpPr>
            <a:spLocks noGrp="1"/>
          </p:cNvSpPr>
          <p:nvPr>
            <p:ph type="dt" sz="half" idx="10"/>
          </p:nvPr>
        </p:nvSpPr>
        <p:spPr/>
        <p:txBody>
          <a:bodyPr/>
          <a:lstStyle/>
          <a:p>
            <a:fld id="{4877B5D6-6480-944D-A1FA-00466C84379C}" type="datetimeFigureOut">
              <a:rPr lang="fr-FR" smtClean="0"/>
              <a:t>12/04/2024</a:t>
            </a:fld>
            <a:endParaRPr lang="fr-FR" dirty="0"/>
          </a:p>
        </p:txBody>
      </p:sp>
      <p:sp>
        <p:nvSpPr>
          <p:cNvPr id="6" name="Espace réservé du pied de page 5">
            <a:extLst>
              <a:ext uri="{FF2B5EF4-FFF2-40B4-BE49-F238E27FC236}">
                <a16:creationId xmlns:a16="http://schemas.microsoft.com/office/drawing/2014/main" id="{2D92DF73-DFA1-B246-B475-CBED850985DF}"/>
              </a:ext>
            </a:extLst>
          </p:cNvPr>
          <p:cNvSpPr>
            <a:spLocks noGrp="1"/>
          </p:cNvSpPr>
          <p:nvPr>
            <p:ph type="ftr" sz="quarter" idx="11"/>
          </p:nvPr>
        </p:nvSpPr>
        <p:spPr/>
        <p:txBody>
          <a:bodyPr/>
          <a:lstStyle/>
          <a:p>
            <a:r>
              <a:rPr lang="fr-FR" dirty="0"/>
              <a:t>Commission Formation</a:t>
            </a:r>
          </a:p>
        </p:txBody>
      </p:sp>
      <p:sp>
        <p:nvSpPr>
          <p:cNvPr id="7" name="Espace réservé du numéro de diapositive 6">
            <a:extLst>
              <a:ext uri="{FF2B5EF4-FFF2-40B4-BE49-F238E27FC236}">
                <a16:creationId xmlns:a16="http://schemas.microsoft.com/office/drawing/2014/main" id="{34D642B0-C678-714F-9FE9-6BA61CF96C97}"/>
              </a:ext>
            </a:extLst>
          </p:cNvPr>
          <p:cNvSpPr>
            <a:spLocks noGrp="1"/>
          </p:cNvSpPr>
          <p:nvPr>
            <p:ph type="sldNum" sz="quarter" idx="12"/>
          </p:nvPr>
        </p:nvSpPr>
        <p:spPr/>
        <p:txBody>
          <a:bodyPr/>
          <a:lstStyle/>
          <a:p>
            <a:fld id="{DD35E855-E4D8-F148-9CCD-B1B1CDE44638}" type="slidenum">
              <a:rPr lang="fr-FR" smtClean="0"/>
              <a:t>‹N°›</a:t>
            </a:fld>
            <a:endParaRPr lang="fr-FR" dirty="0"/>
          </a:p>
        </p:txBody>
      </p:sp>
    </p:spTree>
    <p:extLst>
      <p:ext uri="{BB962C8B-B14F-4D97-AF65-F5344CB8AC3E}">
        <p14:creationId xmlns:p14="http://schemas.microsoft.com/office/powerpoint/2010/main" val="1192923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D28D85-8433-214F-81D7-42737823CFB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DF57829-3C82-3543-8538-B0C0D3BD65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p>
        </p:txBody>
      </p:sp>
      <p:sp>
        <p:nvSpPr>
          <p:cNvPr id="4" name="Espace réservé du texte 3">
            <a:extLst>
              <a:ext uri="{FF2B5EF4-FFF2-40B4-BE49-F238E27FC236}">
                <a16:creationId xmlns:a16="http://schemas.microsoft.com/office/drawing/2014/main" id="{235D4614-1C71-4F41-B196-BED3B18A9A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4F65F19A-82C1-2641-95F1-302237F065F0}"/>
              </a:ext>
            </a:extLst>
          </p:cNvPr>
          <p:cNvSpPr>
            <a:spLocks noGrp="1"/>
          </p:cNvSpPr>
          <p:nvPr>
            <p:ph type="dt" sz="half" idx="10"/>
          </p:nvPr>
        </p:nvSpPr>
        <p:spPr/>
        <p:txBody>
          <a:bodyPr/>
          <a:lstStyle/>
          <a:p>
            <a:fld id="{4877B5D6-6480-944D-A1FA-00466C84379C}" type="datetimeFigureOut">
              <a:rPr lang="fr-FR" smtClean="0"/>
              <a:t>12/04/2024</a:t>
            </a:fld>
            <a:endParaRPr lang="fr-FR" dirty="0"/>
          </a:p>
        </p:txBody>
      </p:sp>
      <p:sp>
        <p:nvSpPr>
          <p:cNvPr id="6" name="Espace réservé du pied de page 5">
            <a:extLst>
              <a:ext uri="{FF2B5EF4-FFF2-40B4-BE49-F238E27FC236}">
                <a16:creationId xmlns:a16="http://schemas.microsoft.com/office/drawing/2014/main" id="{C324C0C7-D659-2B41-A196-0394330E909D}"/>
              </a:ext>
            </a:extLst>
          </p:cNvPr>
          <p:cNvSpPr>
            <a:spLocks noGrp="1"/>
          </p:cNvSpPr>
          <p:nvPr>
            <p:ph type="ftr" sz="quarter" idx="11"/>
          </p:nvPr>
        </p:nvSpPr>
        <p:spPr/>
        <p:txBody>
          <a:bodyPr/>
          <a:lstStyle/>
          <a:p>
            <a:r>
              <a:rPr lang="fr-FR" dirty="0"/>
              <a:t>Commission Formation</a:t>
            </a:r>
          </a:p>
        </p:txBody>
      </p:sp>
      <p:sp>
        <p:nvSpPr>
          <p:cNvPr id="7" name="Espace réservé du numéro de diapositive 6">
            <a:extLst>
              <a:ext uri="{FF2B5EF4-FFF2-40B4-BE49-F238E27FC236}">
                <a16:creationId xmlns:a16="http://schemas.microsoft.com/office/drawing/2014/main" id="{AA4DCCD4-7BB3-1B4E-A408-2B816033FB58}"/>
              </a:ext>
            </a:extLst>
          </p:cNvPr>
          <p:cNvSpPr>
            <a:spLocks noGrp="1"/>
          </p:cNvSpPr>
          <p:nvPr>
            <p:ph type="sldNum" sz="quarter" idx="12"/>
          </p:nvPr>
        </p:nvSpPr>
        <p:spPr/>
        <p:txBody>
          <a:bodyPr/>
          <a:lstStyle/>
          <a:p>
            <a:fld id="{DD35E855-E4D8-F148-9CCD-B1B1CDE44638}" type="slidenum">
              <a:rPr lang="fr-FR" smtClean="0"/>
              <a:t>‹N°›</a:t>
            </a:fld>
            <a:endParaRPr lang="fr-FR" dirty="0"/>
          </a:p>
        </p:txBody>
      </p:sp>
    </p:spTree>
    <p:extLst>
      <p:ext uri="{BB962C8B-B14F-4D97-AF65-F5344CB8AC3E}">
        <p14:creationId xmlns:p14="http://schemas.microsoft.com/office/powerpoint/2010/main" val="3230730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EF94102-B895-9C40-972E-F08E5AC482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3EFA5F9-0033-4E47-99A9-5866A160BF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C1FB9B0-924D-9A4E-92A8-7DAF4FCC5B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7B5D6-6480-944D-A1FA-00466C84379C}" type="datetimeFigureOut">
              <a:rPr lang="fr-FR" smtClean="0"/>
              <a:t>12/04/2024</a:t>
            </a:fld>
            <a:endParaRPr lang="fr-FR" dirty="0"/>
          </a:p>
        </p:txBody>
      </p:sp>
      <p:sp>
        <p:nvSpPr>
          <p:cNvPr id="5" name="Espace réservé du pied de page 4">
            <a:extLst>
              <a:ext uri="{FF2B5EF4-FFF2-40B4-BE49-F238E27FC236}">
                <a16:creationId xmlns:a16="http://schemas.microsoft.com/office/drawing/2014/main" id="{30C3C3C0-732B-604B-879A-83DAB090EB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a:t>Commission Formation</a:t>
            </a:r>
          </a:p>
        </p:txBody>
      </p:sp>
      <p:sp>
        <p:nvSpPr>
          <p:cNvPr id="6" name="Espace réservé du numéro de diapositive 5">
            <a:extLst>
              <a:ext uri="{FF2B5EF4-FFF2-40B4-BE49-F238E27FC236}">
                <a16:creationId xmlns:a16="http://schemas.microsoft.com/office/drawing/2014/main" id="{D6B7DA2F-911F-F040-8EAA-35891178EE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5E855-E4D8-F148-9CCD-B1B1CDE44638}" type="slidenum">
              <a:rPr lang="fr-FR" smtClean="0"/>
              <a:t>‹N°›</a:t>
            </a:fld>
            <a:endParaRPr lang="fr-FR" dirty="0"/>
          </a:p>
        </p:txBody>
      </p:sp>
    </p:spTree>
    <p:extLst>
      <p:ext uri="{BB962C8B-B14F-4D97-AF65-F5344CB8AC3E}">
        <p14:creationId xmlns:p14="http://schemas.microsoft.com/office/powerpoint/2010/main" val="3783172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EF94102-B895-9C40-972E-F08E5AC482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3EFA5F9-0033-4E47-99A9-5866A160BF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C1FB9B0-924D-9A4E-92A8-7DAF4FCC5B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7B5D6-6480-944D-A1FA-00466C84379C}" type="datetimeFigureOut">
              <a:rPr lang="fr-FR" smtClean="0"/>
              <a:t>12/04/2024</a:t>
            </a:fld>
            <a:endParaRPr lang="fr-FR"/>
          </a:p>
        </p:txBody>
      </p:sp>
      <p:sp>
        <p:nvSpPr>
          <p:cNvPr id="5" name="Espace réservé du pied de page 4">
            <a:extLst>
              <a:ext uri="{FF2B5EF4-FFF2-40B4-BE49-F238E27FC236}">
                <a16:creationId xmlns:a16="http://schemas.microsoft.com/office/drawing/2014/main" id="{30C3C3C0-732B-604B-879A-83DAB090EB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6B7DA2F-911F-F040-8EAA-35891178EE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5E855-E4D8-F148-9CCD-B1B1CDE44638}" type="slidenum">
              <a:rPr lang="fr-FR" smtClean="0"/>
              <a:t>‹N°›</a:t>
            </a:fld>
            <a:endParaRPr lang="fr-FR"/>
          </a:p>
        </p:txBody>
      </p:sp>
    </p:spTree>
    <p:extLst>
      <p:ext uri="{BB962C8B-B14F-4D97-AF65-F5344CB8AC3E}">
        <p14:creationId xmlns:p14="http://schemas.microsoft.com/office/powerpoint/2010/main" val="6296774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3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3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3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3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3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4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4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0.emf"/><Relationship Id="rId4" Type="http://schemas.openxmlformats.org/officeDocument/2006/relationships/image" Target="../media/image19.emf"/></Relationships>
</file>

<file path=ppt/slides/_rels/slide4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2.emf"/><Relationship Id="rId4" Type="http://schemas.openxmlformats.org/officeDocument/2006/relationships/image" Target="../media/image21.emf"/></Relationships>
</file>

<file path=ppt/slides/_rels/slide4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5.emf"/><Relationship Id="rId5" Type="http://schemas.openxmlformats.org/officeDocument/2006/relationships/image" Target="../media/image24.emf"/><Relationship Id="rId4" Type="http://schemas.openxmlformats.org/officeDocument/2006/relationships/image" Target="../media/image23.emf"/></Relationships>
</file>

<file path=ppt/slides/_rels/slide4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6.emf"/></Relationships>
</file>

<file path=ppt/slides/_rels/slide4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7.emf"/></Relationships>
</file>

<file path=ppt/slides/_rels/slide4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9.emf"/><Relationship Id="rId4" Type="http://schemas.openxmlformats.org/officeDocument/2006/relationships/image" Target="../media/image28.emf"/></Relationships>
</file>

<file path=ppt/slides/_rels/slide4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0.emf"/></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Image 6" descr="Une image contenant plante, bâtiment, fenêtre, herbe&#10;&#10;Description générée automatiquement">
            <a:extLst>
              <a:ext uri="{FF2B5EF4-FFF2-40B4-BE49-F238E27FC236}">
                <a16:creationId xmlns:a16="http://schemas.microsoft.com/office/drawing/2014/main" id="{3568AE43-9CC8-5746-979A-44AF4437D82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460597" y="10"/>
            <a:ext cx="9270806" cy="6857990"/>
          </a:xfrm>
          <a:custGeom>
            <a:avLst/>
            <a:gdLst/>
            <a:ahLst/>
            <a:cxnLst/>
            <a:rect l="l" t="t" r="r" b="b"/>
            <a:pathLst>
              <a:path w="9270806" h="6858000">
                <a:moveTo>
                  <a:pt x="1503712" y="0"/>
                </a:moveTo>
                <a:lnTo>
                  <a:pt x="7767094" y="0"/>
                </a:lnTo>
                <a:lnTo>
                  <a:pt x="7913128" y="139721"/>
                </a:lnTo>
                <a:cubicBezTo>
                  <a:pt x="8751971" y="981521"/>
                  <a:pt x="9270806" y="2144457"/>
                  <a:pt x="9270806" y="3429000"/>
                </a:cubicBezTo>
                <a:cubicBezTo>
                  <a:pt x="9270806" y="4713544"/>
                  <a:pt x="8751971" y="5876479"/>
                  <a:pt x="7913128" y="6718279"/>
                </a:cubicBezTo>
                <a:lnTo>
                  <a:pt x="7767094" y="6858000"/>
                </a:lnTo>
                <a:lnTo>
                  <a:pt x="1503712" y="6858000"/>
                </a:lnTo>
                <a:lnTo>
                  <a:pt x="1357679" y="6718279"/>
                </a:lnTo>
                <a:cubicBezTo>
                  <a:pt x="518835" y="5876479"/>
                  <a:pt x="0" y="4713544"/>
                  <a:pt x="0" y="3429000"/>
                </a:cubicBezTo>
                <a:cubicBezTo>
                  <a:pt x="0" y="2144457"/>
                  <a:pt x="518835" y="981521"/>
                  <a:pt x="1357679" y="139721"/>
                </a:cubicBezTo>
                <a:close/>
              </a:path>
            </a:pathLst>
          </a:custGeom>
        </p:spPr>
      </p:pic>
      <p:pic>
        <p:nvPicPr>
          <p:cNvPr id="9" name="Image 8" descr="Une image contenant dessin&#10;&#10;Description générée automatiquement">
            <a:extLst>
              <a:ext uri="{FF2B5EF4-FFF2-40B4-BE49-F238E27FC236}">
                <a16:creationId xmlns:a16="http://schemas.microsoft.com/office/drawing/2014/main" id="{D8EB8935-BEBD-E349-A503-B4E6525AA0C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87395" y="245917"/>
            <a:ext cx="1791729" cy="1809767"/>
          </a:xfrm>
          <a:prstGeom prst="rect">
            <a:avLst/>
          </a:prstGeom>
        </p:spPr>
      </p:pic>
      <p:sp>
        <p:nvSpPr>
          <p:cNvPr id="16" name="Ellipse 15">
            <a:extLst>
              <a:ext uri="{FF2B5EF4-FFF2-40B4-BE49-F238E27FC236}">
                <a16:creationId xmlns:a16="http://schemas.microsoft.com/office/drawing/2014/main" id="{95B6729C-D993-D248-B7C8-407DE37284A8}"/>
              </a:ext>
            </a:extLst>
          </p:cNvPr>
          <p:cNvSpPr/>
          <p:nvPr/>
        </p:nvSpPr>
        <p:spPr>
          <a:xfrm>
            <a:off x="4347518" y="1382338"/>
            <a:ext cx="3496962" cy="3496962"/>
          </a:xfrm>
          <a:prstGeom prst="ellipse">
            <a:avLst/>
          </a:prstGeom>
          <a:solidFill>
            <a:srgbClr val="DEDEDE">
              <a:alpha val="8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F4919763-B1DB-484E-91CA-35A07FEE27DF}"/>
              </a:ext>
            </a:extLst>
          </p:cNvPr>
          <p:cNvSpPr/>
          <p:nvPr/>
        </p:nvSpPr>
        <p:spPr>
          <a:xfrm>
            <a:off x="4347518" y="2358137"/>
            <a:ext cx="3496962" cy="861774"/>
          </a:xfrm>
          <a:prstGeom prst="rect">
            <a:avLst/>
          </a:prstGeom>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3600" b="1" i="0" u="none" strike="noStrike" kern="1200" cap="none" spc="0" normalizeH="0" baseline="0" noProof="0" dirty="0">
                <a:ln>
                  <a:noFill/>
                </a:ln>
                <a:solidFill>
                  <a:sysClr val="windowText" lastClr="000000"/>
                </a:solidFill>
                <a:effectLst/>
                <a:uLnTx/>
                <a:uFillTx/>
                <a:latin typeface="Neo Sans Std" panose="020B0504030504040204" pitchFamily="34" charset="0"/>
                <a:ea typeface="+mn-ea"/>
                <a:cs typeface="+mn-cs"/>
              </a:rPr>
              <a:t>Conseil UFR SFA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1" i="0" u="none" strike="noStrike" kern="1200" cap="none" spc="0" normalizeH="0" baseline="0" noProof="0" dirty="0">
              <a:ln>
                <a:noFill/>
              </a:ln>
              <a:solidFill>
                <a:sysClr val="windowText" lastClr="000000"/>
              </a:solidFill>
              <a:effectLst/>
              <a:uLnTx/>
              <a:uFillTx/>
              <a:latin typeface="Neo Sans Std" panose="020B050403050404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solidFill>
                  <a:sysClr val="windowText" lastClr="000000"/>
                </a:solidFill>
                <a:latin typeface="Neo Sans Std" panose="020B0504030504040204" pitchFamily="34" charset="0"/>
              </a:rPr>
              <a:t>12 mars 2024</a:t>
            </a:r>
            <a:endParaRPr kumimoji="0" lang="fr-FR" sz="1600" b="0" i="0" u="none" strike="noStrike" kern="1200" cap="none" spc="0" normalizeH="0" baseline="0" noProof="0" dirty="0">
              <a:ln>
                <a:noFill/>
              </a:ln>
              <a:solidFill>
                <a:sysClr val="windowText" lastClr="000000"/>
              </a:solidFill>
              <a:effectLst/>
              <a:uLnTx/>
              <a:uFillTx/>
              <a:latin typeface="Neo Sans Std" panose="020B0504030504040204" pitchFamily="34" charset="0"/>
              <a:ea typeface="+mn-ea"/>
              <a:cs typeface="+mn-cs"/>
            </a:endParaRPr>
          </a:p>
        </p:txBody>
      </p:sp>
      <p:sp>
        <p:nvSpPr>
          <p:cNvPr id="19" name="Ellipse 18">
            <a:extLst>
              <a:ext uri="{FF2B5EF4-FFF2-40B4-BE49-F238E27FC236}">
                <a16:creationId xmlns:a16="http://schemas.microsoft.com/office/drawing/2014/main" id="{F70AF36E-C4AE-954F-91C9-45CCEA3B8C6C}"/>
              </a:ext>
            </a:extLst>
          </p:cNvPr>
          <p:cNvSpPr/>
          <p:nvPr/>
        </p:nvSpPr>
        <p:spPr>
          <a:xfrm>
            <a:off x="9486702" y="4647253"/>
            <a:ext cx="1958988" cy="1958988"/>
          </a:xfrm>
          <a:prstGeom prst="ellipse">
            <a:avLst/>
          </a:prstGeom>
          <a:solidFill>
            <a:schemeClr val="bg1"/>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Image 13">
            <a:extLst>
              <a:ext uri="{FF2B5EF4-FFF2-40B4-BE49-F238E27FC236}">
                <a16:creationId xmlns:a16="http://schemas.microsoft.com/office/drawing/2014/main" id="{926B1C9C-AE68-1D44-8406-9F57E22D23F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657410" y="4863485"/>
            <a:ext cx="1685309" cy="1418329"/>
          </a:xfrm>
          <a:prstGeom prst="rect">
            <a:avLst/>
          </a:prstGeom>
          <a:effectLst>
            <a:outerShdw blurRad="50800" dist="38100" dir="2700000" algn="tl" rotWithShape="0">
              <a:schemeClr val="bg1">
                <a:alpha val="40000"/>
              </a:schemeClr>
            </a:outerShdw>
          </a:effectLst>
        </p:spPr>
      </p:pic>
      <p:cxnSp>
        <p:nvCxnSpPr>
          <p:cNvPr id="21" name="Connecteur droit 20">
            <a:extLst>
              <a:ext uri="{FF2B5EF4-FFF2-40B4-BE49-F238E27FC236}">
                <a16:creationId xmlns:a16="http://schemas.microsoft.com/office/drawing/2014/main" id="{A0688310-8894-6F45-99EF-57A31B115704}"/>
              </a:ext>
            </a:extLst>
          </p:cNvPr>
          <p:cNvCxnSpPr>
            <a:cxnSpLocks/>
          </p:cNvCxnSpPr>
          <p:nvPr/>
        </p:nvCxnSpPr>
        <p:spPr>
          <a:xfrm>
            <a:off x="4782065" y="3632886"/>
            <a:ext cx="2607276" cy="0"/>
          </a:xfrm>
          <a:prstGeom prst="line">
            <a:avLst/>
          </a:prstGeom>
          <a:ln w="22225">
            <a:solidFill>
              <a:srgbClr val="E7E7E7"/>
            </a:solidFill>
          </a:ln>
        </p:spPr>
        <p:style>
          <a:lnRef idx="1">
            <a:schemeClr val="accent1"/>
          </a:lnRef>
          <a:fillRef idx="0">
            <a:schemeClr val="accent1"/>
          </a:fillRef>
          <a:effectRef idx="0">
            <a:schemeClr val="accent1"/>
          </a:effectRef>
          <a:fontRef idx="minor">
            <a:schemeClr val="tx1"/>
          </a:fontRef>
        </p:style>
      </p:cxnSp>
      <p:pic>
        <p:nvPicPr>
          <p:cNvPr id="8" name="Image 7" descr="Une image contenant lumière&#10;&#10;Description générée automatiquement">
            <a:extLst>
              <a:ext uri="{FF2B5EF4-FFF2-40B4-BE49-F238E27FC236}">
                <a16:creationId xmlns:a16="http://schemas.microsoft.com/office/drawing/2014/main" id="{B468D252-F81D-0E40-8B3F-E050CB632958}"/>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242" y="5637401"/>
            <a:ext cx="1641114" cy="1225461"/>
          </a:xfrm>
          <a:prstGeom prst="rect">
            <a:avLst/>
          </a:prstGeom>
        </p:spPr>
      </p:pic>
    </p:spTree>
    <p:extLst>
      <p:ext uri="{BB962C8B-B14F-4D97-AF65-F5344CB8AC3E}">
        <p14:creationId xmlns:p14="http://schemas.microsoft.com/office/powerpoint/2010/main" val="3567725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fontScale="90000"/>
          </a:bodyPr>
          <a:lstStyle/>
          <a:p>
            <a:pPr>
              <a:defRPr/>
            </a:pPr>
            <a:r>
              <a:rPr lang="fr-FR" sz="2400" b="1" cap="all" dirty="0">
                <a:solidFill>
                  <a:srgbClr val="AA1901"/>
                </a:solidFill>
                <a:latin typeface="Neo Sans Std" panose="020B0504030504040204" pitchFamily="34" charset="0"/>
              </a:rPr>
              <a:t>Le rapport de l’IGESR : Les axes de travail pour l’administration</a:t>
            </a:r>
            <a:endParaRPr lang="fr-FR" sz="2400" dirty="0">
              <a:solidFill>
                <a:srgbClr val="AA1901"/>
              </a:solidFill>
              <a:latin typeface="Neo Sans Std" panose="020B0504030504040204" pitchFamily="34" charset="0"/>
            </a:endParaRPr>
          </a:p>
        </p:txBody>
      </p:sp>
      <p:sp>
        <p:nvSpPr>
          <p:cNvPr id="9" name="Rectangle 8">
            <a:extLst>
              <a:ext uri="{FF2B5EF4-FFF2-40B4-BE49-F238E27FC236}">
                <a16:creationId xmlns:a16="http://schemas.microsoft.com/office/drawing/2014/main" id="{BC6455D0-5E78-4C58-812D-1B21696D26DE}"/>
              </a:ext>
            </a:extLst>
          </p:cNvPr>
          <p:cNvSpPr/>
          <p:nvPr/>
        </p:nvSpPr>
        <p:spPr>
          <a:xfrm>
            <a:off x="799257" y="1025907"/>
            <a:ext cx="11437010" cy="400110"/>
          </a:xfrm>
          <a:prstGeom prst="rect">
            <a:avLst/>
          </a:prstGeom>
        </p:spPr>
        <p:txBody>
          <a:bodyPr wrap="square">
            <a:spAutoFit/>
          </a:bodyPr>
          <a:lstStyle/>
          <a:p>
            <a:pPr>
              <a:defRPr/>
            </a:pPr>
            <a:r>
              <a:rPr lang="fr-FR" sz="2000" b="1" cap="all" dirty="0">
                <a:latin typeface="Neo Sans Std" panose="020B0504030504040204" pitchFamily="34" charset="0"/>
              </a:rPr>
              <a:t>1. Fonctionnement : définir les rôles et clarifier leur répartition</a:t>
            </a:r>
            <a:endParaRPr lang="fr-FR" sz="2000" dirty="0">
              <a:latin typeface="Neo Sans Std" panose="020B0504030504040204" pitchFamily="34" charset="0"/>
            </a:endParaRPr>
          </a:p>
        </p:txBody>
      </p:sp>
      <p:sp>
        <p:nvSpPr>
          <p:cNvPr id="10" name="ZoneTexte 9">
            <a:extLst>
              <a:ext uri="{FF2B5EF4-FFF2-40B4-BE49-F238E27FC236}">
                <a16:creationId xmlns:a16="http://schemas.microsoft.com/office/drawing/2014/main" id="{E64F5390-0C31-42CB-B43E-23DA925F2B99}"/>
              </a:ext>
            </a:extLst>
          </p:cNvPr>
          <p:cNvSpPr txBox="1"/>
          <p:nvPr/>
        </p:nvSpPr>
        <p:spPr>
          <a:xfrm>
            <a:off x="573497" y="1470500"/>
            <a:ext cx="11365461" cy="4524315"/>
          </a:xfrm>
          <a:prstGeom prst="rect">
            <a:avLst/>
          </a:prstGeom>
          <a:noFill/>
        </p:spPr>
        <p:txBody>
          <a:bodyPr wrap="square">
            <a:spAutoFit/>
          </a:bodyPr>
          <a:lstStyle/>
          <a:p>
            <a:r>
              <a:rPr lang="fr-FR" b="1" dirty="0">
                <a:solidFill>
                  <a:schemeClr val="bg1"/>
                </a:solidFill>
                <a:effectLst/>
                <a:highlight>
                  <a:srgbClr val="FF0000"/>
                </a:highlight>
                <a:latin typeface="Arial" panose="020B0604020202020204" pitchFamily="34" charset="0"/>
              </a:rPr>
              <a:t>Chantier 1 : rendre lisible l’organisation en réalisant la cartographie des fonctions de l’administration</a:t>
            </a:r>
          </a:p>
          <a:p>
            <a:endParaRPr lang="fr-FR" b="1" dirty="0">
              <a:solidFill>
                <a:schemeClr val="bg1"/>
              </a:solidFill>
              <a:effectLst/>
              <a:highlight>
                <a:srgbClr val="FF0000"/>
              </a:highlight>
              <a:latin typeface="Arial" panose="020B0604020202020204" pitchFamily="34" charset="0"/>
            </a:endParaRPr>
          </a:p>
          <a:p>
            <a:pPr marL="285750" indent="-285750">
              <a:buFont typeface="Wingdings" panose="05000000000000000000" pitchFamily="2" charset="2"/>
              <a:buChar char="q"/>
            </a:pPr>
            <a:r>
              <a:rPr lang="fr-FR" u="sng" dirty="0">
                <a:effectLst/>
                <a:latin typeface="Arial" panose="020B0604020202020204" pitchFamily="34" charset="0"/>
              </a:rPr>
              <a:t>Objectif</a:t>
            </a:r>
            <a:r>
              <a:rPr lang="fr-FR" dirty="0">
                <a:effectLst/>
                <a:latin typeface="Arial" panose="020B0604020202020204" pitchFamily="34" charset="0"/>
              </a:rPr>
              <a:t> : </a:t>
            </a:r>
            <a:r>
              <a:rPr lang="fr-FR" b="1" dirty="0">
                <a:effectLst/>
                <a:latin typeface="Arial" panose="020B0604020202020204" pitchFamily="34" charset="0"/>
              </a:rPr>
              <a:t>formuler les missions de chaque structure et l’offre de services associée</a:t>
            </a:r>
          </a:p>
          <a:p>
            <a:pPr marL="285750" indent="-285750">
              <a:buFont typeface="Wingdings" panose="05000000000000000000" pitchFamily="2" charset="2"/>
              <a:buChar char="q"/>
            </a:pPr>
            <a:r>
              <a:rPr lang="fr-FR" u="sng" dirty="0">
                <a:effectLst/>
                <a:latin typeface="Arial" panose="020B0604020202020204" pitchFamily="34" charset="0"/>
              </a:rPr>
              <a:t>Livrables</a:t>
            </a:r>
            <a:r>
              <a:rPr lang="fr-FR" dirty="0">
                <a:effectLst/>
                <a:latin typeface="Arial" panose="020B0604020202020204" pitchFamily="34" charset="0"/>
              </a:rPr>
              <a:t> :</a:t>
            </a:r>
          </a:p>
          <a:p>
            <a:pPr marL="715963" indent="-354013">
              <a:buFont typeface="Wingdings" panose="05000000000000000000" pitchFamily="2" charset="2"/>
              <a:buChar char="ü"/>
            </a:pPr>
            <a:r>
              <a:rPr lang="fr-FR" b="1" dirty="0">
                <a:effectLst/>
                <a:latin typeface="Arial" panose="020B0604020202020204" pitchFamily="34" charset="0"/>
              </a:rPr>
              <a:t>mettre en cohérence les organigrammes </a:t>
            </a:r>
            <a:r>
              <a:rPr lang="fr-FR" dirty="0">
                <a:effectLst/>
                <a:latin typeface="Arial" panose="020B0604020202020204" pitchFamily="34" charset="0"/>
              </a:rPr>
              <a:t>(niveau central et niveau composantes)</a:t>
            </a:r>
          </a:p>
          <a:p>
            <a:pPr marL="715963" indent="-354013">
              <a:buFont typeface="Wingdings" panose="05000000000000000000" pitchFamily="2" charset="2"/>
              <a:buChar char="ü"/>
            </a:pPr>
            <a:r>
              <a:rPr lang="fr-FR" b="1" dirty="0">
                <a:effectLst/>
                <a:latin typeface="Arial" panose="020B0604020202020204" pitchFamily="34" charset="0"/>
              </a:rPr>
              <a:t>Traduire la logique fonctionnelle dans les statuts et le RI de l’UP</a:t>
            </a:r>
          </a:p>
          <a:p>
            <a:pPr marL="715963" indent="-354013">
              <a:buFont typeface="Wingdings" panose="05000000000000000000" pitchFamily="2" charset="2"/>
              <a:buChar char="ü"/>
            </a:pPr>
            <a:r>
              <a:rPr lang="fr-FR" dirty="0">
                <a:effectLst/>
                <a:latin typeface="Arial" panose="020B0604020202020204" pitchFamily="34" charset="0"/>
              </a:rPr>
              <a:t>Produire et communiquer un </a:t>
            </a:r>
            <a:r>
              <a:rPr lang="fr-FR" b="1" dirty="0">
                <a:effectLst/>
                <a:latin typeface="Arial" panose="020B0604020202020204" pitchFamily="34" charset="0"/>
              </a:rPr>
              <a:t>annuaire fonctionnel</a:t>
            </a:r>
          </a:p>
          <a:p>
            <a:endParaRPr lang="fr-FR" b="1" dirty="0">
              <a:solidFill>
                <a:schemeClr val="bg1"/>
              </a:solidFill>
              <a:highlight>
                <a:srgbClr val="FF0000"/>
              </a:highlight>
              <a:latin typeface="Arial" panose="020B0604020202020204" pitchFamily="34" charset="0"/>
            </a:endParaRPr>
          </a:p>
          <a:p>
            <a:r>
              <a:rPr lang="fr-FR" b="1" dirty="0">
                <a:solidFill>
                  <a:schemeClr val="bg1"/>
                </a:solidFill>
                <a:effectLst/>
                <a:highlight>
                  <a:srgbClr val="FF0000"/>
                </a:highlight>
                <a:latin typeface="Arial" panose="020B0604020202020204" pitchFamily="34" charset="0"/>
              </a:rPr>
              <a:t>Chantier 2 : achever la conception et la mise en place des pôles regroupant les services généraux, communs et centraux</a:t>
            </a:r>
          </a:p>
          <a:p>
            <a:pPr marL="285750" indent="-285750">
              <a:buFont typeface="Wingdings" panose="05000000000000000000" pitchFamily="2" charset="2"/>
              <a:buChar char="q"/>
            </a:pPr>
            <a:r>
              <a:rPr lang="fr-FR" u="sng" dirty="0">
                <a:latin typeface="Arial" panose="020B0604020202020204" pitchFamily="34" charset="0"/>
              </a:rPr>
              <a:t>Objectif </a:t>
            </a:r>
            <a:r>
              <a:rPr lang="fr-FR" dirty="0">
                <a:effectLst/>
                <a:latin typeface="Arial" panose="020B0604020202020204" pitchFamily="34" charset="0"/>
              </a:rPr>
              <a:t>: mise en place des pôles assurant la </a:t>
            </a:r>
            <a:r>
              <a:rPr lang="fr-FR" b="1" dirty="0">
                <a:effectLst/>
                <a:latin typeface="Arial" panose="020B0604020202020204" pitchFamily="34" charset="0"/>
              </a:rPr>
              <a:t>coordination efficace sur le plan opérationnel </a:t>
            </a:r>
            <a:r>
              <a:rPr lang="fr-FR" dirty="0">
                <a:effectLst/>
                <a:latin typeface="Arial" panose="020B0604020202020204" pitchFamily="34" charset="0"/>
              </a:rPr>
              <a:t>des services et la </a:t>
            </a:r>
            <a:r>
              <a:rPr lang="fr-FR" b="1" dirty="0">
                <a:effectLst/>
                <a:latin typeface="Arial" panose="020B0604020202020204" pitchFamily="34" charset="0"/>
              </a:rPr>
              <a:t>qualité de leurs dialogues </a:t>
            </a:r>
            <a:r>
              <a:rPr lang="fr-FR" dirty="0">
                <a:effectLst/>
                <a:latin typeface="Arial" panose="020B0604020202020204" pitchFamily="34" charset="0"/>
              </a:rPr>
              <a:t>avec les autres services et les composantes</a:t>
            </a:r>
          </a:p>
          <a:p>
            <a:pPr marL="285750" indent="-285750">
              <a:buFont typeface="Wingdings" panose="05000000000000000000" pitchFamily="2" charset="2"/>
              <a:buChar char="q"/>
            </a:pPr>
            <a:r>
              <a:rPr lang="fr-FR" u="sng" dirty="0">
                <a:effectLst/>
                <a:latin typeface="Arial" panose="020B0604020202020204" pitchFamily="34" charset="0"/>
              </a:rPr>
              <a:t>Livrables</a:t>
            </a:r>
            <a:r>
              <a:rPr lang="fr-FR" dirty="0">
                <a:effectLst/>
                <a:latin typeface="Arial" panose="020B0604020202020204" pitchFamily="34" charset="0"/>
              </a:rPr>
              <a:t> :</a:t>
            </a:r>
          </a:p>
          <a:p>
            <a:pPr marL="715963" indent="-285750">
              <a:buFont typeface="Wingdings" panose="05000000000000000000" pitchFamily="2" charset="2"/>
              <a:buChar char="ü"/>
            </a:pPr>
            <a:r>
              <a:rPr lang="fr-FR" b="1" dirty="0">
                <a:effectLst/>
                <a:latin typeface="Arial" panose="020B0604020202020204" pitchFamily="34" charset="0"/>
              </a:rPr>
              <a:t>mettre en cohérence les organigrammes; Traduire la logique fonctionnelle des pôles dans les statuts et le RI de l’UP</a:t>
            </a:r>
          </a:p>
          <a:p>
            <a:pPr marL="715963" indent="-285750">
              <a:buFont typeface="Wingdings" panose="05000000000000000000" pitchFamily="2" charset="2"/>
              <a:buChar char="ü"/>
            </a:pPr>
            <a:r>
              <a:rPr lang="fr-FR" dirty="0">
                <a:effectLst/>
                <a:latin typeface="Arial" panose="020B0604020202020204" pitchFamily="34" charset="0"/>
              </a:rPr>
              <a:t>Nommer des </a:t>
            </a:r>
            <a:r>
              <a:rPr lang="fr-FR" b="1" dirty="0">
                <a:effectLst/>
                <a:latin typeface="Arial" panose="020B0604020202020204" pitchFamily="34" charset="0"/>
              </a:rPr>
              <a:t>responsables de pôles </a:t>
            </a:r>
            <a:r>
              <a:rPr lang="fr-FR" dirty="0">
                <a:effectLst/>
                <a:latin typeface="Arial" panose="020B0604020202020204" pitchFamily="34" charset="0"/>
              </a:rPr>
              <a:t>dans un cadre hiérarchique intermédiaire</a:t>
            </a:r>
            <a:endParaRPr lang="fr-FR" b="1" dirty="0">
              <a:solidFill>
                <a:schemeClr val="bg1"/>
              </a:solidFill>
              <a:highlight>
                <a:srgbClr val="FF0000"/>
              </a:highlight>
            </a:endParaRPr>
          </a:p>
        </p:txBody>
      </p:sp>
      <p:sp>
        <p:nvSpPr>
          <p:cNvPr id="8" name="ZoneTexte 7">
            <a:extLst>
              <a:ext uri="{FF2B5EF4-FFF2-40B4-BE49-F238E27FC236}">
                <a16:creationId xmlns:a16="http://schemas.microsoft.com/office/drawing/2014/main" id="{C30E68F4-58C7-41E1-B4D6-681B9A3E8B99}"/>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903583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fontScale="90000"/>
          </a:bodyPr>
          <a:lstStyle/>
          <a:p>
            <a:pPr>
              <a:defRPr/>
            </a:pPr>
            <a:r>
              <a:rPr lang="fr-FR" sz="2400" b="1" cap="all" dirty="0">
                <a:solidFill>
                  <a:srgbClr val="AA1901"/>
                </a:solidFill>
                <a:latin typeface="Neo Sans Std" panose="020B0504030504040204" pitchFamily="34" charset="0"/>
              </a:rPr>
              <a:t>Le rapport de l’IGESR : Les axes de travail pour l’administration</a:t>
            </a:r>
            <a:endParaRPr lang="fr-FR" sz="2400" dirty="0">
              <a:solidFill>
                <a:srgbClr val="AA1901"/>
              </a:solidFill>
              <a:latin typeface="Neo Sans Std" panose="020B0504030504040204" pitchFamily="34" charset="0"/>
            </a:endParaRPr>
          </a:p>
        </p:txBody>
      </p:sp>
      <p:sp>
        <p:nvSpPr>
          <p:cNvPr id="8" name="Rectangle 7">
            <a:extLst>
              <a:ext uri="{FF2B5EF4-FFF2-40B4-BE49-F238E27FC236}">
                <a16:creationId xmlns:a16="http://schemas.microsoft.com/office/drawing/2014/main" id="{CED067DB-CE77-4BAE-8800-83C200F6AD56}"/>
              </a:ext>
            </a:extLst>
          </p:cNvPr>
          <p:cNvSpPr/>
          <p:nvPr/>
        </p:nvSpPr>
        <p:spPr>
          <a:xfrm>
            <a:off x="1206690" y="875995"/>
            <a:ext cx="10207925" cy="707886"/>
          </a:xfrm>
          <a:prstGeom prst="rect">
            <a:avLst/>
          </a:prstGeom>
        </p:spPr>
        <p:txBody>
          <a:bodyPr wrap="square">
            <a:spAutoFit/>
          </a:bodyPr>
          <a:lstStyle/>
          <a:p>
            <a:pPr>
              <a:defRPr/>
            </a:pPr>
            <a:r>
              <a:rPr lang="fr-FR" sz="2000" b="1" cap="all" dirty="0">
                <a:latin typeface="Neo Sans Std" panose="020B0504030504040204" pitchFamily="34" charset="0"/>
              </a:rPr>
              <a:t>2. Fonctionnement : faire vivre l’animation par le renforcement des réseaux professionnels</a:t>
            </a:r>
            <a:endParaRPr lang="fr-FR" sz="2000" dirty="0">
              <a:latin typeface="Neo Sans Std" panose="020B0504030504040204" pitchFamily="34" charset="0"/>
            </a:endParaRPr>
          </a:p>
        </p:txBody>
      </p:sp>
      <p:sp>
        <p:nvSpPr>
          <p:cNvPr id="9" name="ZoneTexte 8">
            <a:extLst>
              <a:ext uri="{FF2B5EF4-FFF2-40B4-BE49-F238E27FC236}">
                <a16:creationId xmlns:a16="http://schemas.microsoft.com/office/drawing/2014/main" id="{C211309E-5172-4D6C-AA9D-F18F3AE21946}"/>
              </a:ext>
            </a:extLst>
          </p:cNvPr>
          <p:cNvSpPr txBox="1"/>
          <p:nvPr/>
        </p:nvSpPr>
        <p:spPr>
          <a:xfrm>
            <a:off x="474861" y="1502688"/>
            <a:ext cx="11979258" cy="4801314"/>
          </a:xfrm>
          <a:prstGeom prst="rect">
            <a:avLst/>
          </a:prstGeom>
          <a:noFill/>
        </p:spPr>
        <p:txBody>
          <a:bodyPr wrap="square">
            <a:spAutoFit/>
          </a:bodyPr>
          <a:lstStyle/>
          <a:p>
            <a:r>
              <a:rPr lang="fr-FR" b="1" dirty="0">
                <a:solidFill>
                  <a:schemeClr val="bg1"/>
                </a:solidFill>
                <a:effectLst/>
                <a:highlight>
                  <a:srgbClr val="FF0000"/>
                </a:highlight>
                <a:latin typeface="Arial" panose="020B0604020202020204" pitchFamily="34" charset="0"/>
              </a:rPr>
              <a:t>Chantier 3 : dynamiser l’animation des cadres de direction, premier réseau professionnel</a:t>
            </a:r>
          </a:p>
          <a:p>
            <a:pPr marL="285750" indent="-285750">
              <a:buFont typeface="Wingdings" panose="05000000000000000000" pitchFamily="2" charset="2"/>
              <a:buChar char="q"/>
            </a:pPr>
            <a:r>
              <a:rPr lang="fr-FR" u="sng" dirty="0">
                <a:effectLst/>
                <a:latin typeface="Arial" panose="020B0604020202020204" pitchFamily="34" charset="0"/>
              </a:rPr>
              <a:t>Objectif </a:t>
            </a:r>
            <a:r>
              <a:rPr lang="fr-FR" dirty="0">
                <a:effectLst/>
                <a:latin typeface="Arial" panose="020B0604020202020204" pitchFamily="34" charset="0"/>
              </a:rPr>
              <a:t>: </a:t>
            </a:r>
            <a:r>
              <a:rPr lang="fr-FR" b="1" dirty="0">
                <a:effectLst/>
                <a:latin typeface="Arial" panose="020B0604020202020204" pitchFamily="34" charset="0"/>
              </a:rPr>
              <a:t>Renouveler et renforcer l’animation </a:t>
            </a:r>
            <a:r>
              <a:rPr lang="fr-FR" dirty="0">
                <a:effectLst/>
                <a:latin typeface="Arial" panose="020B0604020202020204" pitchFamily="34" charset="0"/>
              </a:rPr>
              <a:t>par la mobilisation de la </a:t>
            </a:r>
            <a:r>
              <a:rPr lang="fr-FR" dirty="0" err="1">
                <a:effectLst/>
                <a:latin typeface="Arial" panose="020B0604020202020204" pitchFamily="34" charset="0"/>
              </a:rPr>
              <a:t>DGs</a:t>
            </a:r>
            <a:r>
              <a:rPr lang="fr-FR" dirty="0">
                <a:effectLst/>
                <a:latin typeface="Arial" panose="020B0604020202020204" pitchFamily="34" charset="0"/>
              </a:rPr>
              <a:t> et la </a:t>
            </a:r>
            <a:r>
              <a:rPr lang="fr-FR" b="1" dirty="0">
                <a:effectLst/>
                <a:latin typeface="Arial" panose="020B0604020202020204" pitchFamily="34" charset="0"/>
              </a:rPr>
              <a:t>création</a:t>
            </a:r>
            <a:br>
              <a:rPr lang="fr-FR" b="1" dirty="0"/>
            </a:br>
            <a:r>
              <a:rPr lang="fr-FR" b="1" dirty="0">
                <a:effectLst/>
                <a:latin typeface="Arial" panose="020B0604020202020204" pitchFamily="34" charset="0"/>
              </a:rPr>
              <a:t>d’un échelon de l’encadrement supérieur </a:t>
            </a:r>
            <a:r>
              <a:rPr lang="fr-FR" dirty="0">
                <a:effectLst/>
                <a:latin typeface="Arial" panose="020B0604020202020204" pitchFamily="34" charset="0"/>
              </a:rPr>
              <a:t>liant l’échelon central et de proximité (les chefs</a:t>
            </a:r>
            <a:br>
              <a:rPr lang="fr-FR" dirty="0"/>
            </a:br>
            <a:r>
              <a:rPr lang="fr-FR" dirty="0">
                <a:effectLst/>
                <a:latin typeface="Arial" panose="020B0604020202020204" pitchFamily="34" charset="0"/>
              </a:rPr>
              <a:t>de service et les responsables administratifs)</a:t>
            </a:r>
          </a:p>
          <a:p>
            <a:pPr marL="285750" indent="-285750">
              <a:buFont typeface="Wingdings" panose="05000000000000000000" pitchFamily="2" charset="2"/>
              <a:buChar char="q"/>
            </a:pPr>
            <a:r>
              <a:rPr lang="fr-FR" u="sng" dirty="0">
                <a:effectLst/>
                <a:latin typeface="Arial" panose="020B0604020202020204" pitchFamily="34" charset="0"/>
              </a:rPr>
              <a:t>Livrables</a:t>
            </a:r>
            <a:r>
              <a:rPr lang="fr-FR" dirty="0">
                <a:effectLst/>
                <a:latin typeface="Arial" panose="020B0604020202020204" pitchFamily="34" charset="0"/>
              </a:rPr>
              <a:t> :</a:t>
            </a:r>
          </a:p>
          <a:p>
            <a:pPr marL="801688" indent="-285750">
              <a:buFont typeface="Wingdings" panose="05000000000000000000" pitchFamily="2" charset="2"/>
              <a:buChar char="ü"/>
            </a:pPr>
            <a:r>
              <a:rPr lang="fr-FR" b="1" dirty="0">
                <a:effectLst/>
                <a:latin typeface="Arial" panose="020B0604020202020204" pitchFamily="34" charset="0"/>
              </a:rPr>
              <a:t>Cycles des réunions régulières, webinaires </a:t>
            </a:r>
            <a:r>
              <a:rPr lang="fr-FR" dirty="0">
                <a:effectLst/>
                <a:latin typeface="Arial" panose="020B0604020202020204" pitchFamily="34" charset="0"/>
              </a:rPr>
              <a:t>de diffusion d’informations stratégiques et/ou</a:t>
            </a:r>
            <a:br>
              <a:rPr lang="fr-FR" dirty="0"/>
            </a:br>
            <a:r>
              <a:rPr lang="fr-FR" dirty="0">
                <a:effectLst/>
                <a:latin typeface="Arial" panose="020B0604020202020204" pitchFamily="34" charset="0"/>
              </a:rPr>
              <a:t>opérationnelles, </a:t>
            </a:r>
            <a:r>
              <a:rPr lang="fr-FR" b="1" dirty="0">
                <a:effectLst/>
                <a:latin typeface="Arial" panose="020B0604020202020204" pitchFamily="34" charset="0"/>
              </a:rPr>
              <a:t>séminaires</a:t>
            </a:r>
            <a:r>
              <a:rPr lang="fr-FR" dirty="0">
                <a:effectLst/>
                <a:latin typeface="Arial" panose="020B0604020202020204" pitchFamily="34" charset="0"/>
              </a:rPr>
              <a:t> communs</a:t>
            </a:r>
          </a:p>
          <a:p>
            <a:pPr marL="801688" indent="-285750">
              <a:buFont typeface="Wingdings" panose="05000000000000000000" pitchFamily="2" charset="2"/>
              <a:buChar char="ü"/>
            </a:pPr>
            <a:r>
              <a:rPr lang="fr-FR" dirty="0">
                <a:effectLst/>
                <a:latin typeface="Arial" panose="020B0604020202020204" pitchFamily="34" charset="0"/>
              </a:rPr>
              <a:t>Evolution du rôle et du positionnement des responsables administratifs de composante / des chefs</a:t>
            </a:r>
            <a:br>
              <a:rPr lang="fr-FR" dirty="0"/>
            </a:br>
            <a:r>
              <a:rPr lang="fr-FR" dirty="0">
                <a:effectLst/>
                <a:latin typeface="Arial" panose="020B0604020202020204" pitchFamily="34" charset="0"/>
              </a:rPr>
              <a:t>de services « métiers »</a:t>
            </a:r>
          </a:p>
          <a:p>
            <a:endParaRPr lang="fr-FR" b="1" dirty="0">
              <a:solidFill>
                <a:schemeClr val="bg1"/>
              </a:solidFill>
              <a:highlight>
                <a:srgbClr val="FF0000"/>
              </a:highlight>
              <a:latin typeface="Arial" panose="020B0604020202020204" pitchFamily="34" charset="0"/>
            </a:endParaRPr>
          </a:p>
          <a:p>
            <a:r>
              <a:rPr lang="fr-FR" b="1" dirty="0">
                <a:solidFill>
                  <a:schemeClr val="bg1"/>
                </a:solidFill>
                <a:effectLst/>
                <a:highlight>
                  <a:srgbClr val="FF0000"/>
                </a:highlight>
                <a:latin typeface="Arial" panose="020B0604020202020204" pitchFamily="34" charset="0"/>
              </a:rPr>
              <a:t>Chantier 4 : mettre en place des réseaux professionnels dans l’ensemble des champs </a:t>
            </a:r>
            <a:r>
              <a:rPr lang="fr-FR" b="1" dirty="0" err="1">
                <a:solidFill>
                  <a:schemeClr val="bg1"/>
                </a:solidFill>
                <a:effectLst/>
                <a:highlight>
                  <a:srgbClr val="FF0000"/>
                </a:highlight>
                <a:latin typeface="Arial" panose="020B0604020202020204" pitchFamily="34" charset="0"/>
              </a:rPr>
              <a:t>fonctioonnels</a:t>
            </a:r>
            <a:r>
              <a:rPr lang="fr-FR" b="1" dirty="0">
                <a:solidFill>
                  <a:schemeClr val="bg1"/>
                </a:solidFill>
                <a:effectLst/>
                <a:highlight>
                  <a:srgbClr val="FF0000"/>
                </a:highlight>
                <a:latin typeface="Arial" panose="020B0604020202020204" pitchFamily="34" charset="0"/>
              </a:rPr>
              <a:t> (RH, finances, immobilier, SI, communication, scolarité)</a:t>
            </a:r>
          </a:p>
          <a:p>
            <a:pPr marL="285750" indent="-285750">
              <a:buFont typeface="Wingdings" panose="05000000000000000000" pitchFamily="2" charset="2"/>
              <a:buChar char="q"/>
            </a:pPr>
            <a:r>
              <a:rPr lang="fr-FR" u="sng" dirty="0">
                <a:effectLst/>
                <a:latin typeface="Arial" panose="020B0604020202020204" pitchFamily="34" charset="0"/>
              </a:rPr>
              <a:t>Objectif </a:t>
            </a:r>
            <a:r>
              <a:rPr lang="fr-FR" dirty="0">
                <a:effectLst/>
                <a:latin typeface="Arial" panose="020B0604020202020204" pitchFamily="34" charset="0"/>
              </a:rPr>
              <a:t>: En s’appuyant sur l’interface </a:t>
            </a:r>
            <a:r>
              <a:rPr lang="fr-FR" b="1" dirty="0">
                <a:effectLst/>
                <a:latin typeface="Arial" panose="020B0604020202020204" pitchFamily="34" charset="0"/>
              </a:rPr>
              <a:t>IRIS</a:t>
            </a:r>
            <a:r>
              <a:rPr lang="fr-FR" dirty="0">
                <a:effectLst/>
                <a:latin typeface="Arial" panose="020B0604020202020204" pitchFamily="34" charset="0"/>
              </a:rPr>
              <a:t> en cours de déploiement, </a:t>
            </a:r>
            <a:r>
              <a:rPr lang="fr-FR" b="1" dirty="0">
                <a:effectLst/>
                <a:latin typeface="Arial" panose="020B0604020202020204" pitchFamily="34" charset="0"/>
              </a:rPr>
              <a:t>définir et structurer les réseaux professionnels</a:t>
            </a:r>
          </a:p>
          <a:p>
            <a:pPr marL="285750" indent="-285750">
              <a:buFont typeface="Wingdings" panose="05000000000000000000" pitchFamily="2" charset="2"/>
              <a:buChar char="q"/>
            </a:pPr>
            <a:r>
              <a:rPr lang="fr-FR" u="sng" dirty="0">
                <a:effectLst/>
                <a:latin typeface="Arial" panose="020B0604020202020204" pitchFamily="34" charset="0"/>
              </a:rPr>
              <a:t>Livrables</a:t>
            </a:r>
            <a:r>
              <a:rPr lang="fr-FR" dirty="0">
                <a:effectLst/>
                <a:latin typeface="Arial" panose="020B0604020202020204" pitchFamily="34" charset="0"/>
              </a:rPr>
              <a:t> :</a:t>
            </a:r>
          </a:p>
          <a:p>
            <a:pPr marL="715963" indent="-285750">
              <a:buFont typeface="Wingdings" panose="05000000000000000000" pitchFamily="2" charset="2"/>
              <a:buChar char="ü"/>
            </a:pPr>
            <a:r>
              <a:rPr lang="fr-FR" dirty="0">
                <a:effectLst/>
                <a:latin typeface="Arial" panose="020B0604020202020204" pitchFamily="34" charset="0"/>
              </a:rPr>
              <a:t>Constitution d’un espace IRIS par réseau professionnel avec </a:t>
            </a:r>
            <a:r>
              <a:rPr lang="fr-FR" b="1" dirty="0">
                <a:effectLst/>
                <a:latin typeface="Arial" panose="020B0604020202020204" pitchFamily="34" charset="0"/>
              </a:rPr>
              <a:t>identification des acteurs </a:t>
            </a:r>
            <a:r>
              <a:rPr lang="fr-FR" dirty="0">
                <a:effectLst/>
                <a:latin typeface="Arial" panose="020B0604020202020204" pitchFamily="34" charset="0"/>
              </a:rPr>
              <a:t>et des rôles</a:t>
            </a:r>
          </a:p>
          <a:p>
            <a:pPr marL="715963" indent="-285750">
              <a:buFont typeface="Wingdings" panose="05000000000000000000" pitchFamily="2" charset="2"/>
              <a:buChar char="ü"/>
            </a:pPr>
            <a:r>
              <a:rPr lang="fr-FR" dirty="0">
                <a:effectLst/>
                <a:latin typeface="Arial" panose="020B0604020202020204" pitchFamily="34" charset="0"/>
              </a:rPr>
              <a:t>Production et communication des </a:t>
            </a:r>
            <a:r>
              <a:rPr lang="fr-FR" b="1" dirty="0">
                <a:effectLst/>
                <a:latin typeface="Arial" panose="020B0604020202020204" pitchFamily="34" charset="0"/>
              </a:rPr>
              <a:t>processus </a:t>
            </a:r>
            <a:r>
              <a:rPr lang="fr-FR" b="1" dirty="0" err="1">
                <a:effectLst/>
                <a:latin typeface="Arial" panose="020B0604020202020204" pitchFamily="34" charset="0"/>
              </a:rPr>
              <a:t>co-construits</a:t>
            </a:r>
            <a:endParaRPr lang="fr-FR" b="1" dirty="0">
              <a:solidFill>
                <a:schemeClr val="bg1"/>
              </a:solidFill>
              <a:highlight>
                <a:srgbClr val="FF0000"/>
              </a:highlight>
            </a:endParaRPr>
          </a:p>
        </p:txBody>
      </p:sp>
      <p:sp>
        <p:nvSpPr>
          <p:cNvPr id="10" name="ZoneTexte 9">
            <a:extLst>
              <a:ext uri="{FF2B5EF4-FFF2-40B4-BE49-F238E27FC236}">
                <a16:creationId xmlns:a16="http://schemas.microsoft.com/office/drawing/2014/main" id="{2F5C8EDD-DE3F-41CD-9D98-39AFF3B6DA89}"/>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852734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fontScale="90000"/>
          </a:bodyPr>
          <a:lstStyle/>
          <a:p>
            <a:pPr>
              <a:defRPr/>
            </a:pPr>
            <a:r>
              <a:rPr lang="fr-FR" sz="2400" b="1" cap="all" dirty="0">
                <a:solidFill>
                  <a:srgbClr val="AA1901"/>
                </a:solidFill>
                <a:latin typeface="Neo Sans Std" panose="020B0504030504040204" pitchFamily="34" charset="0"/>
              </a:rPr>
              <a:t>Le rapport de l’IGESR : Les axes de travail pour l’administration</a:t>
            </a:r>
            <a:endParaRPr lang="fr-FR" sz="2400" dirty="0">
              <a:solidFill>
                <a:srgbClr val="AA1901"/>
              </a:solidFill>
              <a:latin typeface="Neo Sans Std" panose="020B0504030504040204" pitchFamily="34" charset="0"/>
            </a:endParaRPr>
          </a:p>
        </p:txBody>
      </p:sp>
      <p:sp>
        <p:nvSpPr>
          <p:cNvPr id="8" name="Rectangle 7">
            <a:extLst>
              <a:ext uri="{FF2B5EF4-FFF2-40B4-BE49-F238E27FC236}">
                <a16:creationId xmlns:a16="http://schemas.microsoft.com/office/drawing/2014/main" id="{0D41A08A-EAC8-4020-9DE1-222C7246BB72}"/>
              </a:ext>
            </a:extLst>
          </p:cNvPr>
          <p:cNvSpPr/>
          <p:nvPr/>
        </p:nvSpPr>
        <p:spPr>
          <a:xfrm>
            <a:off x="1003550" y="981097"/>
            <a:ext cx="11437010" cy="400110"/>
          </a:xfrm>
          <a:prstGeom prst="rect">
            <a:avLst/>
          </a:prstGeom>
        </p:spPr>
        <p:txBody>
          <a:bodyPr wrap="square">
            <a:spAutoFit/>
          </a:bodyPr>
          <a:lstStyle/>
          <a:p>
            <a:pPr>
              <a:defRPr/>
            </a:pPr>
            <a:r>
              <a:rPr lang="fr-FR" sz="2000" b="1" cap="all" dirty="0">
                <a:latin typeface="Neo Sans Std" panose="020B0504030504040204" pitchFamily="34" charset="0"/>
              </a:rPr>
              <a:t>3. pilotage : généraliser une approche </a:t>
            </a:r>
            <a:r>
              <a:rPr lang="fr-FR" sz="2000" b="1" cap="all" dirty="0" err="1">
                <a:latin typeface="Neo Sans Std" panose="020B0504030504040204" pitchFamily="34" charset="0"/>
              </a:rPr>
              <a:t>processuS</a:t>
            </a:r>
            <a:endParaRPr lang="fr-FR" sz="2000" dirty="0">
              <a:latin typeface="Neo Sans Std" panose="020B0504030504040204" pitchFamily="34" charset="0"/>
            </a:endParaRPr>
          </a:p>
        </p:txBody>
      </p:sp>
      <p:sp>
        <p:nvSpPr>
          <p:cNvPr id="9" name="ZoneTexte 8">
            <a:extLst>
              <a:ext uri="{FF2B5EF4-FFF2-40B4-BE49-F238E27FC236}">
                <a16:creationId xmlns:a16="http://schemas.microsoft.com/office/drawing/2014/main" id="{289F6D1C-D392-4464-99CC-7BE81284F82C}"/>
              </a:ext>
            </a:extLst>
          </p:cNvPr>
          <p:cNvSpPr txBox="1"/>
          <p:nvPr/>
        </p:nvSpPr>
        <p:spPr>
          <a:xfrm>
            <a:off x="898993" y="1536268"/>
            <a:ext cx="11130994" cy="2862322"/>
          </a:xfrm>
          <a:prstGeom prst="rect">
            <a:avLst/>
          </a:prstGeom>
          <a:noFill/>
        </p:spPr>
        <p:txBody>
          <a:bodyPr wrap="square">
            <a:spAutoFit/>
          </a:bodyPr>
          <a:lstStyle/>
          <a:p>
            <a:r>
              <a:rPr lang="fr-FR" b="1" dirty="0">
                <a:solidFill>
                  <a:schemeClr val="bg1"/>
                </a:solidFill>
                <a:effectLst/>
                <a:highlight>
                  <a:srgbClr val="FF0000"/>
                </a:highlight>
                <a:latin typeface="Arial" panose="020B0604020202020204" pitchFamily="34" charset="0"/>
              </a:rPr>
              <a:t>Chantier 5-6 : définir / redéfinir les procédures administratives en mobilisant les réseaux </a:t>
            </a:r>
            <a:r>
              <a:rPr lang="fr-FR" b="1" dirty="0" err="1">
                <a:solidFill>
                  <a:schemeClr val="bg1"/>
                </a:solidFill>
                <a:effectLst/>
                <a:highlight>
                  <a:srgbClr val="FF0000"/>
                </a:highlight>
                <a:latin typeface="Arial" panose="020B0604020202020204" pitchFamily="34" charset="0"/>
              </a:rPr>
              <a:t>profesionnels</a:t>
            </a:r>
            <a:r>
              <a:rPr lang="fr-FR" b="1" dirty="0">
                <a:solidFill>
                  <a:schemeClr val="bg1"/>
                </a:solidFill>
                <a:effectLst/>
                <a:highlight>
                  <a:srgbClr val="FF0000"/>
                </a:highlight>
                <a:latin typeface="Arial" panose="020B0604020202020204" pitchFamily="34" charset="0"/>
              </a:rPr>
              <a:t>, les communiquer en facilitant le dialogue avec les usagers</a:t>
            </a:r>
          </a:p>
          <a:p>
            <a:endParaRPr lang="fr-FR" b="1" dirty="0">
              <a:solidFill>
                <a:schemeClr val="bg1"/>
              </a:solidFill>
              <a:highlight>
                <a:srgbClr val="FF0000"/>
              </a:highlight>
              <a:latin typeface="Arial" panose="020B0604020202020204" pitchFamily="34" charset="0"/>
            </a:endParaRPr>
          </a:p>
          <a:p>
            <a:pPr marL="285750" indent="-285750">
              <a:buFont typeface="Wingdings" panose="05000000000000000000" pitchFamily="2" charset="2"/>
              <a:buChar char="q"/>
            </a:pPr>
            <a:r>
              <a:rPr lang="fr-FR" u="sng" dirty="0">
                <a:effectLst/>
                <a:latin typeface="Arial" panose="020B0604020202020204" pitchFamily="34" charset="0"/>
              </a:rPr>
              <a:t>Objectif</a:t>
            </a:r>
            <a:r>
              <a:rPr lang="fr-FR" dirty="0">
                <a:effectLst/>
                <a:latin typeface="Arial" panose="020B0604020202020204" pitchFamily="34" charset="0"/>
              </a:rPr>
              <a:t> : Viser la clarification de la chaine opérationnelle et répondre aux</a:t>
            </a:r>
            <a:br>
              <a:rPr lang="fr-FR" dirty="0"/>
            </a:br>
            <a:r>
              <a:rPr lang="fr-FR" dirty="0">
                <a:effectLst/>
                <a:latin typeface="Arial" panose="020B0604020202020204" pitchFamily="34" charset="0"/>
              </a:rPr>
              <a:t>enjeux de complétude, de simplification, et d’applicabilité des normes</a:t>
            </a:r>
          </a:p>
          <a:p>
            <a:pPr marL="285750" indent="-285750">
              <a:buFont typeface="Wingdings" panose="05000000000000000000" pitchFamily="2" charset="2"/>
              <a:buChar char="q"/>
            </a:pPr>
            <a:r>
              <a:rPr lang="fr-FR" u="sng" dirty="0">
                <a:effectLst/>
                <a:latin typeface="Arial" panose="020B0604020202020204" pitchFamily="34" charset="0"/>
              </a:rPr>
              <a:t>Livrables</a:t>
            </a:r>
            <a:r>
              <a:rPr lang="fr-FR" dirty="0">
                <a:effectLst/>
                <a:latin typeface="Arial" panose="020B0604020202020204" pitchFamily="34" charset="0"/>
              </a:rPr>
              <a:t> :</a:t>
            </a:r>
          </a:p>
          <a:p>
            <a:pPr marL="715963" indent="-285750">
              <a:buFont typeface="Wingdings" panose="05000000000000000000" pitchFamily="2" charset="2"/>
              <a:buChar char="ü"/>
              <a:tabLst>
                <a:tab pos="715963" algn="l"/>
              </a:tabLst>
            </a:pPr>
            <a:r>
              <a:rPr lang="fr-FR" dirty="0">
                <a:latin typeface="Arial" panose="020B0604020202020204" pitchFamily="34" charset="0"/>
              </a:rPr>
              <a:t>F</a:t>
            </a:r>
            <a:r>
              <a:rPr lang="fr-FR" dirty="0">
                <a:effectLst/>
                <a:latin typeface="Arial" panose="020B0604020202020204" pitchFamily="34" charset="0"/>
              </a:rPr>
              <a:t>ormalisation de procédures ciblées dans l’analyse IGESR</a:t>
            </a:r>
          </a:p>
          <a:p>
            <a:pPr marL="715963" indent="-285750">
              <a:buFont typeface="Wingdings" panose="05000000000000000000" pitchFamily="2" charset="2"/>
              <a:buChar char="ü"/>
              <a:tabLst>
                <a:tab pos="715963" algn="l"/>
              </a:tabLst>
            </a:pPr>
            <a:r>
              <a:rPr lang="fr-FR" dirty="0">
                <a:effectLst/>
                <a:latin typeface="Arial" panose="020B0604020202020204" pitchFamily="34" charset="0"/>
              </a:rPr>
              <a:t>Adapter les modalités du contrôle interne</a:t>
            </a:r>
          </a:p>
          <a:p>
            <a:pPr marL="715963" indent="-285750">
              <a:buFont typeface="Wingdings" panose="05000000000000000000" pitchFamily="2" charset="2"/>
              <a:buChar char="ü"/>
              <a:tabLst>
                <a:tab pos="715963" algn="l"/>
              </a:tabLst>
            </a:pPr>
            <a:r>
              <a:rPr lang="fr-FR" dirty="0">
                <a:effectLst/>
                <a:latin typeface="Arial" panose="020B0604020202020204" pitchFamily="34" charset="0"/>
              </a:rPr>
              <a:t>déploiement d’IRIS</a:t>
            </a:r>
          </a:p>
          <a:p>
            <a:pPr marL="715963" indent="-285750">
              <a:buFont typeface="Wingdings" panose="05000000000000000000" pitchFamily="2" charset="2"/>
              <a:buChar char="ü"/>
              <a:tabLst>
                <a:tab pos="715963" algn="l"/>
              </a:tabLst>
            </a:pPr>
            <a:r>
              <a:rPr lang="fr-FR" dirty="0">
                <a:effectLst/>
                <a:latin typeface="Arial" panose="020B0604020202020204" pitchFamily="34" charset="0"/>
              </a:rPr>
              <a:t>label SP+</a:t>
            </a:r>
            <a:endParaRPr lang="fr-FR" b="1" dirty="0">
              <a:solidFill>
                <a:schemeClr val="bg1"/>
              </a:solidFill>
              <a:highlight>
                <a:srgbClr val="FF0000"/>
              </a:highlight>
              <a:latin typeface="Arial" panose="020B0604020202020204" pitchFamily="34" charset="0"/>
            </a:endParaRPr>
          </a:p>
        </p:txBody>
      </p:sp>
      <p:sp>
        <p:nvSpPr>
          <p:cNvPr id="10" name="ZoneTexte 9">
            <a:extLst>
              <a:ext uri="{FF2B5EF4-FFF2-40B4-BE49-F238E27FC236}">
                <a16:creationId xmlns:a16="http://schemas.microsoft.com/office/drawing/2014/main" id="{1C83219C-BDDB-4187-B8C4-4A313710E0DB}"/>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526158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fontScale="90000"/>
          </a:bodyPr>
          <a:lstStyle/>
          <a:p>
            <a:pPr>
              <a:defRPr/>
            </a:pPr>
            <a:r>
              <a:rPr lang="fr-FR" sz="2400" b="1" cap="all" dirty="0">
                <a:solidFill>
                  <a:srgbClr val="AA1901"/>
                </a:solidFill>
                <a:latin typeface="Neo Sans Std" panose="020B0504030504040204" pitchFamily="34" charset="0"/>
              </a:rPr>
              <a:t>Le rapport de l’IGESR : Les axes de travail pour l’administration</a:t>
            </a:r>
            <a:endParaRPr lang="fr-FR" sz="2400" dirty="0">
              <a:solidFill>
                <a:srgbClr val="AA1901"/>
              </a:solidFill>
              <a:latin typeface="Neo Sans Std" panose="020B0504030504040204" pitchFamily="34" charset="0"/>
            </a:endParaRPr>
          </a:p>
        </p:txBody>
      </p:sp>
      <p:sp>
        <p:nvSpPr>
          <p:cNvPr id="8" name="Rectangle 7">
            <a:extLst>
              <a:ext uri="{FF2B5EF4-FFF2-40B4-BE49-F238E27FC236}">
                <a16:creationId xmlns:a16="http://schemas.microsoft.com/office/drawing/2014/main" id="{94F07C4E-0FB2-41BB-AF24-12EC1570B828}"/>
              </a:ext>
            </a:extLst>
          </p:cNvPr>
          <p:cNvSpPr/>
          <p:nvPr/>
        </p:nvSpPr>
        <p:spPr>
          <a:xfrm>
            <a:off x="729950" y="1142917"/>
            <a:ext cx="11437010" cy="400110"/>
          </a:xfrm>
          <a:prstGeom prst="rect">
            <a:avLst/>
          </a:prstGeom>
        </p:spPr>
        <p:txBody>
          <a:bodyPr wrap="square">
            <a:spAutoFit/>
          </a:bodyPr>
          <a:lstStyle/>
          <a:p>
            <a:pPr>
              <a:defRPr/>
            </a:pPr>
            <a:r>
              <a:rPr lang="fr-FR" sz="2000" b="1" cap="all" dirty="0">
                <a:latin typeface="Neo Sans Std" panose="020B0504030504040204" pitchFamily="34" charset="0"/>
              </a:rPr>
              <a:t>4. pilotage : dynamiser et diversifier les outils</a:t>
            </a:r>
            <a:endParaRPr lang="fr-FR" sz="2000" dirty="0">
              <a:latin typeface="Neo Sans Std" panose="020B0504030504040204" pitchFamily="34" charset="0"/>
            </a:endParaRPr>
          </a:p>
        </p:txBody>
      </p:sp>
      <p:sp>
        <p:nvSpPr>
          <p:cNvPr id="9" name="ZoneTexte 8">
            <a:extLst>
              <a:ext uri="{FF2B5EF4-FFF2-40B4-BE49-F238E27FC236}">
                <a16:creationId xmlns:a16="http://schemas.microsoft.com/office/drawing/2014/main" id="{06393514-C633-430C-8C04-E5D95247A34E}"/>
              </a:ext>
            </a:extLst>
          </p:cNvPr>
          <p:cNvSpPr txBox="1"/>
          <p:nvPr/>
        </p:nvSpPr>
        <p:spPr>
          <a:xfrm>
            <a:off x="729950" y="1179464"/>
            <a:ext cx="10085099" cy="3693319"/>
          </a:xfrm>
          <a:prstGeom prst="rect">
            <a:avLst/>
          </a:prstGeom>
          <a:noFill/>
        </p:spPr>
        <p:txBody>
          <a:bodyPr wrap="square">
            <a:spAutoFit/>
          </a:bodyPr>
          <a:lstStyle/>
          <a:p>
            <a:br>
              <a:rPr lang="fr-FR" dirty="0">
                <a:highlight>
                  <a:srgbClr val="FF0000"/>
                </a:highlight>
              </a:rPr>
            </a:br>
            <a:endParaRPr lang="fr-FR" dirty="0">
              <a:effectLst/>
              <a:latin typeface="Arial" panose="020B0604020202020204" pitchFamily="34" charset="0"/>
            </a:endParaRPr>
          </a:p>
          <a:p>
            <a:r>
              <a:rPr lang="fr-FR" b="1" dirty="0">
                <a:solidFill>
                  <a:schemeClr val="bg1"/>
                </a:solidFill>
                <a:effectLst/>
                <a:highlight>
                  <a:srgbClr val="FF0000"/>
                </a:highlight>
                <a:latin typeface="Arial" panose="020B0604020202020204" pitchFamily="34" charset="0"/>
              </a:rPr>
              <a:t>Chantier </a:t>
            </a:r>
            <a:r>
              <a:rPr lang="fr-FR" b="1" dirty="0">
                <a:solidFill>
                  <a:schemeClr val="bg1"/>
                </a:solidFill>
                <a:highlight>
                  <a:srgbClr val="FF0000"/>
                </a:highlight>
                <a:latin typeface="Arial" panose="020B0604020202020204" pitchFamily="34" charset="0"/>
              </a:rPr>
              <a:t>7-8</a:t>
            </a:r>
            <a:r>
              <a:rPr lang="fr-FR" b="1" dirty="0">
                <a:solidFill>
                  <a:schemeClr val="bg1"/>
                </a:solidFill>
                <a:effectLst/>
                <a:highlight>
                  <a:srgbClr val="FF0000"/>
                </a:highlight>
                <a:latin typeface="Arial" panose="020B0604020202020204" pitchFamily="34" charset="0"/>
              </a:rPr>
              <a:t> : mobiliser les leviers RH pur renforcer l’attractivité des métiers, la stabilisation des compétences et la </a:t>
            </a:r>
            <a:r>
              <a:rPr lang="fr-FR" b="1" dirty="0" err="1">
                <a:solidFill>
                  <a:schemeClr val="bg1"/>
                </a:solidFill>
                <a:effectLst/>
                <a:highlight>
                  <a:srgbClr val="FF0000"/>
                </a:highlight>
                <a:latin typeface="Arial" panose="020B0604020202020204" pitchFamily="34" charset="0"/>
              </a:rPr>
              <a:t>fidélisatio</a:t>
            </a:r>
            <a:r>
              <a:rPr lang="fr-FR" b="1" dirty="0">
                <a:solidFill>
                  <a:schemeClr val="bg1"/>
                </a:solidFill>
                <a:effectLst/>
                <a:highlight>
                  <a:srgbClr val="FF0000"/>
                </a:highlight>
                <a:latin typeface="Arial" panose="020B0604020202020204" pitchFamily="34" charset="0"/>
              </a:rPr>
              <a:t> des personnels, intégrer un volet spécifique pour la fonction SI</a:t>
            </a:r>
          </a:p>
          <a:p>
            <a:endParaRPr lang="fr-FR" b="1" dirty="0">
              <a:solidFill>
                <a:schemeClr val="bg1"/>
              </a:solidFill>
              <a:effectLst/>
              <a:highlight>
                <a:srgbClr val="FF0000"/>
              </a:highlight>
              <a:latin typeface="Arial" panose="020B0604020202020204" pitchFamily="34" charset="0"/>
            </a:endParaRPr>
          </a:p>
          <a:p>
            <a:pPr marL="285750" indent="-285750">
              <a:buFont typeface="Wingdings" panose="05000000000000000000" pitchFamily="2" charset="2"/>
              <a:buChar char="q"/>
            </a:pPr>
            <a:r>
              <a:rPr lang="fr-FR" u="sng" dirty="0">
                <a:effectLst/>
                <a:latin typeface="Arial" panose="020B0604020202020204" pitchFamily="34" charset="0"/>
              </a:rPr>
              <a:t>Objectif</a:t>
            </a:r>
            <a:r>
              <a:rPr lang="fr-FR" dirty="0">
                <a:effectLst/>
                <a:latin typeface="Arial" panose="020B0604020202020204" pitchFamily="34" charset="0"/>
              </a:rPr>
              <a:t> : Dans le prolongement des chantiers du COMP, revisiter les politiques de GRH</a:t>
            </a:r>
          </a:p>
          <a:p>
            <a:pPr marL="285750" indent="-285750">
              <a:buFont typeface="Wingdings" panose="05000000000000000000" pitchFamily="2" charset="2"/>
              <a:buChar char="q"/>
            </a:pPr>
            <a:r>
              <a:rPr lang="fr-FR" u="sng" dirty="0">
                <a:effectLst/>
                <a:latin typeface="Arial" panose="020B0604020202020204" pitchFamily="34" charset="0"/>
              </a:rPr>
              <a:t>Livrables</a:t>
            </a:r>
            <a:r>
              <a:rPr lang="fr-FR" dirty="0">
                <a:effectLst/>
                <a:latin typeface="Arial" panose="020B0604020202020204" pitchFamily="34" charset="0"/>
              </a:rPr>
              <a:t> :</a:t>
            </a:r>
          </a:p>
          <a:p>
            <a:pPr marL="715963" indent="-285750">
              <a:buFont typeface="Wingdings" panose="05000000000000000000" pitchFamily="2" charset="2"/>
              <a:buChar char="ü"/>
            </a:pPr>
            <a:r>
              <a:rPr lang="fr-FR" dirty="0">
                <a:effectLst/>
                <a:latin typeface="Arial" panose="020B0604020202020204" pitchFamily="34" charset="0"/>
              </a:rPr>
              <a:t>adapter les politiques de recrutement (CDD – CDI) et de gestion (repyramidage des</a:t>
            </a:r>
            <a:br>
              <a:rPr lang="fr-FR" dirty="0"/>
            </a:br>
            <a:r>
              <a:rPr lang="fr-FR" dirty="0">
                <a:effectLst/>
                <a:latin typeface="Arial" panose="020B0604020202020204" pitchFamily="34" charset="0"/>
              </a:rPr>
              <a:t>emplois, CIA) et de formation professionnelle</a:t>
            </a:r>
          </a:p>
          <a:p>
            <a:pPr marL="715963" indent="-285750">
              <a:buFont typeface="Wingdings" panose="05000000000000000000" pitchFamily="2" charset="2"/>
              <a:buChar char="ü"/>
            </a:pPr>
            <a:r>
              <a:rPr lang="fr-FR" dirty="0">
                <a:effectLst/>
                <a:latin typeface="Arial" panose="020B0604020202020204" pitchFamily="34" charset="0"/>
              </a:rPr>
              <a:t>Plan GPEEC (COMP)</a:t>
            </a:r>
          </a:p>
          <a:p>
            <a:pPr marL="715963" indent="-285750">
              <a:buFont typeface="Wingdings" panose="05000000000000000000" pitchFamily="2" charset="2"/>
              <a:buChar char="ü"/>
            </a:pPr>
            <a:r>
              <a:rPr lang="fr-FR" dirty="0">
                <a:effectLst/>
                <a:latin typeface="Arial" panose="020B0604020202020204" pitchFamily="34" charset="0"/>
              </a:rPr>
              <a:t>Règles adaptées dans le domaine du SI (indemnitaire : technicité et sujétions, astreintes,</a:t>
            </a:r>
            <a:br>
              <a:rPr lang="fr-FR" dirty="0"/>
            </a:br>
            <a:r>
              <a:rPr lang="fr-FR" dirty="0">
                <a:effectLst/>
                <a:latin typeface="Arial" panose="020B0604020202020204" pitchFamily="34" charset="0"/>
              </a:rPr>
              <a:t>recrutement)</a:t>
            </a:r>
            <a:endParaRPr lang="fr-FR" b="1" dirty="0">
              <a:solidFill>
                <a:schemeClr val="bg1"/>
              </a:solidFill>
              <a:highlight>
                <a:srgbClr val="FF0000"/>
              </a:highlight>
              <a:latin typeface="Arial" panose="020B0604020202020204" pitchFamily="34" charset="0"/>
            </a:endParaRPr>
          </a:p>
        </p:txBody>
      </p:sp>
      <p:sp>
        <p:nvSpPr>
          <p:cNvPr id="10" name="ZoneTexte 9">
            <a:extLst>
              <a:ext uri="{FF2B5EF4-FFF2-40B4-BE49-F238E27FC236}">
                <a16:creationId xmlns:a16="http://schemas.microsoft.com/office/drawing/2014/main" id="{14B45876-E20E-4CA0-85B0-AD8C4FD32616}"/>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146567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fontScale="90000"/>
          </a:bodyPr>
          <a:lstStyle/>
          <a:p>
            <a:pPr>
              <a:defRPr/>
            </a:pPr>
            <a:r>
              <a:rPr lang="fr-FR" sz="2400" b="1" cap="all" dirty="0">
                <a:solidFill>
                  <a:srgbClr val="AA1901"/>
                </a:solidFill>
                <a:latin typeface="Neo Sans Std" panose="020B0504030504040204" pitchFamily="34" charset="0"/>
              </a:rPr>
              <a:t>Le rapport de l’IGESR : Les axes de travail pour l’administration</a:t>
            </a:r>
            <a:endParaRPr lang="fr-FR" sz="2400" dirty="0">
              <a:solidFill>
                <a:srgbClr val="AA1901"/>
              </a:solidFill>
              <a:latin typeface="Neo Sans Std" panose="020B0504030504040204" pitchFamily="34" charset="0"/>
            </a:endParaRPr>
          </a:p>
        </p:txBody>
      </p:sp>
      <p:sp>
        <p:nvSpPr>
          <p:cNvPr id="8" name="Rectangle 7">
            <a:extLst>
              <a:ext uri="{FF2B5EF4-FFF2-40B4-BE49-F238E27FC236}">
                <a16:creationId xmlns:a16="http://schemas.microsoft.com/office/drawing/2014/main" id="{7E3EC003-1102-4F57-9605-DEF8CCA93328}"/>
              </a:ext>
            </a:extLst>
          </p:cNvPr>
          <p:cNvSpPr/>
          <p:nvPr/>
        </p:nvSpPr>
        <p:spPr>
          <a:xfrm>
            <a:off x="1206690" y="983399"/>
            <a:ext cx="11437010" cy="400110"/>
          </a:xfrm>
          <a:prstGeom prst="rect">
            <a:avLst/>
          </a:prstGeom>
        </p:spPr>
        <p:txBody>
          <a:bodyPr wrap="square">
            <a:spAutoFit/>
          </a:bodyPr>
          <a:lstStyle/>
          <a:p>
            <a:pPr>
              <a:defRPr/>
            </a:pPr>
            <a:r>
              <a:rPr lang="fr-FR" sz="2000" b="1" cap="all" dirty="0">
                <a:latin typeface="Neo Sans Std" panose="020B0504030504040204" pitchFamily="34" charset="0"/>
              </a:rPr>
              <a:t>5. pilotage : renforcer la capacité de pilotage</a:t>
            </a:r>
            <a:endParaRPr lang="fr-FR" sz="2000" dirty="0">
              <a:latin typeface="Neo Sans Std" panose="020B0504030504040204" pitchFamily="34" charset="0"/>
            </a:endParaRPr>
          </a:p>
        </p:txBody>
      </p:sp>
      <p:grpSp>
        <p:nvGrpSpPr>
          <p:cNvPr id="9" name="Groupe 8">
            <a:extLst>
              <a:ext uri="{FF2B5EF4-FFF2-40B4-BE49-F238E27FC236}">
                <a16:creationId xmlns:a16="http://schemas.microsoft.com/office/drawing/2014/main" id="{5FB82B36-8953-41C3-A5FF-8478304FC1FB}"/>
              </a:ext>
            </a:extLst>
          </p:cNvPr>
          <p:cNvGrpSpPr/>
          <p:nvPr/>
        </p:nvGrpSpPr>
        <p:grpSpPr>
          <a:xfrm>
            <a:off x="528801" y="6038506"/>
            <a:ext cx="485184" cy="485184"/>
            <a:chOff x="347737" y="5994815"/>
            <a:chExt cx="485184" cy="485184"/>
          </a:xfrm>
        </p:grpSpPr>
        <p:sp>
          <p:nvSpPr>
            <p:cNvPr id="10" name="Ellipse 9">
              <a:extLst>
                <a:ext uri="{FF2B5EF4-FFF2-40B4-BE49-F238E27FC236}">
                  <a16:creationId xmlns:a16="http://schemas.microsoft.com/office/drawing/2014/main" id="{098B28E5-058B-4D21-B990-5B1D30DD6F30}"/>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ZoneTexte 10">
              <a:extLst>
                <a:ext uri="{FF2B5EF4-FFF2-40B4-BE49-F238E27FC236}">
                  <a16:creationId xmlns:a16="http://schemas.microsoft.com/office/drawing/2014/main" id="{EEE3E6E8-401B-41A2-9CC6-2CB965EB6972}"/>
                </a:ext>
              </a:extLst>
            </p:cNvPr>
            <p:cNvSpPr txBox="1"/>
            <p:nvPr/>
          </p:nvSpPr>
          <p:spPr>
            <a:xfrm>
              <a:off x="417044" y="6074091"/>
              <a:ext cx="33374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Neo Sans Std" panose="020B050403050404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fr-FR" sz="1800" b="1" i="0" u="none" strike="noStrike" kern="1200" cap="none" spc="0" normalizeH="0" baseline="0" noProof="0" dirty="0">
                <a:ln>
                  <a:noFill/>
                </a:ln>
                <a:solidFill>
                  <a:prstClr val="white"/>
                </a:solidFill>
                <a:effectLst/>
                <a:uLnTx/>
                <a:uFillTx/>
                <a:latin typeface="Neo Sans Std" panose="020B0504030504040204" pitchFamily="34" charset="0"/>
                <a:ea typeface="+mn-ea"/>
                <a:cs typeface="+mn-cs"/>
              </a:endParaRPr>
            </a:p>
          </p:txBody>
        </p:sp>
      </p:grpSp>
      <p:sp>
        <p:nvSpPr>
          <p:cNvPr id="12" name="ZoneTexte 11">
            <a:extLst>
              <a:ext uri="{FF2B5EF4-FFF2-40B4-BE49-F238E27FC236}">
                <a16:creationId xmlns:a16="http://schemas.microsoft.com/office/drawing/2014/main" id="{51CF2197-5173-4BF3-83A0-8A72B3A9FD84}"/>
              </a:ext>
            </a:extLst>
          </p:cNvPr>
          <p:cNvSpPr txBox="1"/>
          <p:nvPr/>
        </p:nvSpPr>
        <p:spPr>
          <a:xfrm>
            <a:off x="1013985" y="1859339"/>
            <a:ext cx="11979258" cy="3139321"/>
          </a:xfrm>
          <a:prstGeom prst="rect">
            <a:avLst/>
          </a:prstGeom>
          <a:noFill/>
        </p:spPr>
        <p:txBody>
          <a:bodyPr wrap="square">
            <a:spAutoFit/>
          </a:bodyPr>
          <a:lstStyle/>
          <a:p>
            <a:br>
              <a:rPr lang="fr-FR" dirty="0">
                <a:highlight>
                  <a:srgbClr val="FF0000"/>
                </a:highlight>
              </a:rPr>
            </a:br>
            <a:endParaRPr lang="fr-FR" dirty="0">
              <a:effectLst/>
              <a:latin typeface="Arial" panose="020B0604020202020204" pitchFamily="34" charset="0"/>
            </a:endParaRPr>
          </a:p>
          <a:p>
            <a:r>
              <a:rPr lang="fr-FR" b="1" dirty="0">
                <a:solidFill>
                  <a:schemeClr val="bg1"/>
                </a:solidFill>
                <a:effectLst/>
                <a:highlight>
                  <a:srgbClr val="FF0000"/>
                </a:highlight>
                <a:latin typeface="Arial" panose="020B0604020202020204" pitchFamily="34" charset="0"/>
              </a:rPr>
              <a:t>Chantier </a:t>
            </a:r>
            <a:r>
              <a:rPr lang="fr-FR" b="1" dirty="0">
                <a:solidFill>
                  <a:schemeClr val="bg1"/>
                </a:solidFill>
                <a:highlight>
                  <a:srgbClr val="FF0000"/>
                </a:highlight>
                <a:latin typeface="Arial" panose="020B0604020202020204" pitchFamily="34" charset="0"/>
              </a:rPr>
              <a:t>9</a:t>
            </a:r>
            <a:r>
              <a:rPr lang="fr-FR" b="1" dirty="0">
                <a:solidFill>
                  <a:schemeClr val="bg1"/>
                </a:solidFill>
                <a:effectLst/>
                <a:highlight>
                  <a:srgbClr val="FF0000"/>
                </a:highlight>
                <a:latin typeface="Arial" panose="020B0604020202020204" pitchFamily="34" charset="0"/>
              </a:rPr>
              <a:t> : piloter le SI – SID en application des engagements du COMP</a:t>
            </a:r>
          </a:p>
          <a:p>
            <a:endParaRPr lang="fr-FR" b="1" dirty="0">
              <a:solidFill>
                <a:schemeClr val="bg1"/>
              </a:solidFill>
              <a:effectLst/>
              <a:highlight>
                <a:srgbClr val="FF0000"/>
              </a:highlight>
              <a:latin typeface="Arial" panose="020B0604020202020204" pitchFamily="34" charset="0"/>
            </a:endParaRPr>
          </a:p>
          <a:p>
            <a:pPr marL="285750" indent="-285750">
              <a:buFont typeface="Arial" panose="020B0604020202020204" pitchFamily="34" charset="0"/>
              <a:buChar char="•"/>
            </a:pPr>
            <a:r>
              <a:rPr lang="fr-FR" u="sng" dirty="0">
                <a:effectLst/>
                <a:latin typeface="Arial" panose="020B0604020202020204" pitchFamily="34" charset="0"/>
              </a:rPr>
              <a:t>Objectif</a:t>
            </a:r>
            <a:r>
              <a:rPr lang="fr-FR" dirty="0">
                <a:effectLst/>
                <a:latin typeface="Arial" panose="020B0604020202020204" pitchFamily="34" charset="0"/>
              </a:rPr>
              <a:t> : Organiser un pilotage global du SI et gérer le portefeuille des projets</a:t>
            </a:r>
            <a:br>
              <a:rPr lang="fr-FR" dirty="0"/>
            </a:br>
            <a:r>
              <a:rPr lang="fr-FR" dirty="0">
                <a:effectLst/>
                <a:latin typeface="Arial" panose="020B0604020202020204" pitchFamily="34" charset="0"/>
              </a:rPr>
              <a:t>du numérique selon les priorités définies par la comitologie mise en place</a:t>
            </a:r>
          </a:p>
          <a:p>
            <a:endParaRPr lang="fr-FR" dirty="0">
              <a:effectLst/>
              <a:latin typeface="Arial" panose="020B0604020202020204" pitchFamily="34" charset="0"/>
            </a:endParaRPr>
          </a:p>
          <a:p>
            <a:pPr marL="285750" indent="-285750">
              <a:buFont typeface="Arial" panose="020B0604020202020204" pitchFamily="34" charset="0"/>
              <a:buChar char="•"/>
            </a:pPr>
            <a:r>
              <a:rPr lang="fr-FR" u="sng" dirty="0">
                <a:effectLst/>
                <a:latin typeface="Arial" panose="020B0604020202020204" pitchFamily="34" charset="0"/>
              </a:rPr>
              <a:t>Livrables</a:t>
            </a:r>
            <a:r>
              <a:rPr lang="fr-FR" dirty="0">
                <a:effectLst/>
                <a:latin typeface="Arial" panose="020B0604020202020204" pitchFamily="34" charset="0"/>
              </a:rPr>
              <a:t> :</a:t>
            </a:r>
            <a:br>
              <a:rPr lang="fr-FR" dirty="0"/>
            </a:br>
            <a:r>
              <a:rPr lang="fr-FR" dirty="0">
                <a:effectLst/>
                <a:latin typeface="Courier New" panose="02070309020205020404" pitchFamily="49" charset="0"/>
              </a:rPr>
              <a:t>Ø </a:t>
            </a:r>
            <a:r>
              <a:rPr lang="fr-FR" dirty="0">
                <a:effectLst/>
                <a:latin typeface="Arial" panose="020B0604020202020204" pitchFamily="34" charset="0"/>
              </a:rPr>
              <a:t>le schéma directeur numérique (jalon COMP objectif 6)</a:t>
            </a:r>
            <a:br>
              <a:rPr lang="fr-FR" dirty="0"/>
            </a:br>
            <a:r>
              <a:rPr lang="fr-FR" dirty="0">
                <a:effectLst/>
                <a:latin typeface="Courier New" panose="02070309020205020404" pitchFamily="49" charset="0"/>
              </a:rPr>
              <a:t>Ø </a:t>
            </a:r>
            <a:r>
              <a:rPr lang="fr-FR" dirty="0">
                <a:effectLst/>
                <a:latin typeface="Arial" panose="020B0604020202020204" pitchFamily="34" charset="0"/>
              </a:rPr>
              <a:t>Organiser le SID : déployer l’outil STERENNES, coût de l’offre de formation</a:t>
            </a:r>
            <a:br>
              <a:rPr lang="fr-FR" dirty="0"/>
            </a:br>
            <a:r>
              <a:rPr lang="fr-FR" dirty="0">
                <a:effectLst/>
                <a:latin typeface="Arial" panose="020B0604020202020204" pitchFamily="34" charset="0"/>
              </a:rPr>
              <a:t>(COMP)</a:t>
            </a:r>
            <a:endParaRPr lang="fr-FR" b="1" dirty="0">
              <a:solidFill>
                <a:schemeClr val="bg1"/>
              </a:solidFill>
              <a:highlight>
                <a:srgbClr val="FF0000"/>
              </a:highlight>
              <a:latin typeface="Arial" panose="020B0604020202020204" pitchFamily="34" charset="0"/>
            </a:endParaRPr>
          </a:p>
        </p:txBody>
      </p:sp>
      <p:sp>
        <p:nvSpPr>
          <p:cNvPr id="13" name="ZoneTexte 12">
            <a:extLst>
              <a:ext uri="{FF2B5EF4-FFF2-40B4-BE49-F238E27FC236}">
                <a16:creationId xmlns:a16="http://schemas.microsoft.com/office/drawing/2014/main" id="{A700EC76-3666-48C8-B843-D5E0A0ADC71F}"/>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1960989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fontScale="90000"/>
          </a:bodyPr>
          <a:lstStyle/>
          <a:p>
            <a:pPr>
              <a:defRPr/>
            </a:pPr>
            <a:r>
              <a:rPr lang="fr-FR" sz="2400" b="1" cap="all" dirty="0">
                <a:solidFill>
                  <a:srgbClr val="AA1901"/>
                </a:solidFill>
                <a:latin typeface="Neo Sans Std" panose="020B0504030504040204" pitchFamily="34" charset="0"/>
              </a:rPr>
              <a:t>Le rapport de l’IGESR : Les axes de travail pour l’administration</a:t>
            </a:r>
            <a:endParaRPr lang="fr-FR" sz="2400" dirty="0">
              <a:solidFill>
                <a:srgbClr val="AA1901"/>
              </a:solidFill>
              <a:latin typeface="Neo Sans Std" panose="020B0504030504040204" pitchFamily="34" charset="0"/>
            </a:endParaRPr>
          </a:p>
        </p:txBody>
      </p:sp>
      <p:sp>
        <p:nvSpPr>
          <p:cNvPr id="8" name="Rectangle 7">
            <a:extLst>
              <a:ext uri="{FF2B5EF4-FFF2-40B4-BE49-F238E27FC236}">
                <a16:creationId xmlns:a16="http://schemas.microsoft.com/office/drawing/2014/main" id="{B6900FC2-6529-40D6-959C-1F79696985E7}"/>
              </a:ext>
            </a:extLst>
          </p:cNvPr>
          <p:cNvSpPr/>
          <p:nvPr/>
        </p:nvSpPr>
        <p:spPr>
          <a:xfrm>
            <a:off x="1206690" y="955919"/>
            <a:ext cx="11437010" cy="400110"/>
          </a:xfrm>
          <a:prstGeom prst="rect">
            <a:avLst/>
          </a:prstGeom>
        </p:spPr>
        <p:txBody>
          <a:bodyPr wrap="square">
            <a:spAutoFit/>
          </a:bodyPr>
          <a:lstStyle/>
          <a:p>
            <a:pPr>
              <a:defRPr/>
            </a:pPr>
            <a:r>
              <a:rPr lang="fr-FR" sz="2000" b="1" cap="all" dirty="0">
                <a:latin typeface="Neo Sans Std" panose="020B0504030504040204" pitchFamily="34" charset="0"/>
              </a:rPr>
              <a:t>6. organisation : solutions mutualisées</a:t>
            </a:r>
            <a:endParaRPr lang="fr-FR" sz="2000" dirty="0">
              <a:latin typeface="Neo Sans Std" panose="020B0504030504040204" pitchFamily="34" charset="0"/>
            </a:endParaRPr>
          </a:p>
        </p:txBody>
      </p:sp>
      <p:sp>
        <p:nvSpPr>
          <p:cNvPr id="9" name="ZoneTexte 8">
            <a:extLst>
              <a:ext uri="{FF2B5EF4-FFF2-40B4-BE49-F238E27FC236}">
                <a16:creationId xmlns:a16="http://schemas.microsoft.com/office/drawing/2014/main" id="{619087E2-1943-4ED4-8EBF-A93EADDC29E0}"/>
              </a:ext>
            </a:extLst>
          </p:cNvPr>
          <p:cNvSpPr txBox="1"/>
          <p:nvPr/>
        </p:nvSpPr>
        <p:spPr>
          <a:xfrm>
            <a:off x="832921" y="1063641"/>
            <a:ext cx="9981582" cy="4801314"/>
          </a:xfrm>
          <a:prstGeom prst="rect">
            <a:avLst/>
          </a:prstGeom>
          <a:noFill/>
        </p:spPr>
        <p:txBody>
          <a:bodyPr wrap="square">
            <a:spAutoFit/>
          </a:bodyPr>
          <a:lstStyle/>
          <a:p>
            <a:br>
              <a:rPr lang="fr-FR" dirty="0">
                <a:highlight>
                  <a:srgbClr val="FF0000"/>
                </a:highlight>
              </a:rPr>
            </a:br>
            <a:endParaRPr lang="fr-FR" dirty="0">
              <a:effectLst/>
              <a:latin typeface="Arial" panose="020B0604020202020204" pitchFamily="34" charset="0"/>
            </a:endParaRPr>
          </a:p>
          <a:p>
            <a:r>
              <a:rPr lang="fr-FR" b="1" dirty="0">
                <a:solidFill>
                  <a:schemeClr val="bg1"/>
                </a:solidFill>
                <a:effectLst/>
                <a:highlight>
                  <a:srgbClr val="FF0000"/>
                </a:highlight>
                <a:latin typeface="Arial" panose="020B0604020202020204" pitchFamily="34" charset="0"/>
              </a:rPr>
              <a:t>Chantier 10 : conforter les expérimentations inter-composantes </a:t>
            </a:r>
            <a:r>
              <a:rPr lang="fr-FR" b="1" dirty="0" err="1">
                <a:solidFill>
                  <a:schemeClr val="bg1"/>
                </a:solidFill>
                <a:effectLst/>
                <a:highlight>
                  <a:srgbClr val="FF0000"/>
                </a:highlight>
                <a:latin typeface="Arial" panose="020B0604020202020204" pitchFamily="34" charset="0"/>
              </a:rPr>
              <a:t>réussiées</a:t>
            </a:r>
            <a:r>
              <a:rPr lang="fr-FR" b="1" dirty="0">
                <a:solidFill>
                  <a:schemeClr val="bg1"/>
                </a:solidFill>
                <a:effectLst/>
                <a:highlight>
                  <a:srgbClr val="FF0000"/>
                </a:highlight>
                <a:latin typeface="Arial" panose="020B0604020202020204" pitchFamily="34" charset="0"/>
              </a:rPr>
              <a:t>, et les </a:t>
            </a:r>
            <a:r>
              <a:rPr lang="fr-FR" b="1" dirty="0" err="1">
                <a:solidFill>
                  <a:schemeClr val="bg1"/>
                </a:solidFill>
                <a:effectLst/>
                <a:highlight>
                  <a:srgbClr val="FF0000"/>
                </a:highlight>
                <a:latin typeface="Arial" panose="020B0604020202020204" pitchFamily="34" charset="0"/>
              </a:rPr>
              <a:t>étzendre</a:t>
            </a:r>
            <a:r>
              <a:rPr lang="fr-FR" b="1" dirty="0">
                <a:solidFill>
                  <a:schemeClr val="bg1"/>
                </a:solidFill>
                <a:effectLst/>
                <a:highlight>
                  <a:srgbClr val="FF0000"/>
                </a:highlight>
                <a:latin typeface="Arial" panose="020B0604020202020204" pitchFamily="34" charset="0"/>
              </a:rPr>
              <a:t> pour assurer la continuité de service </a:t>
            </a:r>
          </a:p>
          <a:p>
            <a:r>
              <a:rPr lang="fr-FR" dirty="0">
                <a:effectLst/>
                <a:latin typeface="Arial" panose="020B0604020202020204" pitchFamily="34" charset="0"/>
              </a:rPr>
              <a:t>conforter le pôle niortais, faciliter la mutualisation sur le campus d’Angoulême, finaliser les US des IFR et le CED)</a:t>
            </a:r>
          </a:p>
          <a:p>
            <a:endParaRPr lang="fr-FR" dirty="0">
              <a:effectLst/>
              <a:latin typeface="Arial" panose="020B0604020202020204" pitchFamily="34" charset="0"/>
            </a:endParaRPr>
          </a:p>
          <a:p>
            <a:r>
              <a:rPr lang="fr-FR" b="1" dirty="0">
                <a:solidFill>
                  <a:schemeClr val="bg1"/>
                </a:solidFill>
                <a:effectLst/>
                <a:highlight>
                  <a:srgbClr val="FF0000"/>
                </a:highlight>
                <a:latin typeface="Arial" panose="020B0604020202020204" pitchFamily="34" charset="0"/>
              </a:rPr>
              <a:t>Chantier 11 : développer les interfaces entre le central et les composantes pour un meilleur service</a:t>
            </a:r>
          </a:p>
          <a:p>
            <a:r>
              <a:rPr lang="fr-FR" dirty="0">
                <a:effectLst/>
                <a:latin typeface="Arial" panose="020B0604020202020204" pitchFamily="34" charset="0"/>
              </a:rPr>
              <a:t>recourir à la mutualisation des ETP et des compétences (équipes mobiles, plateforme d’expertise en scolarité)</a:t>
            </a:r>
          </a:p>
          <a:p>
            <a:endParaRPr lang="fr-FR" b="1" dirty="0">
              <a:solidFill>
                <a:schemeClr val="bg1"/>
              </a:solidFill>
              <a:highlight>
                <a:srgbClr val="FF0000"/>
              </a:highlight>
              <a:latin typeface="Arial" panose="020B0604020202020204" pitchFamily="34" charset="0"/>
            </a:endParaRPr>
          </a:p>
          <a:p>
            <a:r>
              <a:rPr lang="fr-FR" b="1" dirty="0">
                <a:solidFill>
                  <a:schemeClr val="bg1"/>
                </a:solidFill>
                <a:effectLst/>
                <a:highlight>
                  <a:srgbClr val="FF0000"/>
                </a:highlight>
                <a:latin typeface="Arial" panose="020B0604020202020204" pitchFamily="34" charset="0"/>
              </a:rPr>
              <a:t>Chantier 12 : faciliter et inciter à la mutualisation par la GPEEC</a:t>
            </a:r>
          </a:p>
          <a:p>
            <a:r>
              <a:rPr lang="fr-FR" dirty="0">
                <a:effectLst/>
                <a:latin typeface="Arial" panose="020B0604020202020204" pitchFamily="34" charset="0"/>
              </a:rPr>
              <a:t>Leviers via les axes pluriannuels de la campagne d’emploi et les dispositifs de montée en compétences</a:t>
            </a:r>
            <a:endParaRPr lang="fr-FR" b="1" dirty="0">
              <a:solidFill>
                <a:schemeClr val="bg1"/>
              </a:solidFill>
              <a:effectLst/>
              <a:highlight>
                <a:srgbClr val="FF0000"/>
              </a:highlight>
              <a:latin typeface="Arial" panose="020B0604020202020204" pitchFamily="34" charset="0"/>
            </a:endParaRPr>
          </a:p>
          <a:p>
            <a:endParaRPr lang="fr-FR" b="1" dirty="0">
              <a:solidFill>
                <a:schemeClr val="bg1"/>
              </a:solidFill>
              <a:effectLst/>
              <a:highlight>
                <a:srgbClr val="FF0000"/>
              </a:highlight>
              <a:latin typeface="Arial" panose="020B0604020202020204" pitchFamily="34" charset="0"/>
            </a:endParaRPr>
          </a:p>
          <a:p>
            <a:endParaRPr lang="fr-FR" dirty="0">
              <a:effectLst/>
              <a:latin typeface="Arial" panose="020B0604020202020204" pitchFamily="34" charset="0"/>
            </a:endParaRPr>
          </a:p>
        </p:txBody>
      </p:sp>
      <p:sp>
        <p:nvSpPr>
          <p:cNvPr id="10" name="ZoneTexte 9">
            <a:extLst>
              <a:ext uri="{FF2B5EF4-FFF2-40B4-BE49-F238E27FC236}">
                <a16:creationId xmlns:a16="http://schemas.microsoft.com/office/drawing/2014/main" id="{3476A2AC-75D5-421C-885A-BF3387838063}"/>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225498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fontScale="90000"/>
          </a:bodyPr>
          <a:lstStyle/>
          <a:p>
            <a:pPr>
              <a:defRPr/>
            </a:pPr>
            <a:r>
              <a:rPr lang="fr-FR" sz="2400" b="1" cap="all" dirty="0">
                <a:solidFill>
                  <a:srgbClr val="AA1901"/>
                </a:solidFill>
                <a:latin typeface="Neo Sans Std" panose="020B0504030504040204" pitchFamily="34" charset="0"/>
              </a:rPr>
              <a:t>Le rapport de l’IGESR : Les axes de travail pour l’administration</a:t>
            </a:r>
            <a:endParaRPr lang="fr-FR" sz="2400" dirty="0">
              <a:solidFill>
                <a:srgbClr val="AA1901"/>
              </a:solidFill>
              <a:latin typeface="Neo Sans Std" panose="020B0504030504040204" pitchFamily="34" charset="0"/>
            </a:endParaRPr>
          </a:p>
        </p:txBody>
      </p:sp>
      <p:sp>
        <p:nvSpPr>
          <p:cNvPr id="8" name="Rectangle 7">
            <a:extLst>
              <a:ext uri="{FF2B5EF4-FFF2-40B4-BE49-F238E27FC236}">
                <a16:creationId xmlns:a16="http://schemas.microsoft.com/office/drawing/2014/main" id="{15E4E11A-A8EF-427E-8BC8-A59EB00ECC5D}"/>
              </a:ext>
            </a:extLst>
          </p:cNvPr>
          <p:cNvSpPr/>
          <p:nvPr/>
        </p:nvSpPr>
        <p:spPr>
          <a:xfrm>
            <a:off x="986297" y="1047539"/>
            <a:ext cx="11437010" cy="400110"/>
          </a:xfrm>
          <a:prstGeom prst="rect">
            <a:avLst/>
          </a:prstGeom>
        </p:spPr>
        <p:txBody>
          <a:bodyPr wrap="square">
            <a:spAutoFit/>
          </a:bodyPr>
          <a:lstStyle/>
          <a:p>
            <a:pPr>
              <a:defRPr/>
            </a:pPr>
            <a:r>
              <a:rPr lang="fr-FR" sz="2000" b="1" cap="all" dirty="0">
                <a:solidFill>
                  <a:srgbClr val="AA1901"/>
                </a:solidFill>
                <a:latin typeface="Neo Sans Std" panose="020B0504030504040204" pitchFamily="34" charset="0"/>
              </a:rPr>
              <a:t>Le rapport de l’IGESR : la prochaine étape</a:t>
            </a:r>
            <a:endParaRPr lang="fr-FR" sz="2000" dirty="0">
              <a:solidFill>
                <a:srgbClr val="AA1901"/>
              </a:solidFill>
              <a:latin typeface="Neo Sans Std" panose="020B0504030504040204" pitchFamily="34" charset="0"/>
            </a:endParaRPr>
          </a:p>
        </p:txBody>
      </p:sp>
      <p:sp>
        <p:nvSpPr>
          <p:cNvPr id="9" name="ZoneTexte 8">
            <a:extLst>
              <a:ext uri="{FF2B5EF4-FFF2-40B4-BE49-F238E27FC236}">
                <a16:creationId xmlns:a16="http://schemas.microsoft.com/office/drawing/2014/main" id="{FC229209-EF4D-41D8-BD96-AE5C68CCDB3E}"/>
              </a:ext>
            </a:extLst>
          </p:cNvPr>
          <p:cNvSpPr txBox="1"/>
          <p:nvPr/>
        </p:nvSpPr>
        <p:spPr>
          <a:xfrm>
            <a:off x="832921" y="1047539"/>
            <a:ext cx="10295154" cy="4801314"/>
          </a:xfrm>
          <a:prstGeom prst="rect">
            <a:avLst/>
          </a:prstGeom>
          <a:noFill/>
        </p:spPr>
        <p:txBody>
          <a:bodyPr wrap="square">
            <a:spAutoFit/>
          </a:bodyPr>
          <a:lstStyle/>
          <a:p>
            <a:br>
              <a:rPr lang="fr-FR" dirty="0">
                <a:highlight>
                  <a:srgbClr val="FF0000"/>
                </a:highlight>
              </a:rPr>
            </a:br>
            <a:endParaRPr lang="fr-FR" dirty="0">
              <a:effectLst/>
              <a:latin typeface="Arial" panose="020B0604020202020204" pitchFamily="34" charset="0"/>
            </a:endParaRPr>
          </a:p>
          <a:p>
            <a:r>
              <a:rPr lang="fr-FR" b="1" dirty="0">
                <a:solidFill>
                  <a:schemeClr val="bg1"/>
                </a:solidFill>
                <a:effectLst/>
                <a:highlight>
                  <a:srgbClr val="FF0000"/>
                </a:highlight>
                <a:latin typeface="Arial" panose="020B0604020202020204" pitchFamily="34" charset="0"/>
              </a:rPr>
              <a:t>Etape 4 : à compter de mars 2024, phase de </a:t>
            </a:r>
            <a:r>
              <a:rPr lang="fr-FR" b="1" dirty="0" err="1">
                <a:solidFill>
                  <a:schemeClr val="bg1"/>
                </a:solidFill>
                <a:effectLst/>
                <a:highlight>
                  <a:srgbClr val="FF0000"/>
                </a:highlight>
                <a:latin typeface="Arial" panose="020B0604020202020204" pitchFamily="34" charset="0"/>
              </a:rPr>
              <a:t>programmatoin</a:t>
            </a:r>
            <a:r>
              <a:rPr lang="fr-FR" b="1" dirty="0">
                <a:solidFill>
                  <a:schemeClr val="bg1"/>
                </a:solidFill>
                <a:effectLst/>
                <a:highlight>
                  <a:srgbClr val="FF0000"/>
                </a:highlight>
                <a:latin typeface="Arial" panose="020B0604020202020204" pitchFamily="34" charset="0"/>
              </a:rPr>
              <a:t> et de réalisatio</a:t>
            </a:r>
            <a:r>
              <a:rPr lang="fr-FR" b="1" dirty="0">
                <a:solidFill>
                  <a:schemeClr val="bg1"/>
                </a:solidFill>
                <a:highlight>
                  <a:srgbClr val="FF0000"/>
                </a:highlight>
                <a:latin typeface="Arial" panose="020B0604020202020204" pitchFamily="34" charset="0"/>
              </a:rPr>
              <a:t>n des chantiers dans une démarche pluriannuelle</a:t>
            </a:r>
          </a:p>
          <a:p>
            <a:endParaRPr lang="fr-FR" b="1" dirty="0">
              <a:solidFill>
                <a:schemeClr val="bg1"/>
              </a:solidFill>
              <a:effectLst/>
              <a:highlight>
                <a:srgbClr val="FF0000"/>
              </a:highlight>
              <a:latin typeface="Arial" panose="020B0604020202020204" pitchFamily="34" charset="0"/>
            </a:endParaRPr>
          </a:p>
          <a:p>
            <a:r>
              <a:rPr lang="fr-FR" u="sng" dirty="0">
                <a:effectLst/>
                <a:latin typeface="Arial" panose="020B0604020202020204" pitchFamily="34" charset="0"/>
              </a:rPr>
              <a:t>L’objectif</a:t>
            </a:r>
            <a:r>
              <a:rPr lang="fr-FR" dirty="0">
                <a:effectLst/>
                <a:latin typeface="Arial" panose="020B0604020202020204" pitchFamily="34" charset="0"/>
              </a:rPr>
              <a:t> : Orchestrer la déclinaison des chantiers dans une programmation pluriannuelle tenant compte des</a:t>
            </a:r>
            <a:br>
              <a:rPr lang="fr-FR" dirty="0"/>
            </a:br>
            <a:r>
              <a:rPr lang="fr-FR" dirty="0">
                <a:effectLst/>
                <a:latin typeface="Arial" panose="020B0604020202020204" pitchFamily="34" charset="0"/>
              </a:rPr>
              <a:t>priorités et du calendrier politique d’une part, et les articuler avec les autres projets stratégique et</a:t>
            </a:r>
            <a:br>
              <a:rPr lang="fr-FR" dirty="0"/>
            </a:br>
            <a:r>
              <a:rPr lang="fr-FR" dirty="0">
                <a:effectLst/>
                <a:latin typeface="Arial" panose="020B0604020202020204" pitchFamily="34" charset="0"/>
              </a:rPr>
              <a:t>opérationnel; basculer dans démarche en mode projet pilotée et participative</a:t>
            </a:r>
          </a:p>
          <a:p>
            <a:br>
              <a:rPr lang="fr-FR" dirty="0"/>
            </a:br>
            <a:r>
              <a:rPr lang="fr-FR" b="1" u="sng" dirty="0">
                <a:effectLst/>
                <a:latin typeface="Arial" panose="020B0604020202020204" pitchFamily="34" charset="0"/>
              </a:rPr>
              <a:t>Les modalités :</a:t>
            </a:r>
            <a:br>
              <a:rPr lang="fr-FR" b="1" u="sng" dirty="0"/>
            </a:br>
            <a:r>
              <a:rPr lang="fr-FR" dirty="0">
                <a:effectLst/>
                <a:latin typeface="Arial" panose="020B0604020202020204" pitchFamily="34" charset="0"/>
              </a:rPr>
              <a:t>1. cycles de réunions du bureau, de l’équipe de direction, des directeurs de composantes et des chefs de</a:t>
            </a:r>
            <a:br>
              <a:rPr lang="fr-FR" dirty="0"/>
            </a:br>
            <a:r>
              <a:rPr lang="fr-FR" dirty="0">
                <a:effectLst/>
                <a:latin typeface="Arial" panose="020B0604020202020204" pitchFamily="34" charset="0"/>
              </a:rPr>
              <a:t>service &amp; responsables de composantes relatives à la </a:t>
            </a:r>
            <a:r>
              <a:rPr lang="fr-FR" b="1" dirty="0">
                <a:effectLst/>
                <a:latin typeface="Arial" panose="020B0604020202020204" pitchFamily="34" charset="0"/>
              </a:rPr>
              <a:t>priorisation et déclinaison des chantiers</a:t>
            </a:r>
            <a:br>
              <a:rPr lang="fr-FR" dirty="0"/>
            </a:br>
            <a:r>
              <a:rPr lang="fr-FR" dirty="0">
                <a:effectLst/>
                <a:latin typeface="Arial" panose="020B0604020202020204" pitchFamily="34" charset="0"/>
              </a:rPr>
              <a:t>2. L’appui d’un consultant spécialisé pour « </a:t>
            </a:r>
            <a:r>
              <a:rPr lang="fr-FR" b="1" dirty="0">
                <a:effectLst/>
                <a:latin typeface="Arial" panose="020B0604020202020204" pitchFamily="34" charset="0"/>
              </a:rPr>
              <a:t>l’assistance à maîtrise d’œuvre </a:t>
            </a:r>
            <a:r>
              <a:rPr lang="fr-FR" dirty="0">
                <a:effectLst/>
                <a:latin typeface="Arial" panose="020B0604020202020204" pitchFamily="34" charset="0"/>
              </a:rPr>
              <a:t>»</a:t>
            </a:r>
            <a:br>
              <a:rPr lang="fr-FR" dirty="0"/>
            </a:br>
            <a:r>
              <a:rPr lang="fr-FR" dirty="0">
                <a:effectLst/>
                <a:latin typeface="Arial" panose="020B0604020202020204" pitchFamily="34" charset="0"/>
              </a:rPr>
              <a:t>3. Suivi des chantiers engagés, </a:t>
            </a:r>
            <a:r>
              <a:rPr lang="fr-FR" b="1" dirty="0">
                <a:effectLst/>
                <a:latin typeface="Arial" panose="020B0604020202020204" pitchFamily="34" charset="0"/>
              </a:rPr>
              <a:t>bilans intermédiaires </a:t>
            </a:r>
            <a:r>
              <a:rPr lang="fr-FR" dirty="0">
                <a:effectLst/>
                <a:latin typeface="Arial" panose="020B0604020202020204" pitchFamily="34" charset="0"/>
              </a:rPr>
              <a:t>en lien avec les instances de l’établissement</a:t>
            </a:r>
            <a:endParaRPr lang="fr-FR" b="1" dirty="0">
              <a:solidFill>
                <a:schemeClr val="bg1"/>
              </a:solidFill>
              <a:effectLst/>
              <a:highlight>
                <a:srgbClr val="FF0000"/>
              </a:highlight>
              <a:latin typeface="Arial" panose="020B0604020202020204" pitchFamily="34" charset="0"/>
            </a:endParaRPr>
          </a:p>
          <a:p>
            <a:endParaRPr lang="fr-FR" dirty="0">
              <a:effectLst/>
              <a:latin typeface="Arial" panose="020B0604020202020204" pitchFamily="34" charset="0"/>
            </a:endParaRPr>
          </a:p>
        </p:txBody>
      </p:sp>
      <p:sp>
        <p:nvSpPr>
          <p:cNvPr id="10" name="ZoneTexte 9">
            <a:extLst>
              <a:ext uri="{FF2B5EF4-FFF2-40B4-BE49-F238E27FC236}">
                <a16:creationId xmlns:a16="http://schemas.microsoft.com/office/drawing/2014/main" id="{50D5F1CE-C319-4736-A1E7-E6AAC3B0A49B}"/>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888030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76A39F-354B-E146-AA74-2B3EC77D1CDA}"/>
              </a:ext>
            </a:extLst>
          </p:cNvPr>
          <p:cNvSpPr/>
          <p:nvPr/>
        </p:nvSpPr>
        <p:spPr>
          <a:xfrm>
            <a:off x="1332387" y="4901954"/>
            <a:ext cx="10033818" cy="461665"/>
          </a:xfrm>
          <a:prstGeom prst="rect">
            <a:avLst/>
          </a:prstGeom>
        </p:spPr>
        <p:txBody>
          <a:bodyPr wrap="square">
            <a:spAutoFit/>
          </a:bodyPr>
          <a:lstStyle/>
          <a:p>
            <a:pPr lvl="0" algn="ctr">
              <a:defRPr/>
            </a:pPr>
            <a:r>
              <a:rPr lang="fr-FR" sz="2400" b="1" cap="all" dirty="0">
                <a:solidFill>
                  <a:srgbClr val="AA1901"/>
                </a:solidFill>
                <a:latin typeface="Neo Sans Std" panose="020B0504030504040204" pitchFamily="34" charset="0"/>
                <a:cs typeface="Arial" panose="020B0604020202020204" pitchFamily="34" charset="0"/>
              </a:rPr>
              <a:t>Approbation du compte rendu du conseil d’UFR du 13/02/24 </a:t>
            </a:r>
            <a:endParaRPr kumimoji="0" lang="fr-FR" sz="2400" b="1" i="0" u="none" strike="noStrike" kern="1200" cap="all" spc="0" normalizeH="0" baseline="0" noProof="0" dirty="0">
              <a:ln>
                <a:noFill/>
              </a:ln>
              <a:solidFill>
                <a:srgbClr val="AA1901"/>
              </a:solidFill>
              <a:effectLst/>
              <a:uLnTx/>
              <a:uFillTx/>
              <a:latin typeface="Neo Sans Std" panose="020B0504030504040204" pitchFamily="34" charset="0"/>
              <a:cs typeface="Arial" panose="020B0604020202020204" pitchFamily="34" charset="0"/>
            </a:endParaRPr>
          </a:p>
        </p:txBody>
      </p:sp>
      <p:cxnSp>
        <p:nvCxnSpPr>
          <p:cNvPr id="12" name="Connecteur droit 11">
            <a:extLst>
              <a:ext uri="{FF2B5EF4-FFF2-40B4-BE49-F238E27FC236}">
                <a16:creationId xmlns:a16="http://schemas.microsoft.com/office/drawing/2014/main" id="{5BA50C39-39B2-004B-9DA9-3C59920A1F6D}"/>
              </a:ext>
            </a:extLst>
          </p:cNvPr>
          <p:cNvCxnSpPr>
            <a:cxnSpLocks/>
          </p:cNvCxnSpPr>
          <p:nvPr/>
        </p:nvCxnSpPr>
        <p:spPr>
          <a:xfrm>
            <a:off x="3102429" y="4338581"/>
            <a:ext cx="5987143" cy="18886"/>
          </a:xfrm>
          <a:prstGeom prst="line">
            <a:avLst/>
          </a:prstGeom>
          <a:ln w="53975">
            <a:solidFill>
              <a:srgbClr val="917E70"/>
            </a:solidFill>
          </a:ln>
        </p:spPr>
        <p:style>
          <a:lnRef idx="1">
            <a:schemeClr val="accent1"/>
          </a:lnRef>
          <a:fillRef idx="0">
            <a:schemeClr val="accent1"/>
          </a:fillRef>
          <a:effectRef idx="0">
            <a:schemeClr val="accent1"/>
          </a:effectRef>
          <a:fontRef idx="minor">
            <a:schemeClr val="tx1"/>
          </a:fontRef>
        </p:style>
      </p:cxnSp>
      <p:sp>
        <p:nvSpPr>
          <p:cNvPr id="14" name="Ellipse 13">
            <a:extLst>
              <a:ext uri="{FF2B5EF4-FFF2-40B4-BE49-F238E27FC236}">
                <a16:creationId xmlns:a16="http://schemas.microsoft.com/office/drawing/2014/main" id="{FC52342B-CBF1-3643-8626-C5F401582DDE}"/>
              </a:ext>
            </a:extLst>
          </p:cNvPr>
          <p:cNvSpPr/>
          <p:nvPr/>
        </p:nvSpPr>
        <p:spPr>
          <a:xfrm>
            <a:off x="5624623" y="3960855"/>
            <a:ext cx="966878" cy="731520"/>
          </a:xfrm>
          <a:prstGeom prst="ellipse">
            <a:avLst/>
          </a:prstGeom>
          <a:solidFill>
            <a:srgbClr val="AA19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nvGrpSpPr>
          <p:cNvPr id="9" name="Groupe 8">
            <a:extLst>
              <a:ext uri="{FF2B5EF4-FFF2-40B4-BE49-F238E27FC236}">
                <a16:creationId xmlns:a16="http://schemas.microsoft.com/office/drawing/2014/main" id="{B87F4849-6774-2546-B4AD-13B6CA005066}"/>
              </a:ext>
            </a:extLst>
          </p:cNvPr>
          <p:cNvGrpSpPr/>
          <p:nvPr/>
        </p:nvGrpSpPr>
        <p:grpSpPr>
          <a:xfrm>
            <a:off x="347737" y="5994815"/>
            <a:ext cx="485184" cy="485184"/>
            <a:chOff x="347737" y="5994815"/>
            <a:chExt cx="485184" cy="485184"/>
          </a:xfrm>
        </p:grpSpPr>
        <p:sp>
          <p:nvSpPr>
            <p:cNvPr id="10" name="Ellipse 9">
              <a:extLst>
                <a:ext uri="{FF2B5EF4-FFF2-40B4-BE49-F238E27FC236}">
                  <a16:creationId xmlns:a16="http://schemas.microsoft.com/office/drawing/2014/main" id="{D28A44B3-C3B8-3440-8E42-C64592B76BD3}"/>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 name="ZoneTexte 17">
              <a:extLst>
                <a:ext uri="{FF2B5EF4-FFF2-40B4-BE49-F238E27FC236}">
                  <a16:creationId xmlns:a16="http://schemas.microsoft.com/office/drawing/2014/main" id="{983B0F5B-6BBF-684F-A515-E1BD48732B3B}"/>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9" name="ZoneTexte 18">
            <a:extLst>
              <a:ext uri="{FF2B5EF4-FFF2-40B4-BE49-F238E27FC236}">
                <a16:creationId xmlns:a16="http://schemas.microsoft.com/office/drawing/2014/main" id="{5601F1BD-EE2F-4991-81EF-0DBCFB429BAA}"/>
              </a:ext>
            </a:extLst>
          </p:cNvPr>
          <p:cNvSpPr txBox="1"/>
          <p:nvPr/>
        </p:nvSpPr>
        <p:spPr>
          <a:xfrm>
            <a:off x="5844207" y="3932525"/>
            <a:ext cx="52770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4800" b="1" dirty="0">
                <a:solidFill>
                  <a:prstClr val="white"/>
                </a:solidFill>
                <a:latin typeface="Arial" panose="020B0604020202020204" pitchFamily="34" charset="0"/>
                <a:cs typeface="Arial" panose="020B0604020202020204" pitchFamily="34" charset="0"/>
              </a:rPr>
              <a:t>2</a:t>
            </a:r>
            <a:endParaRPr kumimoji="0" lang="fr-FR"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3" name="ZoneTexte 12">
            <a:extLst>
              <a:ext uri="{FF2B5EF4-FFF2-40B4-BE49-F238E27FC236}">
                <a16:creationId xmlns:a16="http://schemas.microsoft.com/office/drawing/2014/main" id="{7E602A3E-092B-472F-9238-E317F4A81F77}"/>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331831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76A39F-354B-E146-AA74-2B3EC77D1CDA}"/>
              </a:ext>
            </a:extLst>
          </p:cNvPr>
          <p:cNvSpPr/>
          <p:nvPr/>
        </p:nvSpPr>
        <p:spPr>
          <a:xfrm>
            <a:off x="1332387" y="4901954"/>
            <a:ext cx="10033818" cy="461665"/>
          </a:xfrm>
          <a:prstGeom prst="rect">
            <a:avLst/>
          </a:prstGeom>
        </p:spPr>
        <p:txBody>
          <a:bodyPr wrap="square">
            <a:spAutoFit/>
          </a:bodyPr>
          <a:lstStyle/>
          <a:p>
            <a:pPr lvl="0" algn="ctr">
              <a:defRPr/>
            </a:pPr>
            <a:r>
              <a:rPr lang="fr-FR" sz="2400" b="1" cap="all" dirty="0">
                <a:solidFill>
                  <a:srgbClr val="AA1901"/>
                </a:solidFill>
                <a:latin typeface="Neo Sans Std" panose="020B0504030504040204" pitchFamily="34" charset="0"/>
                <a:cs typeface="Arial" panose="020B0604020202020204" pitchFamily="34" charset="0"/>
              </a:rPr>
              <a:t>Organisation du soutien à la formation</a:t>
            </a:r>
            <a:endParaRPr kumimoji="0" lang="fr-FR" sz="2400" b="1" i="0" u="none" strike="noStrike" kern="1200" cap="all" spc="0" normalizeH="0" baseline="0" noProof="0" dirty="0">
              <a:ln>
                <a:noFill/>
              </a:ln>
              <a:solidFill>
                <a:srgbClr val="AA1901"/>
              </a:solidFill>
              <a:effectLst/>
              <a:uLnTx/>
              <a:uFillTx/>
              <a:latin typeface="Neo Sans Std" panose="020B0504030504040204" pitchFamily="34" charset="0"/>
              <a:cs typeface="Arial" panose="020B0604020202020204" pitchFamily="34" charset="0"/>
            </a:endParaRPr>
          </a:p>
        </p:txBody>
      </p:sp>
      <p:cxnSp>
        <p:nvCxnSpPr>
          <p:cNvPr id="12" name="Connecteur droit 11">
            <a:extLst>
              <a:ext uri="{FF2B5EF4-FFF2-40B4-BE49-F238E27FC236}">
                <a16:creationId xmlns:a16="http://schemas.microsoft.com/office/drawing/2014/main" id="{5BA50C39-39B2-004B-9DA9-3C59920A1F6D}"/>
              </a:ext>
            </a:extLst>
          </p:cNvPr>
          <p:cNvCxnSpPr>
            <a:cxnSpLocks/>
          </p:cNvCxnSpPr>
          <p:nvPr/>
        </p:nvCxnSpPr>
        <p:spPr>
          <a:xfrm>
            <a:off x="3102429" y="4338581"/>
            <a:ext cx="5987143" cy="18886"/>
          </a:xfrm>
          <a:prstGeom prst="line">
            <a:avLst/>
          </a:prstGeom>
          <a:ln w="53975">
            <a:solidFill>
              <a:srgbClr val="917E70"/>
            </a:solidFill>
          </a:ln>
        </p:spPr>
        <p:style>
          <a:lnRef idx="1">
            <a:schemeClr val="accent1"/>
          </a:lnRef>
          <a:fillRef idx="0">
            <a:schemeClr val="accent1"/>
          </a:fillRef>
          <a:effectRef idx="0">
            <a:schemeClr val="accent1"/>
          </a:effectRef>
          <a:fontRef idx="minor">
            <a:schemeClr val="tx1"/>
          </a:fontRef>
        </p:style>
      </p:cxnSp>
      <p:sp>
        <p:nvSpPr>
          <p:cNvPr id="14" name="Ellipse 13">
            <a:extLst>
              <a:ext uri="{FF2B5EF4-FFF2-40B4-BE49-F238E27FC236}">
                <a16:creationId xmlns:a16="http://schemas.microsoft.com/office/drawing/2014/main" id="{FC52342B-CBF1-3643-8626-C5F401582DDE}"/>
              </a:ext>
            </a:extLst>
          </p:cNvPr>
          <p:cNvSpPr/>
          <p:nvPr/>
        </p:nvSpPr>
        <p:spPr>
          <a:xfrm>
            <a:off x="5624623" y="3960855"/>
            <a:ext cx="966878" cy="731520"/>
          </a:xfrm>
          <a:prstGeom prst="ellipse">
            <a:avLst/>
          </a:prstGeom>
          <a:solidFill>
            <a:srgbClr val="AA19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nvGrpSpPr>
          <p:cNvPr id="9" name="Groupe 8">
            <a:extLst>
              <a:ext uri="{FF2B5EF4-FFF2-40B4-BE49-F238E27FC236}">
                <a16:creationId xmlns:a16="http://schemas.microsoft.com/office/drawing/2014/main" id="{B87F4849-6774-2546-B4AD-13B6CA005066}"/>
              </a:ext>
            </a:extLst>
          </p:cNvPr>
          <p:cNvGrpSpPr/>
          <p:nvPr/>
        </p:nvGrpSpPr>
        <p:grpSpPr>
          <a:xfrm>
            <a:off x="347737" y="5994815"/>
            <a:ext cx="485184" cy="485184"/>
            <a:chOff x="347737" y="5994815"/>
            <a:chExt cx="485184" cy="485184"/>
          </a:xfrm>
        </p:grpSpPr>
        <p:sp>
          <p:nvSpPr>
            <p:cNvPr id="10" name="Ellipse 9">
              <a:extLst>
                <a:ext uri="{FF2B5EF4-FFF2-40B4-BE49-F238E27FC236}">
                  <a16:creationId xmlns:a16="http://schemas.microsoft.com/office/drawing/2014/main" id="{D28A44B3-C3B8-3440-8E42-C64592B76BD3}"/>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 name="ZoneTexte 17">
              <a:extLst>
                <a:ext uri="{FF2B5EF4-FFF2-40B4-BE49-F238E27FC236}">
                  <a16:creationId xmlns:a16="http://schemas.microsoft.com/office/drawing/2014/main" id="{983B0F5B-6BBF-684F-A515-E1BD48732B3B}"/>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18</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9" name="ZoneTexte 18">
            <a:extLst>
              <a:ext uri="{FF2B5EF4-FFF2-40B4-BE49-F238E27FC236}">
                <a16:creationId xmlns:a16="http://schemas.microsoft.com/office/drawing/2014/main" id="{5601F1BD-EE2F-4991-81EF-0DBCFB429BAA}"/>
              </a:ext>
            </a:extLst>
          </p:cNvPr>
          <p:cNvSpPr txBox="1"/>
          <p:nvPr/>
        </p:nvSpPr>
        <p:spPr>
          <a:xfrm>
            <a:off x="5844207" y="3932525"/>
            <a:ext cx="52770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4800" b="1" dirty="0">
                <a:solidFill>
                  <a:prstClr val="white"/>
                </a:solidFill>
                <a:latin typeface="Arial" panose="020B0604020202020204" pitchFamily="34" charset="0"/>
                <a:cs typeface="Arial" panose="020B0604020202020204" pitchFamily="34" charset="0"/>
              </a:rPr>
              <a:t>3</a:t>
            </a:r>
            <a:endParaRPr kumimoji="0" lang="fr-FR"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3" name="ZoneTexte 12">
            <a:extLst>
              <a:ext uri="{FF2B5EF4-FFF2-40B4-BE49-F238E27FC236}">
                <a16:creationId xmlns:a16="http://schemas.microsoft.com/office/drawing/2014/main" id="{0B378069-F5C2-42F4-B5D2-878B880DAABA}"/>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164991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lvl="0">
              <a:lnSpc>
                <a:spcPct val="100000"/>
              </a:lnSpc>
              <a:spcBef>
                <a:spcPts val="0"/>
              </a:spcBef>
              <a:defRPr/>
            </a:pPr>
            <a:r>
              <a:rPr lang="fr-FR" sz="2400" b="1" cap="all" dirty="0">
                <a:solidFill>
                  <a:srgbClr val="AA1901"/>
                </a:solidFill>
                <a:latin typeface="Neo Sans Std" panose="020B0504030504040204" pitchFamily="34" charset="0"/>
              </a:rPr>
              <a:t>Réflexions pour l’ORGANISATION DU SOUTIEN AUX FORMATIONS</a:t>
            </a:r>
            <a:endParaRPr lang="fr-FR" sz="1600" dirty="0">
              <a:solidFill>
                <a:srgbClr val="AA1901"/>
              </a:solidFill>
              <a:latin typeface="Neo Sans Std" panose="020B0504030504040204" pitchFamily="34" charset="0"/>
            </a:endParaRPr>
          </a:p>
        </p:txBody>
      </p:sp>
      <p:sp>
        <p:nvSpPr>
          <p:cNvPr id="10" name="Rectangle 9">
            <a:extLst>
              <a:ext uri="{FF2B5EF4-FFF2-40B4-BE49-F238E27FC236}">
                <a16:creationId xmlns:a16="http://schemas.microsoft.com/office/drawing/2014/main" id="{7A85783D-3F49-4B92-8D1A-1DB3A48FEB46}"/>
              </a:ext>
            </a:extLst>
          </p:cNvPr>
          <p:cNvSpPr/>
          <p:nvPr/>
        </p:nvSpPr>
        <p:spPr>
          <a:xfrm>
            <a:off x="934387" y="1428909"/>
            <a:ext cx="11064536" cy="4462760"/>
          </a:xfrm>
          <a:prstGeom prst="rect">
            <a:avLst/>
          </a:prstGeom>
        </p:spPr>
        <p:txBody>
          <a:bodyPr wrap="square">
            <a:spAutoFit/>
          </a:bodyPr>
          <a:lstStyle/>
          <a:p>
            <a:pPr marL="342900" marR="0" lvl="0" indent="-342900" algn="l" defTabSz="914400" rtl="0" eaLnBrk="1" fontAlgn="auto" latinLnBrk="0" hangingPunct="1">
              <a:lnSpc>
                <a:spcPct val="100000"/>
              </a:lnSpc>
              <a:spcBef>
                <a:spcPts val="600"/>
              </a:spcBef>
              <a:spcAft>
                <a:spcPts val="600"/>
              </a:spcAft>
              <a:buClrTx/>
              <a:buSzTx/>
              <a:buFont typeface="Wingdings" panose="05000000000000000000" pitchFamily="2" charset="2"/>
              <a:buChar char="q"/>
              <a:tabLst/>
              <a:defRPr/>
            </a:pPr>
            <a:r>
              <a:rPr kumimoji="0" lang="fr-FR" sz="2000" b="1" i="0" u="none" strike="noStrike" kern="1200" cap="none" spc="0" normalizeH="0" baseline="0" noProof="0" dirty="0">
                <a:ln>
                  <a:noFill/>
                </a:ln>
                <a:effectLst/>
                <a:uLnTx/>
                <a:uFillTx/>
                <a:latin typeface="Calibri" panose="020F0502020204030204"/>
                <a:ea typeface="+mn-ea"/>
                <a:cs typeface="+mn-cs"/>
              </a:rPr>
              <a:t>Une réorganisation débutée en 2019-2020 </a:t>
            </a:r>
            <a:r>
              <a:rPr kumimoji="0" lang="fr-FR" sz="2000" b="0" i="0" u="none" strike="noStrike" kern="1200" cap="none" spc="0" normalizeH="0" baseline="0" noProof="0" dirty="0">
                <a:ln>
                  <a:noFill/>
                </a:ln>
                <a:effectLst/>
                <a:uLnTx/>
                <a:uFillTx/>
                <a:latin typeface="Calibri" panose="020F0502020204030204"/>
                <a:ea typeface="+mn-ea"/>
                <a:cs typeface="+mn-cs"/>
              </a:rPr>
              <a:t>(phase 1 et phase 2) </a:t>
            </a:r>
          </a:p>
          <a:p>
            <a:pPr marL="342900" marR="0" lvl="0" indent="-342900" algn="l" defTabSz="914400" rtl="0" eaLnBrk="1" fontAlgn="auto" latinLnBrk="0" hangingPunct="1">
              <a:lnSpc>
                <a:spcPct val="100000"/>
              </a:lnSpc>
              <a:spcBef>
                <a:spcPts val="600"/>
              </a:spcBef>
              <a:spcAft>
                <a:spcPts val="600"/>
              </a:spcAft>
              <a:buClrTx/>
              <a:buSzTx/>
              <a:buFont typeface="Wingdings" panose="05000000000000000000" pitchFamily="2" charset="2"/>
              <a:buChar char="q"/>
              <a:tabLst/>
              <a:defRPr/>
            </a:pPr>
            <a:r>
              <a:rPr kumimoji="0" lang="fr-FR" sz="2000" b="1" i="0" u="none" strike="noStrike" kern="1200" cap="none" spc="0" normalizeH="0" baseline="0" noProof="0" dirty="0">
                <a:ln>
                  <a:noFill/>
                </a:ln>
                <a:effectLst/>
                <a:uLnTx/>
                <a:uFillTx/>
                <a:latin typeface="Calibri" panose="020F0502020204030204"/>
                <a:ea typeface="+mn-ea"/>
                <a:cs typeface="+mn-cs"/>
              </a:rPr>
              <a:t>Plusieurs problématiques constatées </a:t>
            </a:r>
            <a:r>
              <a:rPr kumimoji="0" lang="fr-FR" sz="2000" b="0" i="0" u="none" strike="noStrike" kern="1200" cap="none" spc="0" normalizeH="0" baseline="0" noProof="0" dirty="0">
                <a:ln>
                  <a:noFill/>
                </a:ln>
                <a:effectLst/>
                <a:uLnTx/>
                <a:uFillTx/>
                <a:latin typeface="Calibri" panose="020F0502020204030204"/>
                <a:ea typeface="+mn-ea"/>
                <a:cs typeface="+mn-cs"/>
              </a:rPr>
              <a:t>: souffrance, processus scolarité éclaté, pics de charges d’activité concomitantes, problèmes de continuité de service, pas de calendrier harmonisé…</a:t>
            </a:r>
          </a:p>
          <a:p>
            <a:pPr marL="342900" marR="0" lvl="0" indent="-342900" algn="l" defTabSz="914400" rtl="0" eaLnBrk="1" fontAlgn="auto" latinLnBrk="0" hangingPunct="1">
              <a:lnSpc>
                <a:spcPct val="100000"/>
              </a:lnSpc>
              <a:spcBef>
                <a:spcPts val="300"/>
              </a:spcBef>
              <a:spcAft>
                <a:spcPts val="300"/>
              </a:spcAft>
              <a:buClrTx/>
              <a:buSzTx/>
              <a:buFont typeface="Wingdings" panose="05000000000000000000" pitchFamily="2" charset="2"/>
              <a:buChar char="q"/>
              <a:tabLst/>
              <a:defRPr/>
            </a:pPr>
            <a:r>
              <a:rPr kumimoji="0" lang="fr-FR" sz="2000" b="1" i="0" u="none" strike="noStrike" kern="1200" cap="none" spc="0" normalizeH="0" baseline="0" noProof="0" dirty="0">
                <a:ln>
                  <a:noFill/>
                </a:ln>
                <a:effectLst/>
                <a:uLnTx/>
                <a:uFillTx/>
                <a:latin typeface="Calibri" panose="020F0502020204030204"/>
                <a:ea typeface="+mn-ea"/>
                <a:cs typeface="+mn-cs"/>
              </a:rPr>
              <a:t>Et de nouveaux éléments de contexte : </a:t>
            </a:r>
          </a:p>
          <a:p>
            <a:pPr marL="715963" marR="0" lvl="0" indent="-354013" algn="l" defTabSz="914400" rtl="0" eaLnBrk="1" fontAlgn="auto" latinLnBrk="0" hangingPunct="1">
              <a:lnSpc>
                <a:spcPct val="100000"/>
              </a:lnSpc>
              <a:spcBef>
                <a:spcPts val="300"/>
              </a:spcBef>
              <a:spcAft>
                <a:spcPts val="300"/>
              </a:spcAft>
              <a:buSzTx/>
              <a:buFont typeface="Wingdings" panose="05000000000000000000" pitchFamily="2" charset="2"/>
              <a:buChar char="ü"/>
              <a:tabLst/>
              <a:defRPr/>
            </a:pPr>
            <a:r>
              <a:rPr kumimoji="0" lang="fr-FR" sz="2000" b="0" i="0" u="none" strike="noStrike" kern="1200" cap="none" spc="0" normalizeH="0" baseline="0" noProof="0" dirty="0">
                <a:ln>
                  <a:noFill/>
                </a:ln>
                <a:effectLst/>
                <a:uLnTx/>
                <a:uFillTx/>
                <a:latin typeface="Calibri" panose="020F0502020204030204"/>
                <a:ea typeface="+mn-ea"/>
                <a:cs typeface="+mn-cs"/>
              </a:rPr>
              <a:t>Des postes de secrétaires de départements vacants à la rentrée 2023  (départ retraite BV, départ intégration sur bio santé)</a:t>
            </a:r>
          </a:p>
          <a:p>
            <a:pPr marL="715963" marR="0" lvl="0" indent="-354013" algn="l" defTabSz="914400" rtl="0" eaLnBrk="1" fontAlgn="auto" latinLnBrk="0" hangingPunct="1">
              <a:lnSpc>
                <a:spcPct val="100000"/>
              </a:lnSpc>
              <a:spcBef>
                <a:spcPts val="300"/>
              </a:spcBef>
              <a:spcAft>
                <a:spcPts val="300"/>
              </a:spcAft>
              <a:buSzTx/>
              <a:buFont typeface="Wingdings" panose="05000000000000000000" pitchFamily="2" charset="2"/>
              <a:buChar char="ü"/>
              <a:tabLst/>
              <a:defRPr/>
            </a:pPr>
            <a:r>
              <a:rPr kumimoji="0" lang="fr-FR" sz="2000" b="0" i="0" u="none" strike="noStrike" kern="1200" cap="none" spc="0" normalizeH="0" baseline="0" noProof="0" dirty="0">
                <a:ln>
                  <a:noFill/>
                </a:ln>
                <a:effectLst/>
                <a:uLnTx/>
                <a:uFillTx/>
                <a:latin typeface="Calibri" panose="020F0502020204030204"/>
                <a:ea typeface="+mn-ea"/>
                <a:cs typeface="+mn-cs"/>
              </a:rPr>
              <a:t>Bâtimentaires </a:t>
            </a:r>
          </a:p>
          <a:p>
            <a:pPr marL="715963" marR="0" lvl="0" indent="-354013" algn="l" defTabSz="914400" rtl="0" eaLnBrk="1" fontAlgn="auto" latinLnBrk="0" hangingPunct="1">
              <a:lnSpc>
                <a:spcPct val="100000"/>
              </a:lnSpc>
              <a:spcBef>
                <a:spcPts val="300"/>
              </a:spcBef>
              <a:spcAft>
                <a:spcPts val="300"/>
              </a:spcAft>
              <a:buSzTx/>
              <a:buFont typeface="Wingdings" panose="05000000000000000000" pitchFamily="2" charset="2"/>
              <a:buChar char="ü"/>
              <a:tabLst/>
              <a:defRPr/>
            </a:pPr>
            <a:r>
              <a:rPr kumimoji="0" lang="fr-FR" sz="2000" b="0" i="0" u="none" strike="noStrike" kern="1200" cap="none" spc="0" normalizeH="0" baseline="0" noProof="0" dirty="0">
                <a:ln>
                  <a:noFill/>
                </a:ln>
                <a:effectLst/>
                <a:uLnTx/>
                <a:uFillTx/>
                <a:latin typeface="Calibri" panose="020F0502020204030204"/>
                <a:ea typeface="+mn-ea"/>
                <a:cs typeface="+mn-cs"/>
              </a:rPr>
              <a:t>Des réorganisations à l’échelle de l’établissement :</a:t>
            </a:r>
          </a:p>
          <a:p>
            <a:pPr marL="1431925" marR="0" lvl="0" indent="-354013" algn="l" defTabSz="914400" rtl="0" eaLnBrk="1" fontAlgn="auto" latinLnBrk="0" hangingPunct="1">
              <a:lnSpc>
                <a:spcPct val="100000"/>
              </a:lnSpc>
              <a:spcBef>
                <a:spcPts val="300"/>
              </a:spcBef>
              <a:spcAft>
                <a:spcPts val="300"/>
              </a:spcAft>
              <a:buSzTx/>
              <a:buFont typeface="Arial" panose="020B0604020202020204" pitchFamily="34" charset="0"/>
              <a:buChar char="•"/>
              <a:tabLst/>
              <a:defRPr/>
            </a:pPr>
            <a:r>
              <a:rPr kumimoji="0" lang="fr-FR" sz="2000" b="0" i="0" u="none" strike="noStrike" kern="1200" cap="none" spc="0" normalizeH="0" baseline="0" noProof="0" dirty="0">
                <a:ln>
                  <a:noFill/>
                </a:ln>
                <a:effectLst/>
                <a:uLnTx/>
                <a:uFillTx/>
                <a:latin typeface="Calibri" panose="020F0502020204030204"/>
                <a:ea typeface="+mn-ea"/>
                <a:cs typeface="+mn-cs"/>
              </a:rPr>
              <a:t>écoles doctorales</a:t>
            </a:r>
          </a:p>
          <a:p>
            <a:pPr marL="1431925" marR="0" lvl="0" indent="-354013" algn="l" defTabSz="914400" rtl="0" eaLnBrk="1" fontAlgn="auto" latinLnBrk="0" hangingPunct="1">
              <a:lnSpc>
                <a:spcPct val="100000"/>
              </a:lnSpc>
              <a:spcBef>
                <a:spcPts val="300"/>
              </a:spcBef>
              <a:spcAft>
                <a:spcPts val="300"/>
              </a:spcAft>
              <a:buSzTx/>
              <a:buFont typeface="Arial" panose="020B0604020202020204" pitchFamily="34" charset="0"/>
              <a:buChar char="•"/>
              <a:tabLst/>
              <a:defRPr/>
            </a:pPr>
            <a:r>
              <a:rPr kumimoji="0" lang="fr-FR" sz="2000" b="0" i="0" u="none" strike="noStrike" kern="1200" cap="none" spc="0" normalizeH="0" baseline="0" noProof="0" dirty="0">
                <a:ln>
                  <a:noFill/>
                </a:ln>
                <a:effectLst/>
                <a:uLnTx/>
                <a:uFillTx/>
                <a:latin typeface="Calibri" panose="020F0502020204030204"/>
                <a:ea typeface="+mn-ea"/>
                <a:cs typeface="+mn-cs"/>
              </a:rPr>
              <a:t>IGESR</a:t>
            </a:r>
          </a:p>
          <a:p>
            <a:pPr marL="1431925" marR="0" lvl="0" indent="-354013" algn="l" defTabSz="914400" rtl="0" eaLnBrk="1" fontAlgn="auto" latinLnBrk="0" hangingPunct="1">
              <a:lnSpc>
                <a:spcPct val="100000"/>
              </a:lnSpc>
              <a:spcBef>
                <a:spcPts val="300"/>
              </a:spcBef>
              <a:spcAft>
                <a:spcPts val="300"/>
              </a:spcAft>
              <a:buSzTx/>
              <a:buFont typeface="Arial" panose="020B0604020202020204" pitchFamily="34" charset="0"/>
              <a:buChar char="•"/>
              <a:tabLst/>
              <a:defRPr/>
            </a:pPr>
            <a:r>
              <a:rPr kumimoji="0" lang="fr-FR" sz="2000" b="0" i="0" u="none" strike="noStrike" kern="1200" cap="none" spc="0" normalizeH="0" baseline="0" noProof="0" dirty="0">
                <a:ln>
                  <a:noFill/>
                </a:ln>
                <a:effectLst/>
                <a:uLnTx/>
                <a:uFillTx/>
                <a:latin typeface="Calibri" panose="020F0502020204030204"/>
                <a:ea typeface="+mn-ea"/>
                <a:cs typeface="+mn-cs"/>
              </a:rPr>
              <a:t>École ingénieur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ZoneTexte 7">
            <a:extLst>
              <a:ext uri="{FF2B5EF4-FFF2-40B4-BE49-F238E27FC236}">
                <a16:creationId xmlns:a16="http://schemas.microsoft.com/office/drawing/2014/main" id="{9C88B025-937F-44E1-9FF4-663433D7D5F3}"/>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564734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2227744" y="3105360"/>
            <a:ext cx="9789045" cy="2677656"/>
          </a:xfrm>
          <a:prstGeom prst="rect">
            <a:avLst/>
          </a:prstGeom>
        </p:spPr>
        <p:txBody>
          <a:bodyPr wrap="square">
            <a:spAutoFit/>
          </a:bodyPr>
          <a:lstStyle/>
          <a:p>
            <a:pPr marL="457200" lvl="0" indent="-457200" defTabSz="360000">
              <a:buFont typeface="+mj-lt"/>
              <a:buAutoNum type="arabicPeriod"/>
              <a:defRPr/>
            </a:pPr>
            <a:r>
              <a:rPr lang="fr-FR" sz="2400" dirty="0">
                <a:solidFill>
                  <a:prstClr val="black"/>
                </a:solidFill>
                <a:latin typeface="Tw Cen MT" panose="020B0602020104020603" pitchFamily="34" charset="0"/>
                <a:cs typeface="Arial" panose="020B0604020202020204" pitchFamily="34" charset="0"/>
              </a:rPr>
              <a:t>Informations générales – </a:t>
            </a:r>
            <a:r>
              <a:rPr lang="fr-FR" sz="2400" i="1" dirty="0">
                <a:solidFill>
                  <a:prstClr val="black"/>
                </a:solidFill>
                <a:latin typeface="Tw Cen MT" panose="020B0602020104020603" pitchFamily="34" charset="0"/>
                <a:cs typeface="Arial" panose="020B0604020202020204" pitchFamily="34" charset="0"/>
              </a:rPr>
              <a:t>Pour information </a:t>
            </a:r>
          </a:p>
          <a:p>
            <a:pPr marL="457200" lvl="0" indent="-457200" defTabSz="360000">
              <a:buFont typeface="+mj-lt"/>
              <a:buAutoNum type="arabicPeriod"/>
              <a:defRPr/>
            </a:pPr>
            <a:r>
              <a:rPr lang="fr-FR" sz="2400" dirty="0">
                <a:solidFill>
                  <a:prstClr val="black"/>
                </a:solidFill>
                <a:latin typeface="Tw Cen MT" panose="020B0602020104020603" pitchFamily="34" charset="0"/>
                <a:cs typeface="Arial" panose="020B0604020202020204" pitchFamily="34" charset="0"/>
              </a:rPr>
              <a:t>Approbation du compte rendu du conseil d’UFR du 13/02/24 – </a:t>
            </a:r>
            <a:r>
              <a:rPr lang="fr-FR" sz="2400" i="1" dirty="0">
                <a:solidFill>
                  <a:prstClr val="black"/>
                </a:solidFill>
                <a:latin typeface="Tw Cen MT" panose="020B0602020104020603" pitchFamily="34" charset="0"/>
                <a:cs typeface="Arial" panose="020B0604020202020204" pitchFamily="34" charset="0"/>
              </a:rPr>
              <a:t>Pour délibération </a:t>
            </a:r>
          </a:p>
          <a:p>
            <a:pPr marL="457200" lvl="0" indent="-457200" defTabSz="360000">
              <a:buFont typeface="+mj-lt"/>
              <a:buAutoNum type="arabicPeriod"/>
              <a:defRPr/>
            </a:pPr>
            <a:r>
              <a:rPr lang="fr-FR" sz="2400" dirty="0">
                <a:solidFill>
                  <a:prstClr val="black"/>
                </a:solidFill>
                <a:latin typeface="Tw Cen MT" panose="020B0602020104020603" pitchFamily="34" charset="0"/>
                <a:cs typeface="Arial" panose="020B0604020202020204" pitchFamily="34" charset="0"/>
              </a:rPr>
              <a:t>Organisation du soutien à la formation – </a:t>
            </a:r>
            <a:r>
              <a:rPr lang="fr-FR" sz="2400" i="1" dirty="0">
                <a:solidFill>
                  <a:prstClr val="black"/>
                </a:solidFill>
                <a:latin typeface="Tw Cen MT" panose="020B0602020104020603" pitchFamily="34" charset="0"/>
                <a:cs typeface="Arial" panose="020B0604020202020204" pitchFamily="34" charset="0"/>
              </a:rPr>
              <a:t>Pour information</a:t>
            </a:r>
          </a:p>
          <a:p>
            <a:pPr marL="457200" lvl="0" indent="-457200" defTabSz="360000">
              <a:buFont typeface="+mj-lt"/>
              <a:buAutoNum type="arabicPeriod"/>
              <a:defRPr/>
            </a:pPr>
            <a:r>
              <a:rPr lang="fr-FR" sz="2400" dirty="0">
                <a:solidFill>
                  <a:prstClr val="black"/>
                </a:solidFill>
                <a:latin typeface="Tw Cen MT" panose="020B0602020104020603" pitchFamily="34" charset="0"/>
                <a:cs typeface="Arial" panose="020B0604020202020204" pitchFamily="34" charset="0"/>
              </a:rPr>
              <a:t>Point exécution budgétaire 2023 – </a:t>
            </a:r>
            <a:r>
              <a:rPr lang="fr-FR" sz="2400" i="1" dirty="0">
                <a:solidFill>
                  <a:prstClr val="black"/>
                </a:solidFill>
                <a:latin typeface="Tw Cen MT" panose="020B0602020104020603" pitchFamily="34" charset="0"/>
                <a:cs typeface="Arial" panose="020B0604020202020204" pitchFamily="34" charset="0"/>
              </a:rPr>
              <a:t>Pour information</a:t>
            </a:r>
          </a:p>
          <a:p>
            <a:pPr marL="457200" lvl="0" indent="-457200" defTabSz="360000">
              <a:buFont typeface="+mj-lt"/>
              <a:buAutoNum type="arabicPeriod"/>
              <a:defRPr/>
            </a:pPr>
            <a:r>
              <a:rPr lang="fr-FR" sz="2400" dirty="0">
                <a:solidFill>
                  <a:prstClr val="black"/>
                </a:solidFill>
                <a:latin typeface="Tw Cen MT" panose="020B0602020104020603" pitchFamily="34" charset="0"/>
                <a:cs typeface="Arial" panose="020B0604020202020204" pitchFamily="34" charset="0"/>
              </a:rPr>
              <a:t>Investissements pédagogiques 2024 – </a:t>
            </a:r>
            <a:r>
              <a:rPr lang="fr-FR" sz="2400" i="1" dirty="0">
                <a:solidFill>
                  <a:prstClr val="black"/>
                </a:solidFill>
                <a:latin typeface="Tw Cen MT" panose="020B0602020104020603" pitchFamily="34" charset="0"/>
                <a:cs typeface="Arial" panose="020B0604020202020204" pitchFamily="34" charset="0"/>
              </a:rPr>
              <a:t>Pour délibération </a:t>
            </a:r>
          </a:p>
          <a:p>
            <a:pPr marL="457200" lvl="0" indent="-457200" defTabSz="360000">
              <a:buFont typeface="+mj-lt"/>
              <a:buAutoNum type="arabicPeriod"/>
              <a:defRPr/>
            </a:pPr>
            <a:r>
              <a:rPr lang="fr-FR" sz="2400" dirty="0">
                <a:solidFill>
                  <a:prstClr val="black"/>
                </a:solidFill>
                <a:latin typeface="Tw Cen MT" panose="020B0602020104020603" pitchFamily="34" charset="0"/>
                <a:cs typeface="Arial" panose="020B0604020202020204" pitchFamily="34" charset="0"/>
              </a:rPr>
              <a:t>Questions diverses </a:t>
            </a:r>
          </a:p>
        </p:txBody>
      </p:sp>
      <p:sp>
        <p:nvSpPr>
          <p:cNvPr id="17" name="Rectangle 16">
            <a:extLst>
              <a:ext uri="{FF2B5EF4-FFF2-40B4-BE49-F238E27FC236}">
                <a16:creationId xmlns:a16="http://schemas.microsoft.com/office/drawing/2014/main" id="{7394FEFD-C0CD-2E4E-945B-027B6BBE2528}"/>
              </a:ext>
            </a:extLst>
          </p:cNvPr>
          <p:cNvSpPr/>
          <p:nvPr/>
        </p:nvSpPr>
        <p:spPr>
          <a:xfrm>
            <a:off x="8620355" y="704183"/>
            <a:ext cx="3496962" cy="1995888"/>
          </a:xfrm>
          <a:prstGeom prst="rect">
            <a:avLst/>
          </a:prstGeom>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3600" b="1" i="0" u="none" strike="noStrike" kern="1200" cap="none" spc="0" normalizeH="0" baseline="0" noProof="0" dirty="0">
                <a:ln>
                  <a:noFill/>
                </a:ln>
                <a:solidFill>
                  <a:sysClr val="windowText" lastClr="000000"/>
                </a:solidFill>
                <a:effectLst/>
                <a:uLnTx/>
                <a:uFillTx/>
                <a:latin typeface="Tw Cen MT" panose="020B0602020104020603" pitchFamily="34" charset="0"/>
                <a:ea typeface="+mn-ea"/>
                <a:cs typeface="Arial" panose="020B0604020202020204" pitchFamily="34" charset="0"/>
              </a:rPr>
              <a:t>Ordre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3600" b="1" i="0" u="none" strike="noStrike" kern="1200" cap="none" spc="0" normalizeH="0" baseline="0" noProof="0" dirty="0">
                <a:ln>
                  <a:noFill/>
                </a:ln>
                <a:solidFill>
                  <a:sysClr val="windowText" lastClr="000000"/>
                </a:solidFill>
                <a:effectLst/>
                <a:uLnTx/>
                <a:uFillTx/>
                <a:latin typeface="Tw Cen MT" panose="020B0602020104020603" pitchFamily="34" charset="0"/>
                <a:ea typeface="+mn-ea"/>
                <a:cs typeface="Arial" panose="020B0604020202020204" pitchFamily="34" charset="0"/>
              </a:rPr>
              <a:t>du jour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1" i="0" u="none" strike="noStrike" kern="1200" cap="none" spc="0" normalizeH="0" baseline="0" noProof="0" dirty="0">
              <a:ln>
                <a:noFill/>
              </a:ln>
              <a:solidFill>
                <a:sysClr val="windowText" lastClr="000000"/>
              </a:solidFill>
              <a:effectLst/>
              <a:uLnTx/>
              <a:uFillTx/>
              <a:latin typeface="Tw Cen MT" panose="020B0602020104020603"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ysClr val="windowText" lastClr="000000"/>
                </a:solidFill>
                <a:effectLst/>
                <a:uLnTx/>
                <a:uFillTx/>
                <a:latin typeface="Tw Cen MT" panose="020B0602020104020603" pitchFamily="34" charset="0"/>
                <a:ea typeface="+mn-ea"/>
                <a:cs typeface="Arial" panose="020B0604020202020204" pitchFamily="34" charset="0"/>
              </a:rPr>
              <a:t>Conseil UFR SFA </a:t>
            </a:r>
            <a:r>
              <a:rPr lang="fr-FR" sz="1600" dirty="0">
                <a:solidFill>
                  <a:sysClr val="windowText" lastClr="000000"/>
                </a:solidFill>
                <a:latin typeface="Tw Cen MT" panose="020B0602020104020603" pitchFamily="34" charset="0"/>
                <a:cs typeface="Arial" panose="020B0604020202020204" pitchFamily="34" charset="0"/>
              </a:rPr>
              <a:t>12/03</a:t>
            </a:r>
            <a:r>
              <a:rPr kumimoji="0" lang="fr-FR" sz="1600" b="0" i="0" u="none" strike="noStrike" kern="1200" cap="none" spc="0" normalizeH="0" baseline="0" noProof="0" dirty="0">
                <a:ln>
                  <a:noFill/>
                </a:ln>
                <a:solidFill>
                  <a:sysClr val="windowText" lastClr="000000"/>
                </a:solidFill>
                <a:effectLst/>
                <a:uLnTx/>
                <a:uFillTx/>
                <a:latin typeface="Tw Cen MT" panose="020B0602020104020603" pitchFamily="34" charset="0"/>
                <a:ea typeface="+mn-ea"/>
                <a:cs typeface="Arial" panose="020B0604020202020204" pitchFamily="34" charset="0"/>
              </a:rPr>
              <a:t>/24</a:t>
            </a:r>
          </a:p>
        </p:txBody>
      </p:sp>
      <p:cxnSp>
        <p:nvCxnSpPr>
          <p:cNvPr id="18" name="Connecteur droit 17">
            <a:extLst>
              <a:ext uri="{FF2B5EF4-FFF2-40B4-BE49-F238E27FC236}">
                <a16:creationId xmlns:a16="http://schemas.microsoft.com/office/drawing/2014/main" id="{D99C560B-056F-864A-A8B7-32869F856482}"/>
              </a:ext>
            </a:extLst>
          </p:cNvPr>
          <p:cNvCxnSpPr>
            <a:cxnSpLocks/>
          </p:cNvCxnSpPr>
          <p:nvPr/>
        </p:nvCxnSpPr>
        <p:spPr>
          <a:xfrm>
            <a:off x="9120015" y="1970307"/>
            <a:ext cx="2607276" cy="0"/>
          </a:xfrm>
          <a:prstGeom prst="line">
            <a:avLst/>
          </a:prstGeom>
          <a:ln w="22225">
            <a:solidFill>
              <a:srgbClr val="E7E7E7"/>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F59AC330-DB90-F143-8159-945397F1E525}"/>
              </a:ext>
            </a:extLst>
          </p:cNvPr>
          <p:cNvCxnSpPr>
            <a:cxnSpLocks/>
          </p:cNvCxnSpPr>
          <p:nvPr/>
        </p:nvCxnSpPr>
        <p:spPr>
          <a:xfrm>
            <a:off x="2193696" y="3202837"/>
            <a:ext cx="0" cy="2490596"/>
          </a:xfrm>
          <a:prstGeom prst="line">
            <a:avLst/>
          </a:prstGeom>
          <a:ln w="79375">
            <a:solidFill>
              <a:srgbClr val="917E70"/>
            </a:solidFill>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B348F6D8-BC3F-2143-97CA-3BAE989A2F0E}"/>
              </a:ext>
            </a:extLst>
          </p:cNvPr>
          <p:cNvGrpSpPr/>
          <p:nvPr/>
        </p:nvGrpSpPr>
        <p:grpSpPr>
          <a:xfrm>
            <a:off x="347737" y="5994815"/>
            <a:ext cx="485184" cy="485184"/>
            <a:chOff x="347737" y="5994815"/>
            <a:chExt cx="485184" cy="485184"/>
          </a:xfrm>
        </p:grpSpPr>
        <p:sp>
          <p:nvSpPr>
            <p:cNvPr id="3" name="Ellipse 2">
              <a:extLst>
                <a:ext uri="{FF2B5EF4-FFF2-40B4-BE49-F238E27FC236}">
                  <a16:creationId xmlns:a16="http://schemas.microsoft.com/office/drawing/2014/main" id="{D81CF066-E8CE-A645-AE14-757F795A3F9D}"/>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 name="ZoneTexte 3">
              <a:extLst>
                <a:ext uri="{FF2B5EF4-FFF2-40B4-BE49-F238E27FC236}">
                  <a16:creationId xmlns:a16="http://schemas.microsoft.com/office/drawing/2014/main" id="{DA209B1C-9234-6146-A805-8C8F1753D026}"/>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9" name="ZoneTexte 8">
            <a:extLst>
              <a:ext uri="{FF2B5EF4-FFF2-40B4-BE49-F238E27FC236}">
                <a16:creationId xmlns:a16="http://schemas.microsoft.com/office/drawing/2014/main" id="{4900D7EE-12FE-4050-B097-738B34056FFD}"/>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1653471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lvl="0">
              <a:lnSpc>
                <a:spcPct val="100000"/>
              </a:lnSpc>
              <a:spcBef>
                <a:spcPts val="0"/>
              </a:spcBef>
              <a:defRPr/>
            </a:pPr>
            <a:r>
              <a:rPr lang="fr-FR" sz="2400" b="1" cap="all" dirty="0">
                <a:solidFill>
                  <a:srgbClr val="AA1901"/>
                </a:solidFill>
                <a:latin typeface="Neo Sans Std" panose="020B0504030504040204" pitchFamily="34" charset="0"/>
              </a:rPr>
              <a:t>Réflexions pour l’ORGANISATION DU SOUTIEN AUX FORMATIONS</a:t>
            </a:r>
            <a:endParaRPr lang="fr-FR" sz="1600" dirty="0">
              <a:solidFill>
                <a:srgbClr val="AA1901"/>
              </a:solidFill>
              <a:latin typeface="Neo Sans Std" panose="020B0504030504040204" pitchFamily="34" charset="0"/>
            </a:endParaRPr>
          </a:p>
        </p:txBody>
      </p:sp>
      <p:sp>
        <p:nvSpPr>
          <p:cNvPr id="8" name="Rectangle 7">
            <a:extLst>
              <a:ext uri="{FF2B5EF4-FFF2-40B4-BE49-F238E27FC236}">
                <a16:creationId xmlns:a16="http://schemas.microsoft.com/office/drawing/2014/main" id="{5472B80F-E50E-4472-839B-0332C370F9BB}"/>
              </a:ext>
            </a:extLst>
          </p:cNvPr>
          <p:cNvSpPr/>
          <p:nvPr/>
        </p:nvSpPr>
        <p:spPr>
          <a:xfrm>
            <a:off x="1206690" y="1287516"/>
            <a:ext cx="10190124" cy="5047536"/>
          </a:xfrm>
          <a:prstGeom prst="rect">
            <a:avLst/>
          </a:prstGeom>
        </p:spPr>
        <p:txBody>
          <a:bodyPr wrap="square">
            <a:spAutoFit/>
          </a:bodyPr>
          <a:lstStyle/>
          <a:p>
            <a:pPr marL="285750" marR="0" lvl="0" indent="-285750" algn="l" defTabSz="914400" rtl="0" eaLnBrk="1" fontAlgn="auto" latinLnBrk="0" hangingPunct="1">
              <a:lnSpc>
                <a:spcPct val="100000"/>
              </a:lnSpc>
              <a:spcBef>
                <a:spcPts val="600"/>
              </a:spcBef>
              <a:spcAft>
                <a:spcPts val="600"/>
              </a:spcAft>
              <a:buSzTx/>
              <a:buFont typeface="Wingdings" panose="05000000000000000000" pitchFamily="2" charset="2"/>
              <a:buChar char="q"/>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Objectif final sur les secteurs B et H : Renforcer l’appui aux formations</a:t>
            </a:r>
          </a:p>
          <a:p>
            <a:pPr marL="285750" marR="0" lvl="0" indent="-285750" algn="l" defTabSz="914400" rtl="0" eaLnBrk="1" fontAlgn="auto" latinLnBrk="0" hangingPunct="1">
              <a:lnSpc>
                <a:spcPct val="100000"/>
              </a:lnSpc>
              <a:spcBef>
                <a:spcPts val="600"/>
              </a:spcBef>
              <a:spcAft>
                <a:spcPts val="600"/>
              </a:spcAft>
              <a:buSzTx/>
              <a:buFont typeface="Wingdings" panose="05000000000000000000" pitchFamily="2" charset="2"/>
              <a:buChar char="q"/>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Comment ? </a:t>
            </a: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914400" rtl="0" eaLnBrk="1" fontAlgn="auto" latinLnBrk="0" hangingPunct="1">
              <a:lnSpc>
                <a:spcPct val="100000"/>
              </a:lnSpc>
              <a:spcBef>
                <a:spcPts val="600"/>
              </a:spcBef>
              <a:spcAft>
                <a:spcPts val="600"/>
              </a:spcAft>
              <a:buSzTx/>
              <a:buFont typeface="Wingdings" panose="05000000000000000000" pitchFamily="2" charset="2"/>
              <a:buChar char="ü"/>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Transfert des missions de scolarité (gestion notes, ABI, ABJ, résultats) de tous les départements de formation vers le service de scolarité qui gèrerait le processus de A à Z, du L3 au M2</a:t>
            </a:r>
          </a:p>
          <a:p>
            <a:pPr marL="742950" marR="0" lvl="1" indent="-285750" algn="l" defTabSz="914400" rtl="0" eaLnBrk="1" fontAlgn="auto" latinLnBrk="0" hangingPunct="1">
              <a:lnSpc>
                <a:spcPct val="100000"/>
              </a:lnSpc>
              <a:spcBef>
                <a:spcPts val="600"/>
              </a:spcBef>
              <a:spcAft>
                <a:spcPts val="600"/>
              </a:spcAft>
              <a:buSzTx/>
              <a:buFont typeface="Wingdings" panose="05000000000000000000" pitchFamily="2" charset="2"/>
              <a:buChar char="ü"/>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Améliorer la mise en réseau tout en gardant la notion de proximité du service aux usagers sur fonctions RH finances et identifier d’autre(s) mission(s) en appui aux formations (à définir en concertation avec les secrétaires et les directions de département) </a:t>
            </a:r>
          </a:p>
          <a:p>
            <a:pPr marL="285750" marR="0" lvl="0" indent="-285750" algn="l" defTabSz="914400" rtl="0" eaLnBrk="1" fontAlgn="auto" latinLnBrk="0" hangingPunct="1">
              <a:lnSpc>
                <a:spcPct val="100000"/>
              </a:lnSpc>
              <a:spcBef>
                <a:spcPts val="600"/>
              </a:spcBef>
              <a:spcAft>
                <a:spcPts val="600"/>
              </a:spcAft>
              <a:buSzTx/>
              <a:buFont typeface="Wingdings" panose="05000000000000000000" pitchFamily="2" charset="2"/>
              <a:buChar char="q"/>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A quelle (s) échéance (s) ? </a:t>
            </a:r>
          </a:p>
          <a:p>
            <a:pPr marL="742950" marR="0" lvl="1" indent="-285750" algn="l" defTabSz="914400" rtl="0" eaLnBrk="1" fontAlgn="auto" latinLnBrk="0" hangingPunct="1">
              <a:lnSpc>
                <a:spcPct val="100000"/>
              </a:lnSpc>
              <a:spcBef>
                <a:spcPts val="600"/>
              </a:spcBef>
              <a:spcAft>
                <a:spcPts val="600"/>
              </a:spcAft>
              <a:buSzTx/>
              <a:buFont typeface="Wingdings" panose="05000000000000000000" pitchFamily="2" charset="2"/>
              <a:buChar char="ü"/>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Atteinte des objectifs par étape en fonction de l’évolution des éléments de contexte (restructuration bâtimentaire, refonte des ED, réorganisation de l’établissement) </a:t>
            </a:r>
          </a:p>
          <a:p>
            <a:pPr marL="742950" marR="0" lvl="1" indent="-285750" algn="l" defTabSz="914400" rtl="0" eaLnBrk="1" fontAlgn="auto" latinLnBrk="0" hangingPunct="1">
              <a:lnSpc>
                <a:spcPct val="100000"/>
              </a:lnSpc>
              <a:spcBef>
                <a:spcPts val="600"/>
              </a:spcBef>
              <a:spcAft>
                <a:spcPts val="600"/>
              </a:spcAft>
              <a:buSzTx/>
              <a:buFont typeface="Wingdings" panose="05000000000000000000" pitchFamily="2" charset="2"/>
              <a:buChar char="ü"/>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Initier  dès la rentrée 2023 des actions sur le volet scolarité : nouvelle répartition de postes et de missions sur le secteur B, intégration </a:t>
            </a:r>
            <a:r>
              <a:rPr kumimoji="0" lang="fr-FR" sz="1800" b="0" i="0" u="none" strike="noStrike" kern="1200" cap="none" spc="0" normalizeH="0" baseline="0" noProof="0" dirty="0" err="1">
                <a:ln>
                  <a:noFill/>
                </a:ln>
                <a:solidFill>
                  <a:prstClr val="black"/>
                </a:solidFill>
                <a:effectLst/>
                <a:uLnTx/>
                <a:uFillTx/>
                <a:latin typeface="Calibri" panose="020F0502020204030204"/>
                <a:ea typeface="+mn-ea"/>
                <a:cs typeface="+mn-cs"/>
              </a:rPr>
              <a:t>gestio</a:t>
            </a: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n notes, ABI, ABJ, résultats L3 SV, ST, Chimie + Master IDLS et BS</a:t>
            </a:r>
          </a:p>
          <a:p>
            <a:pPr marL="742950" marR="0" lvl="1" indent="-285750" algn="l" defTabSz="914400" rtl="0" eaLnBrk="1" fontAlgn="auto" latinLnBrk="0" hangingPunct="1">
              <a:lnSpc>
                <a:spcPct val="100000"/>
              </a:lnSpc>
              <a:spcBef>
                <a:spcPts val="600"/>
              </a:spcBef>
              <a:spcAft>
                <a:spcPts val="600"/>
              </a:spcAft>
              <a:buClr>
                <a:srgbClr val="AA1901"/>
              </a:buClr>
              <a:buSzTx/>
              <a:buFont typeface="Wingdings" panose="05000000000000000000" pitchFamily="2" charset="2"/>
              <a:buChar char="ü"/>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ZoneTexte 8">
            <a:extLst>
              <a:ext uri="{FF2B5EF4-FFF2-40B4-BE49-F238E27FC236}">
                <a16:creationId xmlns:a16="http://schemas.microsoft.com/office/drawing/2014/main" id="{B8A486A1-08B6-4939-B5DC-93B7EF37A9D7}"/>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425964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21</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lvl="0">
              <a:lnSpc>
                <a:spcPct val="100000"/>
              </a:lnSpc>
              <a:spcBef>
                <a:spcPts val="0"/>
              </a:spcBef>
              <a:defRPr/>
            </a:pPr>
            <a:r>
              <a:rPr lang="fr-FR" sz="2400" b="1" cap="all" dirty="0">
                <a:solidFill>
                  <a:srgbClr val="AA1901"/>
                </a:solidFill>
                <a:latin typeface="Neo Sans Std" panose="020B0504030504040204" pitchFamily="34" charset="0"/>
              </a:rPr>
              <a:t>Réflexions pour l’ORGANISATION DU SOUTIEN AUX FORMATIONS</a:t>
            </a:r>
            <a:endParaRPr lang="fr-FR" sz="1600" dirty="0">
              <a:solidFill>
                <a:srgbClr val="AA1901"/>
              </a:solidFill>
              <a:latin typeface="Neo Sans Std" panose="020B0504030504040204" pitchFamily="34" charset="0"/>
            </a:endParaRPr>
          </a:p>
        </p:txBody>
      </p:sp>
      <p:sp>
        <p:nvSpPr>
          <p:cNvPr id="8" name="Rectangle 7">
            <a:extLst>
              <a:ext uri="{FF2B5EF4-FFF2-40B4-BE49-F238E27FC236}">
                <a16:creationId xmlns:a16="http://schemas.microsoft.com/office/drawing/2014/main" id="{CB6B28D5-83DF-46CF-87CC-26BA0C9003A3}"/>
              </a:ext>
            </a:extLst>
          </p:cNvPr>
          <p:cNvSpPr/>
          <p:nvPr/>
        </p:nvSpPr>
        <p:spPr>
          <a:xfrm>
            <a:off x="1367843" y="1171655"/>
            <a:ext cx="9243008" cy="4991020"/>
          </a:xfrm>
          <a:prstGeom prst="rect">
            <a:avLst/>
          </a:prstGeom>
        </p:spPr>
        <p:txBody>
          <a:bodyPr wrap="square">
            <a:spAutoFit/>
          </a:bodyPr>
          <a:lstStyle/>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000" b="1" i="0" u="none" strike="noStrike" kern="1200" cap="none" spc="0" normalizeH="0" baseline="0" noProof="0" dirty="0">
                <a:ln>
                  <a:noFill/>
                </a:ln>
                <a:solidFill>
                  <a:prstClr val="black"/>
                </a:solidFill>
                <a:effectLst/>
                <a:uLnTx/>
                <a:uFillTx/>
                <a:latin typeface="Calibri" panose="020F0502020204030204"/>
                <a:ea typeface="+mn-ea"/>
                <a:cs typeface="+mn-cs"/>
              </a:rPr>
              <a:t>Organisation </a:t>
            </a: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des activités du pôle scolarité administrative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sng"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sng" strike="noStrike" kern="1200" cap="none" spc="0" normalizeH="0" baseline="0" noProof="0" dirty="0">
                <a:ln>
                  <a:noFill/>
                </a:ln>
                <a:solidFill>
                  <a:prstClr val="black"/>
                </a:solidFill>
                <a:effectLst/>
                <a:uLnTx/>
                <a:uFillTx/>
                <a:latin typeface="Calibri" panose="020F0502020204030204"/>
                <a:ea typeface="+mn-ea"/>
                <a:cs typeface="+mn-cs"/>
              </a:rPr>
              <a:t>Binômes croisés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Karine/Chiraz : Licence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Amélie/Océane : Master</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Amélie/Karine : Doctorat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sng" strike="noStrike" kern="1200" cap="none" spc="0" normalizeH="0" baseline="0" noProof="0" dirty="0">
                <a:ln>
                  <a:noFill/>
                </a:ln>
                <a:solidFill>
                  <a:prstClr val="black"/>
                </a:solidFill>
                <a:effectLst/>
                <a:uLnTx/>
                <a:uFillTx/>
                <a:latin typeface="Calibri" panose="020F0502020204030204"/>
                <a:ea typeface="+mn-ea"/>
                <a:cs typeface="+mn-cs"/>
              </a:rPr>
              <a:t>Pics d’activité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Septembre/octobre : Inscription administrative/Inscription pédagogique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Octobre/Novembre/Décembre : Soutenance de thèse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Décembre/janvier : notes premier semestre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Mars/Avril/Mai : candidatures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Juin : Clôture résultats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Juillet : Inscription administrative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sng" strike="noStrike" kern="1200" cap="none" spc="0" normalizeH="0" baseline="0" noProof="0" dirty="0">
                <a:ln>
                  <a:noFill/>
                </a:ln>
                <a:solidFill>
                  <a:prstClr val="black"/>
                </a:solidFill>
                <a:effectLst/>
                <a:uLnTx/>
                <a:uFillTx/>
                <a:latin typeface="Calibri" panose="020F0502020204030204"/>
                <a:ea typeface="+mn-ea"/>
                <a:cs typeface="+mn-cs"/>
              </a:rPr>
              <a:t>Rentrée Septembre 2023 </a:t>
            </a: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Transferts d’activité : 1 poste récupéré en bio santé L3 SV ST Chimie (10 parcours) Master BS IDLS (12 parcours)  = Gestion notes / aménagements / absences</a:t>
            </a:r>
            <a:endParaRPr kumimoji="0" lang="fr-FR"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p:txBody>
      </p:sp>
      <p:sp>
        <p:nvSpPr>
          <p:cNvPr id="9" name="ZoneTexte 8">
            <a:extLst>
              <a:ext uri="{FF2B5EF4-FFF2-40B4-BE49-F238E27FC236}">
                <a16:creationId xmlns:a16="http://schemas.microsoft.com/office/drawing/2014/main" id="{645CA928-722A-4212-97B4-F44C5D8C52DA}"/>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1982690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22</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lvl="0">
              <a:lnSpc>
                <a:spcPct val="100000"/>
              </a:lnSpc>
              <a:spcBef>
                <a:spcPts val="0"/>
              </a:spcBef>
              <a:defRPr/>
            </a:pPr>
            <a:r>
              <a:rPr lang="fr-FR" sz="2400" b="1" cap="all" dirty="0">
                <a:solidFill>
                  <a:srgbClr val="AA1901"/>
                </a:solidFill>
                <a:latin typeface="Neo Sans Std" panose="020B0504030504040204" pitchFamily="34" charset="0"/>
              </a:rPr>
              <a:t>Réflexions pour l’ORGANISATION DU SOUTIEN AUX FORMATIONS</a:t>
            </a:r>
            <a:endParaRPr lang="fr-FR" sz="1600" dirty="0">
              <a:solidFill>
                <a:srgbClr val="AA1901"/>
              </a:solidFill>
              <a:latin typeface="Neo Sans Std" panose="020B0504030504040204" pitchFamily="34" charset="0"/>
            </a:endParaRPr>
          </a:p>
        </p:txBody>
      </p:sp>
      <p:sp>
        <p:nvSpPr>
          <p:cNvPr id="8" name="ZoneTexte 7">
            <a:extLst>
              <a:ext uri="{FF2B5EF4-FFF2-40B4-BE49-F238E27FC236}">
                <a16:creationId xmlns:a16="http://schemas.microsoft.com/office/drawing/2014/main" id="{F564CE39-639A-4382-9161-CE6203BD88DB}"/>
              </a:ext>
            </a:extLst>
          </p:cNvPr>
          <p:cNvSpPr txBox="1"/>
          <p:nvPr/>
        </p:nvSpPr>
        <p:spPr>
          <a:xfrm>
            <a:off x="832922" y="1347201"/>
            <a:ext cx="10349428" cy="523220"/>
          </a:xfrm>
          <a:prstGeom prst="rect">
            <a:avLst/>
          </a:prstGeom>
          <a:noFill/>
        </p:spPr>
        <p:txBody>
          <a:bodyPr wrap="square">
            <a:spAutoFit/>
          </a:bodyPr>
          <a:lstStyle/>
          <a:p>
            <a:pPr marL="539750" marR="0" lvl="0" indent="174625" algn="ctr"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800" b="1" i="0" u="none" strike="noStrike" kern="1200" cap="none" spc="0" normalizeH="0" baseline="0" noProof="0" dirty="0">
                <a:ln>
                  <a:noFill/>
                </a:ln>
                <a:solidFill>
                  <a:prstClr val="white"/>
                </a:solidFill>
                <a:effectLst/>
                <a:highlight>
                  <a:srgbClr val="808080"/>
                </a:highlight>
                <a:uLnTx/>
                <a:uFillTx/>
                <a:latin typeface="Calibri"/>
                <a:ea typeface="+mn-ea"/>
                <a:cs typeface="Calibri"/>
              </a:rPr>
              <a:t>Bilan de l’expérimentation septembre 2023- janvier 2024</a:t>
            </a:r>
          </a:p>
        </p:txBody>
      </p:sp>
      <p:sp>
        <p:nvSpPr>
          <p:cNvPr id="9" name="object 4">
            <a:extLst>
              <a:ext uri="{FF2B5EF4-FFF2-40B4-BE49-F238E27FC236}">
                <a16:creationId xmlns:a16="http://schemas.microsoft.com/office/drawing/2014/main" id="{D6037C06-EB0E-45DA-9F5B-082563468A9D}"/>
              </a:ext>
            </a:extLst>
          </p:cNvPr>
          <p:cNvSpPr txBox="1"/>
          <p:nvPr/>
        </p:nvSpPr>
        <p:spPr>
          <a:xfrm>
            <a:off x="1285928" y="2229416"/>
            <a:ext cx="7923854" cy="1685718"/>
          </a:xfrm>
          <a:prstGeom prst="rect">
            <a:avLst/>
          </a:prstGeom>
        </p:spPr>
        <p:txBody>
          <a:bodyPr vert="horz" wrap="square" lIns="0" tIns="13335" rIns="0" bIns="0" rtlCol="0">
            <a:spAutoFit/>
          </a:bodyPr>
          <a:lstStyle/>
          <a:p>
            <a:pPr marL="539750" marR="0" lvl="0" indent="174625"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1200" b="1" i="0" u="none" strike="noStrike" kern="1200" cap="none" spc="0" normalizeH="0" baseline="0" noProof="0" dirty="0">
              <a:ln>
                <a:noFill/>
              </a:ln>
              <a:solidFill>
                <a:prstClr val="white"/>
              </a:solidFill>
              <a:effectLst/>
              <a:highlight>
                <a:srgbClr val="800000"/>
              </a:highlight>
              <a:uLnTx/>
              <a:uFillTx/>
              <a:latin typeface="Calibri"/>
              <a:ea typeface="+mn-ea"/>
              <a:cs typeface="Calibri"/>
            </a:endParaRP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400" b="1" i="0" u="none" strike="noStrike" kern="1200" cap="none" spc="0" normalizeH="0" baseline="0" noProof="0" dirty="0">
                <a:ln>
                  <a:noFill/>
                </a:ln>
                <a:solidFill>
                  <a:srgbClr val="C00000"/>
                </a:solidFill>
                <a:effectLst/>
                <a:uLnTx/>
                <a:uFillTx/>
                <a:latin typeface="Calibri"/>
                <a:ea typeface="+mn-ea"/>
                <a:cs typeface="Calibri"/>
              </a:rPr>
              <a:t>Périmètre</a:t>
            </a:r>
            <a:r>
              <a:rPr kumimoji="0" lang="fr-FR" sz="2800" b="1" i="0" u="none" strike="noStrike" kern="1200" cap="none" spc="0" normalizeH="0" baseline="0" noProof="0" dirty="0">
                <a:ln>
                  <a:noFill/>
                </a:ln>
                <a:solidFill>
                  <a:srgbClr val="C00000"/>
                </a:solidFill>
                <a:effectLst/>
                <a:uLnTx/>
                <a:uFillTx/>
                <a:latin typeface="Calibri"/>
                <a:ea typeface="+mn-ea"/>
                <a:cs typeface="Calibri"/>
              </a:rPr>
              <a:t> :</a:t>
            </a:r>
            <a:r>
              <a:rPr kumimoji="0" lang="fr-FR" sz="1800" b="1" i="0" u="none" strike="noStrike" kern="1200" cap="none" spc="0" normalizeH="0" baseline="0" noProof="0" dirty="0">
                <a:ln>
                  <a:noFill/>
                </a:ln>
                <a:solidFill>
                  <a:srgbClr val="C00000"/>
                </a:solidFill>
                <a:effectLst/>
                <a:uLnTx/>
                <a:uFillTx/>
                <a:latin typeface="Calibri"/>
                <a:ea typeface="+mn-ea"/>
                <a:cs typeface="Calibri"/>
              </a:rPr>
              <a:t> </a:t>
            </a:r>
          </a:p>
          <a:p>
            <a:pPr marL="12700"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1050" b="1" i="0" u="none" strike="noStrike" kern="1200" cap="none" spc="0" normalizeH="0" baseline="0" noProof="0" dirty="0">
              <a:ln>
                <a:noFill/>
              </a:ln>
              <a:solidFill>
                <a:srgbClr val="C00000"/>
              </a:solidFill>
              <a:effectLst/>
              <a:highlight>
                <a:srgbClr val="808080"/>
              </a:highlight>
              <a:uLnTx/>
              <a:uFillTx/>
              <a:latin typeface="Calibri"/>
              <a:ea typeface="+mn-ea"/>
              <a:cs typeface="Calibri"/>
            </a:endParaRPr>
          </a:p>
          <a:p>
            <a:pPr marL="444500" marR="0" lvl="2" indent="-87313" algn="l" defTabSz="914400" rtl="0" eaLnBrk="1" fontAlgn="auto" latinLnBrk="0" hangingPunct="1">
              <a:lnSpc>
                <a:spcPct val="100000"/>
              </a:lnSpc>
              <a:spcBef>
                <a:spcPts val="105"/>
              </a:spcBef>
              <a:spcAft>
                <a:spcPts val="0"/>
              </a:spcAft>
              <a:buClr>
                <a:srgbClr val="C00000"/>
              </a:buClr>
              <a:buSzPct val="70000"/>
              <a:buFontTx/>
              <a:buChar char="-"/>
              <a:tabLst>
                <a:tab pos="354013" algn="l"/>
                <a:tab pos="355600" algn="l"/>
                <a:tab pos="627063"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L3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Chimie</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3 parcours (CAQ, CA, PC)</a:t>
            </a:r>
          </a:p>
          <a:p>
            <a:pPr marL="444500" marR="0" lvl="2" indent="-87313" algn="l" defTabSz="914400" rtl="0" eaLnBrk="1" fontAlgn="auto" latinLnBrk="0" hangingPunct="1">
              <a:lnSpc>
                <a:spcPct val="100000"/>
              </a:lnSpc>
              <a:spcBef>
                <a:spcPts val="105"/>
              </a:spcBef>
              <a:spcAft>
                <a:spcPts val="0"/>
              </a:spcAft>
              <a:buClr>
                <a:srgbClr val="C00000"/>
              </a:buClr>
              <a:buSzPct val="70000"/>
              <a:buFontTx/>
              <a:buChar char="-"/>
              <a:tabLst>
                <a:tab pos="354013" algn="l"/>
                <a:tab pos="355600" algn="l"/>
                <a:tab pos="627063"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L3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Sciences de la Terre </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1 parcours</a:t>
            </a:r>
          </a:p>
          <a:p>
            <a:pPr marL="444500" marR="0" lvl="2" indent="-87313" algn="l" defTabSz="914400" rtl="0" eaLnBrk="1" fontAlgn="auto" latinLnBrk="0" hangingPunct="1">
              <a:lnSpc>
                <a:spcPct val="100000"/>
              </a:lnSpc>
              <a:spcBef>
                <a:spcPts val="105"/>
              </a:spcBef>
              <a:spcAft>
                <a:spcPts val="0"/>
              </a:spcAft>
              <a:buClr>
                <a:srgbClr val="C00000"/>
              </a:buClr>
              <a:buSzPct val="70000"/>
              <a:buFontTx/>
              <a:buChar char="-"/>
              <a:tabLst>
                <a:tab pos="354013" algn="l"/>
                <a:tab pos="355600" algn="l"/>
                <a:tab pos="627063"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L3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Sciences de la Vie</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6 parcours (BBMCG, BGST, EBO, GBI, PAN, SVV)</a:t>
            </a:r>
            <a:endParaRPr kumimoji="0" lang="fr-FR" sz="1800" b="0" i="0" u="none" strike="noStrike" kern="1200" cap="none" spc="0" normalizeH="0" baseline="0" noProof="0" dirty="0">
              <a:ln>
                <a:noFill/>
              </a:ln>
              <a:solidFill>
                <a:prstClr val="black"/>
              </a:solidFill>
              <a:effectLst/>
              <a:uLnTx/>
              <a:uFillTx/>
              <a:latin typeface="Calibri"/>
              <a:ea typeface="+mn-ea"/>
              <a:cs typeface="Calibri"/>
            </a:endParaRPr>
          </a:p>
        </p:txBody>
      </p:sp>
      <p:sp>
        <p:nvSpPr>
          <p:cNvPr id="10" name="ZoneTexte 9">
            <a:extLst>
              <a:ext uri="{FF2B5EF4-FFF2-40B4-BE49-F238E27FC236}">
                <a16:creationId xmlns:a16="http://schemas.microsoft.com/office/drawing/2014/main" id="{CF5C69F4-5718-4EAC-8DE1-6E38005024A9}"/>
              </a:ext>
            </a:extLst>
          </p:cNvPr>
          <p:cNvSpPr txBox="1"/>
          <p:nvPr/>
        </p:nvSpPr>
        <p:spPr>
          <a:xfrm>
            <a:off x="1127464" y="4084653"/>
            <a:ext cx="11045006" cy="1436291"/>
          </a:xfrm>
          <a:prstGeom prst="rect">
            <a:avLst/>
          </a:prstGeom>
          <a:noFill/>
        </p:spPr>
        <p:txBody>
          <a:bodyPr wrap="square">
            <a:spAutoFit/>
          </a:bodyPr>
          <a:lstStyle/>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400" b="1" i="0" u="none" strike="noStrike" kern="1200" cap="none" spc="0" normalizeH="0" baseline="0" noProof="0" dirty="0">
                <a:ln>
                  <a:noFill/>
                </a:ln>
                <a:solidFill>
                  <a:srgbClr val="C00000"/>
                </a:solidFill>
                <a:effectLst/>
                <a:uLnTx/>
                <a:uFillTx/>
                <a:latin typeface="Calibri"/>
                <a:ea typeface="+mn-ea"/>
                <a:cs typeface="Calibri"/>
              </a:rPr>
              <a:t>Objectifs principaux :</a:t>
            </a:r>
          </a:p>
          <a:p>
            <a:pPr marL="927100" marR="0" lvl="2"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600" b="0" i="1" u="none" strike="noStrike" kern="1200" cap="none" spc="0" normalizeH="0" baseline="0" noProof="0" dirty="0">
              <a:ln>
                <a:noFill/>
              </a:ln>
              <a:solidFill>
                <a:prstClr val="black"/>
              </a:solidFill>
              <a:effectLst/>
              <a:uLnTx/>
              <a:uFillTx/>
              <a:latin typeface="Calibri"/>
              <a:ea typeface="+mn-ea"/>
              <a:cs typeface="Calibri"/>
            </a:endParaRPr>
          </a:p>
          <a:p>
            <a:pPr marL="539750" marR="0" lvl="2"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1" i="0" u="none" strike="noStrike" kern="1200" cap="none" spc="0" normalizeH="0" baseline="0" noProof="0" dirty="0">
                <a:ln>
                  <a:noFill/>
                </a:ln>
                <a:solidFill>
                  <a:prstClr val="black"/>
                </a:solidFill>
                <a:effectLst/>
                <a:uLnTx/>
                <a:uFillTx/>
                <a:latin typeface="Calibri"/>
                <a:ea typeface="+mn-ea"/>
                <a:cs typeface="Calibri"/>
              </a:rPr>
              <a:t>Sécurisation des données </a:t>
            </a:r>
            <a:r>
              <a:rPr kumimoji="0" lang="fr-FR" sz="1800" b="0" i="0" u="none" strike="noStrike" kern="1200" cap="none" spc="0" normalizeH="0" baseline="0" noProof="0" dirty="0">
                <a:ln>
                  <a:noFill/>
                </a:ln>
                <a:solidFill>
                  <a:prstClr val="black"/>
                </a:solidFill>
                <a:effectLst/>
                <a:uLnTx/>
                <a:uFillTx/>
                <a:latin typeface="Calibri"/>
                <a:ea typeface="+mn-ea"/>
                <a:cs typeface="Calibri"/>
              </a:rPr>
              <a:t>nécessaires au calcul des résultats et de l’assiduité de l’étudiant. </a:t>
            </a:r>
          </a:p>
          <a:p>
            <a:pPr marL="539750" marR="0" lvl="2"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1" i="0" u="none" strike="noStrike" kern="1200" cap="none" spc="0" normalizeH="0" baseline="0" noProof="0" dirty="0">
                <a:ln>
                  <a:noFill/>
                </a:ln>
                <a:solidFill>
                  <a:prstClr val="black"/>
                </a:solidFill>
                <a:effectLst/>
                <a:uLnTx/>
                <a:uFillTx/>
                <a:latin typeface="Calibri"/>
                <a:ea typeface="+mn-ea"/>
                <a:cs typeface="Calibri"/>
              </a:rPr>
              <a:t>Egalité</a:t>
            </a:r>
            <a:r>
              <a:rPr kumimoji="0" lang="fr-FR" sz="1800" b="0" i="0" u="none" strike="noStrike" kern="1200" cap="none" spc="0" normalizeH="0" baseline="0" noProof="0" dirty="0">
                <a:ln>
                  <a:noFill/>
                </a:ln>
                <a:solidFill>
                  <a:prstClr val="black"/>
                </a:solidFill>
                <a:effectLst/>
                <a:uLnTx/>
                <a:uFillTx/>
                <a:latin typeface="Calibri"/>
                <a:ea typeface="+mn-ea"/>
                <a:cs typeface="Calibri"/>
              </a:rPr>
              <a:t> </a:t>
            </a:r>
            <a:r>
              <a:rPr kumimoji="0" lang="fr-FR" sz="1800" b="1" i="0" u="none" strike="noStrike" kern="1200" cap="none" spc="0" normalizeH="0" baseline="0" noProof="0" dirty="0">
                <a:ln>
                  <a:noFill/>
                </a:ln>
                <a:solidFill>
                  <a:prstClr val="black"/>
                </a:solidFill>
                <a:effectLst/>
                <a:uLnTx/>
                <a:uFillTx/>
                <a:latin typeface="Calibri"/>
                <a:ea typeface="+mn-ea"/>
                <a:cs typeface="Calibri"/>
              </a:rPr>
              <a:t>de traitement </a:t>
            </a:r>
            <a:r>
              <a:rPr kumimoji="0" lang="fr-FR" sz="1800" b="0" i="0" u="none" strike="noStrike" kern="1200" cap="none" spc="0" normalizeH="0" baseline="0" noProof="0" dirty="0">
                <a:ln>
                  <a:noFill/>
                </a:ln>
                <a:solidFill>
                  <a:prstClr val="black"/>
                </a:solidFill>
                <a:effectLst/>
                <a:uLnTx/>
                <a:uFillTx/>
                <a:latin typeface="Calibri"/>
                <a:ea typeface="+mn-ea"/>
                <a:cs typeface="Calibri"/>
              </a:rPr>
              <a:t>des étudiants.</a:t>
            </a:r>
          </a:p>
          <a:p>
            <a:pPr marL="539750" marR="0" lvl="2"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a:ea typeface="+mn-ea"/>
                <a:cs typeface="Calibri"/>
              </a:rPr>
              <a:t>Ha</a:t>
            </a:r>
            <a:r>
              <a:rPr kumimoji="0" lang="fr-FR" sz="1800" b="0" i="0" u="none" strike="noStrike" kern="1200" cap="none" spc="0" normalizeH="0" baseline="0" noProof="0" dirty="0" err="1">
                <a:ln>
                  <a:noFill/>
                </a:ln>
                <a:solidFill>
                  <a:prstClr val="black"/>
                </a:solidFill>
                <a:effectLst/>
                <a:uLnTx/>
                <a:uFillTx/>
                <a:latin typeface="Calibri"/>
                <a:ea typeface="+mn-ea"/>
                <a:cs typeface="Calibri"/>
              </a:rPr>
              <a:t>rmonisation</a:t>
            </a:r>
            <a:r>
              <a:rPr kumimoji="0" lang="fr-FR" sz="1800" b="0" i="0" u="none" strike="noStrike" kern="1200" cap="none" spc="0" normalizeH="0" baseline="0" noProof="0" dirty="0">
                <a:ln>
                  <a:noFill/>
                </a:ln>
                <a:solidFill>
                  <a:prstClr val="black"/>
                </a:solidFill>
                <a:effectLst/>
                <a:uLnTx/>
                <a:uFillTx/>
                <a:latin typeface="Calibri"/>
                <a:ea typeface="+mn-ea"/>
                <a:cs typeface="Calibri"/>
              </a:rPr>
              <a:t> et </a:t>
            </a:r>
            <a:r>
              <a:rPr kumimoji="0" lang="fr-FR" sz="1800" b="1" i="0" u="none" strike="noStrike" kern="1200" cap="none" spc="0" normalizeH="0" baseline="0" noProof="0" dirty="0">
                <a:ln>
                  <a:noFill/>
                </a:ln>
                <a:solidFill>
                  <a:prstClr val="black"/>
                </a:solidFill>
                <a:effectLst/>
                <a:uLnTx/>
                <a:uFillTx/>
                <a:latin typeface="Calibri"/>
                <a:ea typeface="+mn-ea"/>
                <a:cs typeface="Calibri"/>
              </a:rPr>
              <a:t>amélioration des pratiques. </a:t>
            </a:r>
            <a:endParaRPr kumimoji="0" lang="fr-FR" sz="1800" b="1" i="1" u="none" strike="noStrike" kern="1200" cap="none" spc="0" normalizeH="0" baseline="0" noProof="0" dirty="0">
              <a:ln>
                <a:noFill/>
              </a:ln>
              <a:solidFill>
                <a:prstClr val="black"/>
              </a:solidFill>
              <a:effectLst/>
              <a:uLnTx/>
              <a:uFillTx/>
              <a:latin typeface="Calibri"/>
              <a:ea typeface="+mn-ea"/>
              <a:cs typeface="Calibri"/>
            </a:endParaRPr>
          </a:p>
        </p:txBody>
      </p:sp>
      <p:sp>
        <p:nvSpPr>
          <p:cNvPr id="11" name="ZoneTexte 10">
            <a:extLst>
              <a:ext uri="{FF2B5EF4-FFF2-40B4-BE49-F238E27FC236}">
                <a16:creationId xmlns:a16="http://schemas.microsoft.com/office/drawing/2014/main" id="{7309F6D0-6C72-4BCF-916B-506F60345E02}"/>
              </a:ext>
            </a:extLst>
          </p:cNvPr>
          <p:cNvSpPr txBox="1"/>
          <p:nvPr/>
        </p:nvSpPr>
        <p:spPr>
          <a:xfrm>
            <a:off x="5431258" y="2949631"/>
            <a:ext cx="6096000" cy="659155"/>
          </a:xfrm>
          <a:prstGeom prst="rect">
            <a:avLst/>
          </a:prstGeom>
          <a:noFill/>
        </p:spPr>
        <p:txBody>
          <a:bodyPr wrap="square">
            <a:spAutoFit/>
          </a:bodyPr>
          <a:lstStyle/>
          <a:p>
            <a:pPr marL="444500" marR="0" lvl="2" indent="-87313" algn="l" defTabSz="914400" rtl="0" eaLnBrk="1" fontAlgn="auto" latinLnBrk="0" hangingPunct="1">
              <a:lnSpc>
                <a:spcPct val="100000"/>
              </a:lnSpc>
              <a:spcBef>
                <a:spcPts val="105"/>
              </a:spcBef>
              <a:spcAft>
                <a:spcPts val="0"/>
              </a:spcAft>
              <a:buClr>
                <a:srgbClr val="C00000"/>
              </a:buClr>
              <a:buSzPct val="70000"/>
              <a:buFontTx/>
              <a:buChar char="-"/>
              <a:tabLst>
                <a:tab pos="354013" algn="l"/>
                <a:tab pos="355600" algn="l"/>
                <a:tab pos="627063"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Master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Biologie-Santé : </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4 parcours (BCGP, </a:t>
            </a:r>
            <a:r>
              <a:rPr kumimoji="0" lang="fr-FR" sz="1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MeI</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NS, PPP)</a:t>
            </a:r>
          </a:p>
          <a:p>
            <a:pPr marL="444500" marR="0" lvl="2" indent="-87313" algn="l" defTabSz="914400" rtl="0" eaLnBrk="1" fontAlgn="auto" latinLnBrk="0" hangingPunct="1">
              <a:lnSpc>
                <a:spcPct val="100000"/>
              </a:lnSpc>
              <a:spcBef>
                <a:spcPts val="105"/>
              </a:spcBef>
              <a:spcAft>
                <a:spcPts val="0"/>
              </a:spcAft>
              <a:buClr>
                <a:srgbClr val="C00000"/>
              </a:buClr>
              <a:buSzPct val="70000"/>
              <a:buFontTx/>
              <a:buChar char="-"/>
              <a:tabLst>
                <a:tab pos="354013" algn="l"/>
                <a:tab pos="355600" algn="l"/>
                <a:tab pos="627063"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Master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Ingénierie de la Santé : </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 parcours (GC, GPBI)</a:t>
            </a:r>
          </a:p>
        </p:txBody>
      </p:sp>
      <p:sp>
        <p:nvSpPr>
          <p:cNvPr id="12" name="ZoneTexte 11">
            <a:extLst>
              <a:ext uri="{FF2B5EF4-FFF2-40B4-BE49-F238E27FC236}">
                <a16:creationId xmlns:a16="http://schemas.microsoft.com/office/drawing/2014/main" id="{1A63094D-7B06-4B21-BF93-7C307051E601}"/>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409250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23</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lvl="0">
              <a:lnSpc>
                <a:spcPct val="100000"/>
              </a:lnSpc>
              <a:spcBef>
                <a:spcPts val="0"/>
              </a:spcBef>
              <a:defRPr/>
            </a:pPr>
            <a:r>
              <a:rPr lang="fr-FR" sz="2400" b="1" cap="all" dirty="0">
                <a:solidFill>
                  <a:srgbClr val="AA1901"/>
                </a:solidFill>
                <a:latin typeface="Neo Sans Std" panose="020B0504030504040204" pitchFamily="34" charset="0"/>
              </a:rPr>
              <a:t>Réflexions pour l’ORGANISATION DU SOUTIEN AUX FORMATIONS</a:t>
            </a:r>
            <a:endParaRPr lang="fr-FR" sz="1600" dirty="0">
              <a:solidFill>
                <a:srgbClr val="AA1901"/>
              </a:solidFill>
              <a:latin typeface="Neo Sans Std" panose="020B0504030504040204" pitchFamily="34" charset="0"/>
            </a:endParaRPr>
          </a:p>
        </p:txBody>
      </p:sp>
      <p:sp>
        <p:nvSpPr>
          <p:cNvPr id="8" name="ZoneTexte 7">
            <a:extLst>
              <a:ext uri="{FF2B5EF4-FFF2-40B4-BE49-F238E27FC236}">
                <a16:creationId xmlns:a16="http://schemas.microsoft.com/office/drawing/2014/main" id="{2C3A2FD1-DC5B-4D47-B4AE-A27704F6BDD1}"/>
              </a:ext>
            </a:extLst>
          </p:cNvPr>
          <p:cNvSpPr txBox="1"/>
          <p:nvPr/>
        </p:nvSpPr>
        <p:spPr>
          <a:xfrm>
            <a:off x="1036218" y="948350"/>
            <a:ext cx="11045006" cy="1511183"/>
          </a:xfrm>
          <a:prstGeom prst="rect">
            <a:avLst/>
          </a:prstGeom>
          <a:noFill/>
        </p:spPr>
        <p:txBody>
          <a:bodyPr wrap="square">
            <a:spAutoFit/>
          </a:bodyPr>
          <a:lstStyle/>
          <a:p>
            <a:pPr marL="177800" marR="0" lvl="2"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400" b="1" i="0" u="none" strike="noStrike" kern="1200" cap="none" spc="0" normalizeH="0" baseline="0" noProof="0" dirty="0">
                <a:ln>
                  <a:noFill/>
                </a:ln>
                <a:solidFill>
                  <a:prstClr val="white"/>
                </a:solidFill>
                <a:effectLst/>
                <a:highlight>
                  <a:srgbClr val="808080"/>
                </a:highlight>
                <a:uLnTx/>
                <a:uFillTx/>
                <a:latin typeface="Calibri"/>
                <a:ea typeface="+mn-ea"/>
                <a:cs typeface="Calibri"/>
              </a:rPr>
              <a:t> Elaboration du  bilan</a:t>
            </a:r>
            <a:endParaRPr kumimoji="0" lang="fr-FR" sz="600" b="0" i="1" u="none" strike="noStrike" kern="1200" cap="none" spc="0" normalizeH="0" baseline="0" noProof="0" dirty="0">
              <a:ln>
                <a:noFill/>
              </a:ln>
              <a:solidFill>
                <a:prstClr val="black"/>
              </a:solidFill>
              <a:effectLst/>
              <a:highlight>
                <a:srgbClr val="808080"/>
              </a:highlight>
              <a:uLnTx/>
              <a:uFillTx/>
              <a:latin typeface="Calibri"/>
              <a:ea typeface="+mn-ea"/>
              <a:cs typeface="Calibri"/>
            </a:endParaRPr>
          </a:p>
          <a:p>
            <a:pPr marL="177800" marR="0" lvl="2"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600" b="1" i="1" u="none" strike="noStrike" kern="1200" cap="none" spc="0" normalizeH="0" baseline="0" noProof="0" dirty="0">
              <a:ln>
                <a:noFill/>
              </a:ln>
              <a:solidFill>
                <a:prstClr val="black"/>
              </a:solidFill>
              <a:effectLst/>
              <a:highlight>
                <a:srgbClr val="808080"/>
              </a:highlight>
              <a:uLnTx/>
              <a:uFillTx/>
              <a:latin typeface="Calibri"/>
              <a:ea typeface="+mn-ea"/>
              <a:cs typeface="Calibri"/>
            </a:endParaRPr>
          </a:p>
          <a:p>
            <a:pPr marL="825500" marR="0" lvl="2" indent="-285750" algn="l" defTabSz="914400" rtl="0" eaLnBrk="1" fontAlgn="auto" latinLnBrk="0" hangingPunct="1">
              <a:lnSpc>
                <a:spcPct val="100000"/>
              </a:lnSpc>
              <a:spcBef>
                <a:spcPts val="105"/>
              </a:spcBef>
              <a:spcAft>
                <a:spcPts val="0"/>
              </a:spcAft>
              <a:buClr>
                <a:srgbClr val="C00000"/>
              </a:buClr>
              <a:buSzPct val="70000"/>
              <a:buFontTx/>
              <a:buChar char="-"/>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Recueil des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demandes-utilisateurs</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survenues tout au long du semestre</a:t>
            </a:r>
          </a:p>
          <a:p>
            <a:pPr marL="825500" marR="0" lvl="2" indent="-285750" algn="l" defTabSz="914400" rtl="0" eaLnBrk="1" fontAlgn="auto" latinLnBrk="0" hangingPunct="1">
              <a:lnSpc>
                <a:spcPct val="100000"/>
              </a:lnSpc>
              <a:spcBef>
                <a:spcPts val="105"/>
              </a:spcBef>
              <a:spcAft>
                <a:spcPts val="0"/>
              </a:spcAft>
              <a:buClr>
                <a:srgbClr val="C00000"/>
              </a:buClr>
              <a:buSzPct val="70000"/>
              <a:buFontTx/>
              <a:buChar char="-"/>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Bilan interne gestionnaires SFRI / analyse globale des charges en lien avec la direction de SFA</a:t>
            </a:r>
          </a:p>
          <a:p>
            <a:pPr marL="825500" marR="0" lvl="2" indent="-285750" algn="l" defTabSz="914400" rtl="0" eaLnBrk="1" fontAlgn="auto" latinLnBrk="0" hangingPunct="1">
              <a:lnSpc>
                <a:spcPct val="100000"/>
              </a:lnSpc>
              <a:spcBef>
                <a:spcPts val="105"/>
              </a:spcBef>
              <a:spcAft>
                <a:spcPts val="0"/>
              </a:spcAft>
              <a:buClr>
                <a:srgbClr val="C00000"/>
              </a:buClr>
              <a:buSzPct val="70000"/>
              <a:buFontTx/>
              <a:buChar char="-"/>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Questionnaire envoyé à 33 destinataires directs, 17 répondants</a:t>
            </a:r>
          </a:p>
          <a:p>
            <a:pPr marL="825500" marR="0" lvl="2" indent="-285750" algn="l" defTabSz="914400" rtl="0" eaLnBrk="1" fontAlgn="auto" latinLnBrk="0" hangingPunct="1">
              <a:lnSpc>
                <a:spcPct val="150000"/>
              </a:lnSpc>
              <a:spcBef>
                <a:spcPts val="105"/>
              </a:spcBef>
              <a:spcAft>
                <a:spcPts val="0"/>
              </a:spcAft>
              <a:buClr>
                <a:srgbClr val="C00000"/>
              </a:buClr>
              <a:buSzPct val="70000"/>
              <a:buFontTx/>
              <a:buChar char="-"/>
              <a:tabLst>
                <a:tab pos="354965" algn="l"/>
                <a:tab pos="355600" algn="l"/>
              </a:tabLst>
              <a:defRPr/>
            </a:pPr>
            <a:endParaRPr kumimoji="0" lang="fr-FR" sz="300" b="1" i="1" u="none" strike="noStrike" kern="1200" cap="none" spc="0" normalizeH="0" baseline="0" noProof="0" dirty="0">
              <a:ln>
                <a:noFill/>
              </a:ln>
              <a:solidFill>
                <a:prstClr val="black"/>
              </a:solidFill>
              <a:effectLst/>
              <a:uLnTx/>
              <a:uFillTx/>
              <a:latin typeface="Calibri" panose="020F0502020204030204"/>
              <a:ea typeface="+mn-ea"/>
              <a:cs typeface="Calibri"/>
            </a:endParaRPr>
          </a:p>
        </p:txBody>
      </p:sp>
      <p:graphicFrame>
        <p:nvGraphicFramePr>
          <p:cNvPr id="9" name="Tableau 8">
            <a:extLst>
              <a:ext uri="{FF2B5EF4-FFF2-40B4-BE49-F238E27FC236}">
                <a16:creationId xmlns:a16="http://schemas.microsoft.com/office/drawing/2014/main" id="{309ABAAE-F9DB-43A0-9FA3-9595C9F5FB51}"/>
              </a:ext>
            </a:extLst>
          </p:cNvPr>
          <p:cNvGraphicFramePr>
            <a:graphicFrameLocks noGrp="1"/>
          </p:cNvGraphicFramePr>
          <p:nvPr>
            <p:extLst>
              <p:ext uri="{D42A27DB-BD31-4B8C-83A1-F6EECF244321}">
                <p14:modId xmlns:p14="http://schemas.microsoft.com/office/powerpoint/2010/main" val="3709028481"/>
              </p:ext>
            </p:extLst>
          </p:nvPr>
        </p:nvGraphicFramePr>
        <p:xfrm>
          <a:off x="1217859" y="2504384"/>
          <a:ext cx="10086636" cy="3931265"/>
        </p:xfrm>
        <a:graphic>
          <a:graphicData uri="http://schemas.openxmlformats.org/drawingml/2006/table">
            <a:tbl>
              <a:tblPr>
                <a:tableStyleId>{5C22544A-7EE6-4342-B048-85BDC9FD1C3A}</a:tableStyleId>
              </a:tblPr>
              <a:tblGrid>
                <a:gridCol w="4721233">
                  <a:extLst>
                    <a:ext uri="{9D8B030D-6E8A-4147-A177-3AD203B41FA5}">
                      <a16:colId xmlns:a16="http://schemas.microsoft.com/office/drawing/2014/main" val="2906080524"/>
                    </a:ext>
                  </a:extLst>
                </a:gridCol>
                <a:gridCol w="5365403">
                  <a:extLst>
                    <a:ext uri="{9D8B030D-6E8A-4147-A177-3AD203B41FA5}">
                      <a16:colId xmlns:a16="http://schemas.microsoft.com/office/drawing/2014/main" val="2872828697"/>
                    </a:ext>
                  </a:extLst>
                </a:gridCol>
              </a:tblGrid>
              <a:tr h="400194">
                <a:tc>
                  <a:txBody>
                    <a:bodyPr/>
                    <a:lstStyle/>
                    <a:p>
                      <a:pPr marL="0" indent="93663" algn="l" fontAlgn="b">
                        <a:lnSpc>
                          <a:spcPct val="100000"/>
                        </a:lnSpc>
                      </a:pPr>
                      <a:r>
                        <a:rPr lang="fr-FR" sz="1800" b="1" i="0" u="none" strike="noStrike" dirty="0">
                          <a:solidFill>
                            <a:schemeClr val="bg1"/>
                          </a:solidFill>
                          <a:effectLst/>
                          <a:latin typeface="+mj-lt"/>
                          <a:cs typeface="Arial" panose="020B0604020202020204" pitchFamily="34" charset="0"/>
                        </a:rPr>
                        <a:t>Remarques plutôt encourageantes</a:t>
                      </a:r>
                    </a:p>
                  </a:txBody>
                  <a:tcPr marL="7620" marR="7620" marT="7620" marB="0">
                    <a:solidFill>
                      <a:srgbClr val="A2122A"/>
                    </a:solidFill>
                  </a:tcPr>
                </a:tc>
                <a:tc>
                  <a:txBody>
                    <a:bodyPr/>
                    <a:lstStyle/>
                    <a:p>
                      <a:pPr marL="0" indent="93663" algn="l" fontAlgn="b">
                        <a:lnSpc>
                          <a:spcPct val="100000"/>
                        </a:lnSpc>
                      </a:pPr>
                      <a:r>
                        <a:rPr lang="fr-FR" sz="1800" b="1" i="0" u="none" strike="noStrike" dirty="0">
                          <a:solidFill>
                            <a:schemeClr val="bg1"/>
                          </a:solidFill>
                          <a:effectLst/>
                          <a:latin typeface="+mn-lt"/>
                          <a:ea typeface="+mn-ea"/>
                          <a:cs typeface="Arial" panose="020B0604020202020204" pitchFamily="34" charset="0"/>
                        </a:rPr>
                        <a:t>Points d’amélioration</a:t>
                      </a:r>
                      <a:endParaRPr lang="fr-FR" sz="1800" b="1" i="0" u="none" strike="noStrike" dirty="0">
                        <a:solidFill>
                          <a:schemeClr val="bg1"/>
                        </a:solidFill>
                        <a:effectLst/>
                        <a:latin typeface="+mj-lt"/>
                        <a:cs typeface="Arial" panose="020B0604020202020204" pitchFamily="34" charset="0"/>
                      </a:endParaRPr>
                    </a:p>
                  </a:txBody>
                  <a:tcPr marL="7620" marR="7620" marT="7620" marB="0">
                    <a:solidFill>
                      <a:srgbClr val="A2122A"/>
                    </a:solidFill>
                  </a:tcPr>
                </a:tc>
                <a:extLst>
                  <a:ext uri="{0D108BD9-81ED-4DB2-BD59-A6C34878D82A}">
                    <a16:rowId xmlns:a16="http://schemas.microsoft.com/office/drawing/2014/main" val="3670143299"/>
                  </a:ext>
                </a:extLst>
              </a:tr>
              <a:tr h="255835">
                <a:tc>
                  <a:txBody>
                    <a:bodyPr/>
                    <a:lstStyle/>
                    <a:p>
                      <a:pPr marL="87313" marR="0" lvl="3" indent="0" algn="l" defTabSz="914400" rtl="0" eaLnBrk="1" fontAlgn="auto" latinLnBrk="0" hangingPunct="1">
                        <a:lnSpc>
                          <a:spcPct val="100000"/>
                        </a:lnSpc>
                        <a:spcBef>
                          <a:spcPts val="105"/>
                        </a:spcBef>
                        <a:spcAft>
                          <a:spcPts val="0"/>
                        </a:spcAft>
                        <a:buClr>
                          <a:srgbClr val="A2122A"/>
                        </a:buClr>
                        <a:buSzPct val="70000"/>
                        <a:buFont typeface="+mj-lt"/>
                        <a:buNone/>
                        <a:tabLst>
                          <a:tab pos="354965" algn="l"/>
                          <a:tab pos="355600" algn="l"/>
                        </a:tabLst>
                        <a:defRPr/>
                      </a:pPr>
                      <a:r>
                        <a:rPr kumimoji="0" lang="fr-FR" sz="1800" b="0" i="1" u="none" strike="noStrike" kern="1200" cap="none" spc="0" normalizeH="0" baseline="0" noProof="0" dirty="0">
                          <a:ln>
                            <a:noFill/>
                          </a:ln>
                          <a:solidFill>
                            <a:prstClr val="black"/>
                          </a:solidFill>
                          <a:effectLst/>
                          <a:uLnTx/>
                          <a:uFillTx/>
                          <a:latin typeface="+mj-lt"/>
                          <a:ea typeface="+mn-ea"/>
                          <a:cs typeface="Times New Roman" panose="02020603050405020304" pitchFamily="18" charset="0"/>
                        </a:rPr>
                        <a:t>Homogénéisation - Clarification</a:t>
                      </a:r>
                    </a:p>
                  </a:txBody>
                  <a:tcPr marL="7620" marR="7620" marT="7620" marB="0">
                    <a:solidFill>
                      <a:schemeClr val="accent6">
                        <a:lumMod val="20000"/>
                        <a:lumOff val="80000"/>
                      </a:schemeClr>
                    </a:solidFill>
                  </a:tcPr>
                </a:tc>
                <a:tc>
                  <a:txBody>
                    <a:bodyPr/>
                    <a:lstStyle/>
                    <a:p>
                      <a:pPr marL="0" indent="87313" algn="l" fontAlgn="b">
                        <a:lnSpc>
                          <a:spcPct val="100000"/>
                        </a:lnSpc>
                      </a:pPr>
                      <a:r>
                        <a:rPr lang="fr-FR" i="1" dirty="0">
                          <a:solidFill>
                            <a:prstClr val="black"/>
                          </a:solidFill>
                          <a:latin typeface="+mj-lt"/>
                          <a:ea typeface="+mn-ea"/>
                          <a:cs typeface="Times New Roman" panose="02020603050405020304" pitchFamily="18" charset="0"/>
                        </a:rPr>
                        <a:t>Procédure plus stricte</a:t>
                      </a:r>
                    </a:p>
                  </a:txBody>
                  <a:tcPr marL="7620" marR="7620" marT="7620" marB="0">
                    <a:solidFill>
                      <a:schemeClr val="accent6">
                        <a:lumMod val="20000"/>
                        <a:lumOff val="80000"/>
                      </a:schemeClr>
                    </a:solidFill>
                  </a:tcPr>
                </a:tc>
                <a:extLst>
                  <a:ext uri="{0D108BD9-81ED-4DB2-BD59-A6C34878D82A}">
                    <a16:rowId xmlns:a16="http://schemas.microsoft.com/office/drawing/2014/main" val="3941669363"/>
                  </a:ext>
                </a:extLst>
              </a:tr>
              <a:tr h="426481">
                <a:tc>
                  <a:txBody>
                    <a:bodyPr/>
                    <a:lstStyle/>
                    <a:p>
                      <a:pPr marL="0" marR="0" lvl="3" indent="87313" algn="l" defTabSz="914400" rtl="0" eaLnBrk="1" fontAlgn="auto" latinLnBrk="0" hangingPunct="1">
                        <a:lnSpc>
                          <a:spcPct val="100000"/>
                        </a:lnSpc>
                        <a:spcBef>
                          <a:spcPts val="105"/>
                        </a:spcBef>
                        <a:spcAft>
                          <a:spcPts val="0"/>
                        </a:spcAft>
                        <a:buClr>
                          <a:srgbClr val="C00000"/>
                        </a:buClr>
                        <a:buSzPct val="70000"/>
                        <a:buFont typeface="Wingdings" panose="05000000000000000000" pitchFamily="2" charset="2"/>
                        <a:buNone/>
                        <a:tabLst>
                          <a:tab pos="354965" algn="l"/>
                          <a:tab pos="355600" algn="l"/>
                        </a:tabLst>
                        <a:defRPr/>
                      </a:pPr>
                      <a:r>
                        <a:rPr kumimoji="0" lang="fr-FR" sz="1800" b="0" i="1" u="none" strike="noStrike" kern="1200" cap="none" spc="0" normalizeH="0" baseline="0" noProof="0" dirty="0">
                          <a:ln>
                            <a:noFill/>
                          </a:ln>
                          <a:solidFill>
                            <a:prstClr val="black"/>
                          </a:solidFill>
                          <a:effectLst/>
                          <a:uLnTx/>
                          <a:uFillTx/>
                          <a:latin typeface="+mj-lt"/>
                          <a:ea typeface="+mn-ea"/>
                          <a:cs typeface="Times New Roman" panose="02020603050405020304" pitchFamily="18" charset="0"/>
                        </a:rPr>
                        <a:t>PV quasi sans erreur obtenu pour la date du jury</a:t>
                      </a:r>
                    </a:p>
                  </a:txBody>
                  <a:tcPr marL="7620" marR="7620" marT="7620" marB="0">
                    <a:solidFill>
                      <a:schemeClr val="accent6">
                        <a:lumMod val="20000"/>
                        <a:lumOff val="80000"/>
                      </a:schemeClr>
                    </a:solidFill>
                  </a:tcPr>
                </a:tc>
                <a:tc>
                  <a:txBody>
                    <a:bodyPr/>
                    <a:lstStyle/>
                    <a:p>
                      <a:pPr marL="88900" indent="0" algn="l" fontAlgn="b">
                        <a:lnSpc>
                          <a:spcPct val="100000"/>
                        </a:lnSpc>
                        <a:tabLst>
                          <a:tab pos="0" algn="l"/>
                        </a:tabLst>
                      </a:pPr>
                      <a:r>
                        <a:rPr lang="fr-FR" i="1" dirty="0" err="1">
                          <a:solidFill>
                            <a:prstClr val="black"/>
                          </a:solidFill>
                          <a:latin typeface="+mj-lt"/>
                          <a:ea typeface="+mn-ea"/>
                          <a:cs typeface="Times New Roman" panose="02020603050405020304" pitchFamily="18" charset="0"/>
                        </a:rPr>
                        <a:t>Resp</a:t>
                      </a:r>
                      <a:r>
                        <a:rPr lang="fr-FR" i="1" dirty="0">
                          <a:solidFill>
                            <a:prstClr val="black"/>
                          </a:solidFill>
                          <a:latin typeface="+mj-lt"/>
                          <a:ea typeface="+mn-ea"/>
                          <a:cs typeface="Times New Roman" panose="02020603050405020304" pitchFamily="18" charset="0"/>
                        </a:rPr>
                        <a:t> UE pas suffisamment associés</a:t>
                      </a:r>
                    </a:p>
                  </a:txBody>
                  <a:tcPr marL="7620" marR="7620" marT="7620" marB="0">
                    <a:solidFill>
                      <a:schemeClr val="accent6">
                        <a:lumMod val="20000"/>
                        <a:lumOff val="80000"/>
                      </a:schemeClr>
                    </a:solidFill>
                  </a:tcPr>
                </a:tc>
                <a:extLst>
                  <a:ext uri="{0D108BD9-81ED-4DB2-BD59-A6C34878D82A}">
                    <a16:rowId xmlns:a16="http://schemas.microsoft.com/office/drawing/2014/main" val="2827940456"/>
                  </a:ext>
                </a:extLst>
              </a:tr>
              <a:tr h="550187">
                <a:tc>
                  <a:txBody>
                    <a:bodyPr/>
                    <a:lstStyle/>
                    <a:p>
                      <a:pPr marL="93663" indent="0" algn="l" fontAlgn="b">
                        <a:lnSpc>
                          <a:spcPct val="100000"/>
                        </a:lnSpc>
                      </a:pPr>
                      <a:r>
                        <a:rPr lang="fr-FR" sz="1800" b="0" i="1" u="none" strike="noStrike" dirty="0">
                          <a:effectLst/>
                          <a:latin typeface="+mj-lt"/>
                        </a:rPr>
                        <a:t>Expérience concluante malgré les doutes et interrogations lors de la mise en place</a:t>
                      </a:r>
                    </a:p>
                  </a:txBody>
                  <a:tcPr marL="7620" marR="7620" marT="7620" marB="0">
                    <a:solidFill>
                      <a:schemeClr val="accent6">
                        <a:lumMod val="20000"/>
                        <a:lumOff val="80000"/>
                      </a:schemeClr>
                    </a:solidFill>
                  </a:tcPr>
                </a:tc>
                <a:tc>
                  <a:txBody>
                    <a:bodyPr/>
                    <a:lstStyle/>
                    <a:p>
                      <a:pPr marL="87313" marR="0" lvl="0" indent="0" algn="l" defTabSz="914400" eaLnBrk="1" fontAlgn="b" latinLnBrk="0" hangingPunct="1">
                        <a:lnSpc>
                          <a:spcPct val="100000"/>
                        </a:lnSpc>
                        <a:spcBef>
                          <a:spcPts val="0"/>
                        </a:spcBef>
                        <a:spcAft>
                          <a:spcPts val="0"/>
                        </a:spcAft>
                        <a:buClrTx/>
                        <a:buSzTx/>
                        <a:buFontTx/>
                        <a:buNone/>
                        <a:tabLst/>
                        <a:defRPr/>
                      </a:pPr>
                      <a:r>
                        <a:rPr lang="fr-FR" i="1" dirty="0">
                          <a:solidFill>
                            <a:prstClr val="black"/>
                          </a:solidFill>
                          <a:latin typeface="+mj-lt"/>
                          <a:ea typeface="+mn-ea"/>
                          <a:cs typeface="Times New Roman" panose="02020603050405020304" pitchFamily="18" charset="0"/>
                        </a:rPr>
                        <a:t>Information par bouche à oreille</a:t>
                      </a:r>
                    </a:p>
                  </a:txBody>
                  <a:tcPr marL="7620" marR="7620" marT="7620" marB="0">
                    <a:solidFill>
                      <a:schemeClr val="accent6">
                        <a:lumMod val="20000"/>
                        <a:lumOff val="80000"/>
                      </a:schemeClr>
                    </a:solidFill>
                  </a:tcPr>
                </a:tc>
                <a:extLst>
                  <a:ext uri="{0D108BD9-81ED-4DB2-BD59-A6C34878D82A}">
                    <a16:rowId xmlns:a16="http://schemas.microsoft.com/office/drawing/2014/main" val="3159911340"/>
                  </a:ext>
                </a:extLst>
              </a:tr>
              <a:tr h="504756">
                <a:tc>
                  <a:txBody>
                    <a:bodyPr/>
                    <a:lstStyle/>
                    <a:p>
                      <a:pPr marL="85725" marR="0" lvl="0" indent="0" algn="l" defTabSz="914400" eaLnBrk="1" fontAlgn="b" latinLnBrk="0" hangingPunct="1">
                        <a:lnSpc>
                          <a:spcPct val="100000"/>
                        </a:lnSpc>
                        <a:spcBef>
                          <a:spcPts val="0"/>
                        </a:spcBef>
                        <a:spcAft>
                          <a:spcPts val="0"/>
                        </a:spcAft>
                        <a:buClrTx/>
                        <a:buSzTx/>
                        <a:buFontTx/>
                        <a:buNone/>
                        <a:tabLst/>
                        <a:defRPr/>
                      </a:pPr>
                      <a:r>
                        <a:rPr lang="fr-FR" sz="1800" b="0" i="1" u="none" strike="noStrike" dirty="0">
                          <a:effectLst/>
                          <a:latin typeface="+mj-lt"/>
                        </a:rPr>
                        <a:t>Plutôt satisfaisant alors qu'on craignait que ce soit compliqué!</a:t>
                      </a:r>
                    </a:p>
                  </a:txBody>
                  <a:tcPr marL="7620" marR="7620" marT="7620" marB="0">
                    <a:solidFill>
                      <a:schemeClr val="accent6">
                        <a:lumMod val="20000"/>
                        <a:lumOff val="80000"/>
                      </a:schemeClr>
                    </a:solidFill>
                  </a:tcPr>
                </a:tc>
                <a:tc>
                  <a:txBody>
                    <a:bodyPr/>
                    <a:lstStyle/>
                    <a:p>
                      <a:pPr marL="0" marR="0" lvl="0" indent="88900" algn="l" defTabSz="914400" eaLnBrk="1" fontAlgn="b" latinLnBrk="0" hangingPunct="1">
                        <a:lnSpc>
                          <a:spcPct val="100000"/>
                        </a:lnSpc>
                        <a:spcBef>
                          <a:spcPts val="0"/>
                        </a:spcBef>
                        <a:spcAft>
                          <a:spcPts val="0"/>
                        </a:spcAft>
                        <a:buClrTx/>
                        <a:buSzTx/>
                        <a:buFontTx/>
                        <a:buNone/>
                        <a:tabLst/>
                        <a:defRPr/>
                      </a:pPr>
                      <a:r>
                        <a:rPr lang="fr-FR" i="1" dirty="0">
                          <a:solidFill>
                            <a:prstClr val="black"/>
                          </a:solidFill>
                          <a:latin typeface="+mj-lt"/>
                          <a:ea typeface="+mn-ea"/>
                          <a:cs typeface="Times New Roman" panose="02020603050405020304" pitchFamily="18" charset="0"/>
                        </a:rPr>
                        <a:t>Initiative peu partagée en amont</a:t>
                      </a:r>
                    </a:p>
                  </a:txBody>
                  <a:tcPr marL="7620" marR="7620" marT="7620" marB="0">
                    <a:solidFill>
                      <a:schemeClr val="accent6">
                        <a:lumMod val="20000"/>
                        <a:lumOff val="80000"/>
                      </a:schemeClr>
                    </a:solidFill>
                  </a:tcPr>
                </a:tc>
                <a:extLst>
                  <a:ext uri="{0D108BD9-81ED-4DB2-BD59-A6C34878D82A}">
                    <a16:rowId xmlns:a16="http://schemas.microsoft.com/office/drawing/2014/main" val="3397380275"/>
                  </a:ext>
                </a:extLst>
              </a:tr>
              <a:tr h="504756">
                <a:tc rowSpan="3">
                  <a:txBody>
                    <a:bodyPr/>
                    <a:lstStyle/>
                    <a:p>
                      <a:pPr marL="85725" marR="0" lvl="0" indent="0" algn="l" defTabSz="914400" eaLnBrk="1" fontAlgn="b" latinLnBrk="0" hangingPunct="1">
                        <a:lnSpc>
                          <a:spcPct val="100000"/>
                        </a:lnSpc>
                        <a:spcBef>
                          <a:spcPts val="0"/>
                        </a:spcBef>
                        <a:spcAft>
                          <a:spcPts val="0"/>
                        </a:spcAft>
                        <a:buClrTx/>
                        <a:buSzTx/>
                        <a:buFontTx/>
                        <a:buNone/>
                        <a:tabLst/>
                        <a:defRPr/>
                      </a:pPr>
                      <a:r>
                        <a:rPr lang="fr-FR" sz="1800" b="0" i="1" u="none" strike="noStrike" dirty="0">
                          <a:solidFill>
                            <a:schemeClr val="dk1"/>
                          </a:solidFill>
                          <a:effectLst/>
                          <a:latin typeface="+mj-lt"/>
                          <a:ea typeface="+mn-ea"/>
                          <a:cs typeface="+mn-cs"/>
                        </a:rPr>
                        <a:t>[UPDAGO] permet de suivre le dépôt des fichiers des autres UE ce qui donne une vision globale qui peut nous être utile pour mieux coordonner nos dépôts. </a:t>
                      </a:r>
                    </a:p>
                  </a:txBody>
                  <a:tcPr marL="7620" marR="7620" marT="7620" marB="0">
                    <a:solidFill>
                      <a:schemeClr val="accent6">
                        <a:lumMod val="20000"/>
                        <a:lumOff val="80000"/>
                      </a:schemeClr>
                    </a:solidFill>
                  </a:tcPr>
                </a:tc>
                <a:tc>
                  <a:txBody>
                    <a:bodyPr/>
                    <a:lstStyle/>
                    <a:p>
                      <a:pPr marL="0" marR="0" lvl="0" indent="88900" algn="l" defTabSz="914400" rtl="0" eaLnBrk="1" fontAlgn="b" latinLnBrk="0" hangingPunct="1">
                        <a:lnSpc>
                          <a:spcPct val="100000"/>
                        </a:lnSpc>
                        <a:spcBef>
                          <a:spcPts val="0"/>
                        </a:spcBef>
                        <a:spcAft>
                          <a:spcPts val="0"/>
                        </a:spcAft>
                        <a:buClrTx/>
                        <a:buSzTx/>
                        <a:buFontTx/>
                        <a:buNone/>
                        <a:tabLst/>
                        <a:defRPr/>
                      </a:pPr>
                      <a:r>
                        <a:rPr lang="fr-FR" i="1" dirty="0">
                          <a:solidFill>
                            <a:prstClr val="black"/>
                          </a:solidFill>
                          <a:latin typeface="+mj-lt"/>
                          <a:cs typeface="Times New Roman" panose="02020603050405020304" pitchFamily="18" charset="0"/>
                        </a:rPr>
                        <a:t>Temps passé</a:t>
                      </a:r>
                    </a:p>
                    <a:p>
                      <a:pPr marL="0" marR="0" lvl="0" indent="0" algn="l" defTabSz="914400" eaLnBrk="1" fontAlgn="b" latinLnBrk="0" hangingPunct="1">
                        <a:lnSpc>
                          <a:spcPct val="100000"/>
                        </a:lnSpc>
                        <a:spcBef>
                          <a:spcPts val="0"/>
                        </a:spcBef>
                        <a:spcAft>
                          <a:spcPts val="0"/>
                        </a:spcAft>
                        <a:buClrTx/>
                        <a:buSzTx/>
                        <a:buFontTx/>
                        <a:buNone/>
                        <a:tabLst/>
                        <a:defRPr/>
                      </a:pPr>
                      <a:endParaRPr lang="fr-FR" i="1" dirty="0">
                        <a:solidFill>
                          <a:prstClr val="black"/>
                        </a:solidFill>
                        <a:latin typeface="+mj-lt"/>
                        <a:ea typeface="+mn-ea"/>
                        <a:cs typeface="Times New Roman" panose="02020603050405020304" pitchFamily="18" charset="0"/>
                      </a:endParaRPr>
                    </a:p>
                  </a:txBody>
                  <a:tcPr marL="7620" marR="7620" marT="7620" marB="0">
                    <a:solidFill>
                      <a:schemeClr val="accent6">
                        <a:lumMod val="20000"/>
                        <a:lumOff val="80000"/>
                      </a:schemeClr>
                    </a:solidFill>
                  </a:tcPr>
                </a:tc>
                <a:extLst>
                  <a:ext uri="{0D108BD9-81ED-4DB2-BD59-A6C34878D82A}">
                    <a16:rowId xmlns:a16="http://schemas.microsoft.com/office/drawing/2014/main" val="2335748213"/>
                  </a:ext>
                </a:extLst>
              </a:tr>
              <a:tr h="753676">
                <a:tc vMerge="1">
                  <a:txBody>
                    <a:bodyPr/>
                    <a:lstStyle/>
                    <a:p>
                      <a:pPr marL="85725" marR="0" lvl="0" indent="0" algn="l" defTabSz="914400" eaLnBrk="1" fontAlgn="b" latinLnBrk="0" hangingPunct="1">
                        <a:lnSpc>
                          <a:spcPct val="100000"/>
                        </a:lnSpc>
                        <a:spcBef>
                          <a:spcPts val="0"/>
                        </a:spcBef>
                        <a:spcAft>
                          <a:spcPts val="0"/>
                        </a:spcAft>
                        <a:buClrTx/>
                        <a:buSzTx/>
                        <a:buFontTx/>
                        <a:buNone/>
                        <a:tabLst/>
                        <a:defRPr/>
                      </a:pPr>
                      <a:r>
                        <a:rPr lang="fr-FR" sz="1800" b="0" i="1" u="none" strike="noStrike" dirty="0">
                          <a:solidFill>
                            <a:schemeClr val="dk1"/>
                          </a:solidFill>
                          <a:effectLst/>
                          <a:latin typeface="+mj-lt"/>
                          <a:ea typeface="+mn-ea"/>
                          <a:cs typeface="+mn-cs"/>
                        </a:rPr>
                        <a:t>[UPDAGO] permet de suivre le dépôt des fichiers des autres UE ce qui donne une vision globale qui peut nous être utile pour mieux coordonner nos dépôts. </a:t>
                      </a:r>
                    </a:p>
                  </a:txBody>
                  <a:tcPr marL="7620" marR="7620" marT="7620" marB="0">
                    <a:solidFill>
                      <a:schemeClr val="accent6">
                        <a:lumMod val="20000"/>
                        <a:lumOff val="80000"/>
                      </a:schemeClr>
                    </a:solidFill>
                  </a:tcPr>
                </a:tc>
                <a:tc>
                  <a:txBody>
                    <a:bodyPr/>
                    <a:lstStyle/>
                    <a:p>
                      <a:pPr marL="87313" marR="0" lvl="0" indent="0" algn="l" defTabSz="914400" eaLnBrk="1" fontAlgn="b" latinLnBrk="0" hangingPunct="1">
                        <a:lnSpc>
                          <a:spcPct val="100000"/>
                        </a:lnSpc>
                        <a:spcBef>
                          <a:spcPts val="0"/>
                        </a:spcBef>
                        <a:spcAft>
                          <a:spcPts val="0"/>
                        </a:spcAft>
                        <a:buClrTx/>
                        <a:buSzTx/>
                        <a:buFontTx/>
                        <a:buNone/>
                        <a:tabLst/>
                        <a:defRPr/>
                      </a:pPr>
                      <a:r>
                        <a:rPr lang="fr-FR" i="1" dirty="0">
                          <a:solidFill>
                            <a:prstClr val="black"/>
                          </a:solidFill>
                          <a:latin typeface="+mj-lt"/>
                          <a:cs typeface="Times New Roman" panose="02020603050405020304" pitchFamily="18" charset="0"/>
                        </a:rPr>
                        <a:t>Absence d’interactions avec les gestionnaires</a:t>
                      </a:r>
                    </a:p>
                  </a:txBody>
                  <a:tcPr marL="7620" marR="7620" marT="7620" marB="0">
                    <a:solidFill>
                      <a:schemeClr val="accent6">
                        <a:lumMod val="20000"/>
                        <a:lumOff val="80000"/>
                      </a:schemeClr>
                    </a:solidFill>
                  </a:tcPr>
                </a:tc>
                <a:extLst>
                  <a:ext uri="{0D108BD9-81ED-4DB2-BD59-A6C34878D82A}">
                    <a16:rowId xmlns:a16="http://schemas.microsoft.com/office/drawing/2014/main" val="3681737301"/>
                  </a:ext>
                </a:extLst>
              </a:tr>
              <a:tr h="400194">
                <a:tc vMerge="1">
                  <a:txBody>
                    <a:bodyPr/>
                    <a:lstStyle/>
                    <a:p>
                      <a:pPr marL="85725" indent="0" algn="l" fontAlgn="b">
                        <a:lnSpc>
                          <a:spcPct val="100000"/>
                        </a:lnSpc>
                      </a:pPr>
                      <a:endParaRPr lang="fr-FR" sz="1800" b="0" i="1" u="none" strike="noStrike" dirty="0">
                        <a:solidFill>
                          <a:schemeClr val="dk1"/>
                        </a:solidFill>
                        <a:effectLst/>
                        <a:latin typeface="+mj-lt"/>
                        <a:ea typeface="+mn-ea"/>
                        <a:cs typeface="+mn-cs"/>
                      </a:endParaRPr>
                    </a:p>
                  </a:txBody>
                  <a:tcPr marL="7620" marR="7620" marT="7620" marB="0">
                    <a:solidFill>
                      <a:schemeClr val="accent6">
                        <a:lumMod val="20000"/>
                        <a:lumOff val="80000"/>
                      </a:schemeClr>
                    </a:solidFill>
                  </a:tcPr>
                </a:tc>
                <a:tc>
                  <a:txBody>
                    <a:bodyPr/>
                    <a:lstStyle/>
                    <a:p>
                      <a:pPr marL="0" indent="88900" algn="l" fontAlgn="b">
                        <a:lnSpc>
                          <a:spcPct val="100000"/>
                        </a:lnSpc>
                      </a:pPr>
                      <a:r>
                        <a:rPr lang="fr-FR" sz="1800" b="0" i="1" u="none" strike="noStrike" dirty="0">
                          <a:solidFill>
                            <a:schemeClr val="dk1"/>
                          </a:solidFill>
                          <a:effectLst/>
                          <a:latin typeface="+mj-lt"/>
                          <a:ea typeface="+mn-ea"/>
                          <a:cs typeface="+mn-cs"/>
                        </a:rPr>
                        <a:t>Format des fichiers non compatibles</a:t>
                      </a:r>
                    </a:p>
                  </a:txBody>
                  <a:tcPr marL="7620" marR="7620" marT="7620" marB="0">
                    <a:solidFill>
                      <a:schemeClr val="accent6">
                        <a:lumMod val="20000"/>
                        <a:lumOff val="80000"/>
                      </a:schemeClr>
                    </a:solidFill>
                  </a:tcPr>
                </a:tc>
                <a:extLst>
                  <a:ext uri="{0D108BD9-81ED-4DB2-BD59-A6C34878D82A}">
                    <a16:rowId xmlns:a16="http://schemas.microsoft.com/office/drawing/2014/main" val="1254944582"/>
                  </a:ext>
                </a:extLst>
              </a:tr>
            </a:tbl>
          </a:graphicData>
        </a:graphic>
      </p:graphicFrame>
      <p:sp>
        <p:nvSpPr>
          <p:cNvPr id="10" name="ZoneTexte 9">
            <a:extLst>
              <a:ext uri="{FF2B5EF4-FFF2-40B4-BE49-F238E27FC236}">
                <a16:creationId xmlns:a16="http://schemas.microsoft.com/office/drawing/2014/main" id="{2D70DF7F-1D33-4F6E-9605-D7C3063C8E11}"/>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559125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lvl="0">
              <a:lnSpc>
                <a:spcPct val="100000"/>
              </a:lnSpc>
              <a:spcBef>
                <a:spcPts val="0"/>
              </a:spcBef>
              <a:defRPr/>
            </a:pPr>
            <a:r>
              <a:rPr lang="fr-FR" sz="2400" b="1" cap="all" dirty="0">
                <a:solidFill>
                  <a:srgbClr val="AA1901"/>
                </a:solidFill>
                <a:latin typeface="Neo Sans Std" panose="020B0504030504040204" pitchFamily="34" charset="0"/>
              </a:rPr>
              <a:t>Réflexions pour l’ORGANISATION DU SOUTIEN AUX FORMATIONS</a:t>
            </a:r>
            <a:endParaRPr lang="fr-FR" sz="1600" dirty="0">
              <a:solidFill>
                <a:srgbClr val="AA1901"/>
              </a:solidFill>
              <a:latin typeface="Neo Sans Std" panose="020B0504030504040204" pitchFamily="34" charset="0"/>
            </a:endParaRPr>
          </a:p>
        </p:txBody>
      </p:sp>
      <p:graphicFrame>
        <p:nvGraphicFramePr>
          <p:cNvPr id="8" name="Tableau 7">
            <a:extLst>
              <a:ext uri="{FF2B5EF4-FFF2-40B4-BE49-F238E27FC236}">
                <a16:creationId xmlns:a16="http://schemas.microsoft.com/office/drawing/2014/main" id="{48DE4EAC-B083-479B-BA21-93802EC3EC9F}"/>
              </a:ext>
            </a:extLst>
          </p:cNvPr>
          <p:cNvGraphicFramePr>
            <a:graphicFrameLocks noGrp="1"/>
          </p:cNvGraphicFramePr>
          <p:nvPr>
            <p:extLst>
              <p:ext uri="{D42A27DB-BD31-4B8C-83A1-F6EECF244321}">
                <p14:modId xmlns:p14="http://schemas.microsoft.com/office/powerpoint/2010/main" val="1750256619"/>
              </p:ext>
            </p:extLst>
          </p:nvPr>
        </p:nvGraphicFramePr>
        <p:xfrm>
          <a:off x="999596" y="1101344"/>
          <a:ext cx="10452417" cy="4632281"/>
        </p:xfrm>
        <a:graphic>
          <a:graphicData uri="http://schemas.openxmlformats.org/drawingml/2006/table">
            <a:tbl>
              <a:tblPr>
                <a:tableStyleId>{5C22544A-7EE6-4342-B048-85BDC9FD1C3A}</a:tableStyleId>
              </a:tblPr>
              <a:tblGrid>
                <a:gridCol w="3509651">
                  <a:extLst>
                    <a:ext uri="{9D8B030D-6E8A-4147-A177-3AD203B41FA5}">
                      <a16:colId xmlns:a16="http://schemas.microsoft.com/office/drawing/2014/main" val="19395179"/>
                    </a:ext>
                  </a:extLst>
                </a:gridCol>
                <a:gridCol w="6942766">
                  <a:extLst>
                    <a:ext uri="{9D8B030D-6E8A-4147-A177-3AD203B41FA5}">
                      <a16:colId xmlns:a16="http://schemas.microsoft.com/office/drawing/2014/main" val="880261221"/>
                    </a:ext>
                  </a:extLst>
                </a:gridCol>
              </a:tblGrid>
              <a:tr h="450347">
                <a:tc>
                  <a:txBody>
                    <a:bodyPr/>
                    <a:lstStyle/>
                    <a:p>
                      <a:pPr marL="0" indent="93663" algn="l" fontAlgn="b">
                        <a:lnSpc>
                          <a:spcPct val="100000"/>
                        </a:lnSpc>
                        <a:spcBef>
                          <a:spcPts val="600"/>
                        </a:spcBef>
                        <a:spcAft>
                          <a:spcPts val="600"/>
                        </a:spcAft>
                      </a:pPr>
                      <a:r>
                        <a:rPr lang="fr-FR" sz="1800" b="1" i="0" u="none" strike="noStrike" dirty="0">
                          <a:solidFill>
                            <a:schemeClr val="bg1"/>
                          </a:solidFill>
                          <a:effectLst/>
                          <a:latin typeface="+mj-lt"/>
                          <a:cs typeface="Arial" panose="020B0604020202020204" pitchFamily="34" charset="0"/>
                        </a:rPr>
                        <a:t>Principaux points à améliorer</a:t>
                      </a:r>
                    </a:p>
                  </a:txBody>
                  <a:tcPr marL="7620" marR="7620" marT="7620" marB="0">
                    <a:solidFill>
                      <a:srgbClr val="A2122A"/>
                    </a:solidFill>
                  </a:tcPr>
                </a:tc>
                <a:tc>
                  <a:txBody>
                    <a:bodyPr/>
                    <a:lstStyle/>
                    <a:p>
                      <a:pPr marL="0" indent="93663" algn="l" fontAlgn="b">
                        <a:lnSpc>
                          <a:spcPct val="100000"/>
                        </a:lnSpc>
                      </a:pPr>
                      <a:r>
                        <a:rPr lang="fr-FR" sz="1800" b="1" i="0" u="none" strike="noStrike" dirty="0">
                          <a:solidFill>
                            <a:schemeClr val="bg1"/>
                          </a:solidFill>
                          <a:effectLst/>
                          <a:latin typeface="+mj-lt"/>
                          <a:cs typeface="Arial" panose="020B0604020202020204" pitchFamily="34" charset="0"/>
                        </a:rPr>
                        <a:t>Propositions d’amélioration</a:t>
                      </a:r>
                    </a:p>
                  </a:txBody>
                  <a:tcPr marL="7620" marR="7620" marT="7620" marB="0">
                    <a:solidFill>
                      <a:schemeClr val="accent3">
                        <a:lumMod val="50000"/>
                      </a:schemeClr>
                    </a:solidFill>
                  </a:tcPr>
                </a:tc>
                <a:extLst>
                  <a:ext uri="{0D108BD9-81ED-4DB2-BD59-A6C34878D82A}">
                    <a16:rowId xmlns:a16="http://schemas.microsoft.com/office/drawing/2014/main" val="2023254998"/>
                  </a:ext>
                </a:extLst>
              </a:tr>
              <a:tr h="501225">
                <a:tc>
                  <a:txBody>
                    <a:bodyPr/>
                    <a:lstStyle/>
                    <a:p>
                      <a:pPr marL="87313" marR="0" lvl="3" indent="0" algn="l" defTabSz="914400" rtl="0" eaLnBrk="1" fontAlgn="auto" latinLnBrk="0" hangingPunct="1">
                        <a:lnSpc>
                          <a:spcPct val="100000"/>
                        </a:lnSpc>
                        <a:spcBef>
                          <a:spcPts val="105"/>
                        </a:spcBef>
                        <a:spcAft>
                          <a:spcPts val="0"/>
                        </a:spcAft>
                        <a:buClr>
                          <a:srgbClr val="A2122A"/>
                        </a:buClr>
                        <a:buSzPct val="70000"/>
                        <a:buFont typeface="+mj-lt"/>
                        <a:buNone/>
                        <a:tabLst>
                          <a:tab pos="354965" algn="l"/>
                          <a:tab pos="355600" algn="l"/>
                        </a:tabLst>
                        <a:defRPr/>
                      </a:pPr>
                      <a:r>
                        <a:rPr kumimoji="0" lang="fr-FR" sz="16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Recensement des besoins en fichiers/étiquettes </a:t>
                      </a:r>
                    </a:p>
                    <a:p>
                      <a:pPr marL="87313" marR="0" lvl="3" indent="0" algn="l" defTabSz="914400" rtl="0" eaLnBrk="1" fontAlgn="auto" latinLnBrk="0" hangingPunct="1">
                        <a:lnSpc>
                          <a:spcPct val="100000"/>
                        </a:lnSpc>
                        <a:spcBef>
                          <a:spcPts val="105"/>
                        </a:spcBef>
                        <a:spcAft>
                          <a:spcPts val="0"/>
                        </a:spcAft>
                        <a:buClr>
                          <a:srgbClr val="A2122A"/>
                        </a:buClr>
                        <a:buSzPct val="70000"/>
                        <a:buFont typeface="+mj-lt"/>
                        <a:buNone/>
                        <a:tabLst>
                          <a:tab pos="354965" algn="l"/>
                          <a:tab pos="355600" algn="l"/>
                        </a:tabLst>
                        <a:defRPr/>
                      </a:pPr>
                      <a:endParaRPr kumimoji="0" lang="fr-FR" sz="7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txBody>
                  <a:tcPr marL="7620" marR="7620" marT="7620" marB="0">
                    <a:solidFill>
                      <a:schemeClr val="accent6">
                        <a:lumMod val="20000"/>
                        <a:lumOff val="80000"/>
                      </a:schemeClr>
                    </a:solidFill>
                  </a:tcPr>
                </a:tc>
                <a:tc>
                  <a:txBody>
                    <a:bodyPr/>
                    <a:lstStyle/>
                    <a:p>
                      <a:pPr marL="88900" indent="-1588" algn="l" fontAlgn="b">
                        <a:lnSpc>
                          <a:spcPct val="100000"/>
                        </a:lnSpc>
                      </a:pPr>
                      <a:r>
                        <a:rPr lang="fr-FR" sz="1600" b="0" dirty="0">
                          <a:solidFill>
                            <a:prstClr val="black"/>
                          </a:solidFill>
                          <a:latin typeface="Calibri" panose="020F0502020204030204" pitchFamily="34" charset="0"/>
                          <a:ea typeface="+mn-ea"/>
                          <a:cs typeface="Times New Roman" panose="02020603050405020304" pitchFamily="18" charset="0"/>
                        </a:rPr>
                        <a:t>Création d’un </a:t>
                      </a:r>
                      <a:r>
                        <a:rPr lang="fr-FR" sz="1600" b="1" dirty="0">
                          <a:solidFill>
                            <a:prstClr val="black"/>
                          </a:solidFill>
                          <a:latin typeface="Calibri" panose="020F0502020204030204" pitchFamily="34" charset="0"/>
                          <a:ea typeface="+mn-ea"/>
                          <a:cs typeface="Times New Roman" panose="02020603050405020304" pitchFamily="18" charset="0"/>
                        </a:rPr>
                        <a:t>nouveau tableau </a:t>
                      </a:r>
                      <a:r>
                        <a:rPr lang="fr-FR" sz="1600" dirty="0">
                          <a:solidFill>
                            <a:prstClr val="black"/>
                          </a:solidFill>
                          <a:latin typeface="Calibri" panose="020F0502020204030204" pitchFamily="34" charset="0"/>
                          <a:ea typeface="+mn-ea"/>
                          <a:cs typeface="Times New Roman" panose="02020603050405020304" pitchFamily="18" charset="0"/>
                        </a:rPr>
                        <a:t>dans lequel sera indiqué, </a:t>
                      </a:r>
                      <a:r>
                        <a:rPr lang="fr-FR" sz="1600" b="1" dirty="0">
                          <a:solidFill>
                            <a:prstClr val="black"/>
                          </a:solidFill>
                          <a:latin typeface="Calibri" panose="020F0502020204030204" pitchFamily="34" charset="0"/>
                          <a:ea typeface="+mn-ea"/>
                          <a:cs typeface="Times New Roman" panose="02020603050405020304" pitchFamily="18" charset="0"/>
                        </a:rPr>
                        <a:t>pour chaque évaluation </a:t>
                      </a:r>
                      <a:r>
                        <a:rPr lang="fr-FR" sz="1600" dirty="0">
                          <a:solidFill>
                            <a:prstClr val="black"/>
                          </a:solidFill>
                          <a:latin typeface="Calibri" panose="020F0502020204030204" pitchFamily="34" charset="0"/>
                          <a:ea typeface="+mn-ea"/>
                          <a:cs typeface="Times New Roman" panose="02020603050405020304" pitchFamily="18" charset="0"/>
                        </a:rPr>
                        <a:t>(CC et CT), quelle que soit sa nature (ET/PE…), si ce sont des étiquettes ou un fichier </a:t>
                      </a:r>
                      <a:r>
                        <a:rPr lang="fr-FR" sz="1600" dirty="0" err="1">
                          <a:solidFill>
                            <a:prstClr val="black"/>
                          </a:solidFill>
                          <a:latin typeface="Calibri" panose="020F0502020204030204" pitchFamily="34" charset="0"/>
                          <a:ea typeface="+mn-ea"/>
                          <a:cs typeface="Times New Roman" panose="02020603050405020304" pitchFamily="18" charset="0"/>
                        </a:rPr>
                        <a:t>xlsm</a:t>
                      </a:r>
                      <a:r>
                        <a:rPr lang="fr-FR" sz="1600" dirty="0">
                          <a:solidFill>
                            <a:prstClr val="black"/>
                          </a:solidFill>
                          <a:latin typeface="Calibri" panose="020F0502020204030204" pitchFamily="34" charset="0"/>
                          <a:ea typeface="+mn-ea"/>
                          <a:cs typeface="Times New Roman" panose="02020603050405020304" pitchFamily="18" charset="0"/>
                        </a:rPr>
                        <a:t> qui sont requis</a:t>
                      </a:r>
                    </a:p>
                    <a:p>
                      <a:pPr marL="0" indent="87313" algn="l" fontAlgn="b">
                        <a:lnSpc>
                          <a:spcPct val="100000"/>
                        </a:lnSpc>
                      </a:pPr>
                      <a:endParaRPr lang="fr-FR" sz="1600" dirty="0">
                        <a:solidFill>
                          <a:prstClr val="black"/>
                        </a:solidFill>
                        <a:latin typeface="Calibri" panose="020F0502020204030204" pitchFamily="34" charset="0"/>
                        <a:ea typeface="+mn-ea"/>
                        <a:cs typeface="Times New Roman" panose="02020603050405020304" pitchFamily="18" charset="0"/>
                      </a:endParaRPr>
                    </a:p>
                  </a:txBody>
                  <a:tcPr marL="7620" marR="7620" marT="7620" marB="0">
                    <a:solidFill>
                      <a:schemeClr val="accent3">
                        <a:lumMod val="20000"/>
                        <a:lumOff val="80000"/>
                      </a:schemeClr>
                    </a:solidFill>
                  </a:tcPr>
                </a:tc>
                <a:extLst>
                  <a:ext uri="{0D108BD9-81ED-4DB2-BD59-A6C34878D82A}">
                    <a16:rowId xmlns:a16="http://schemas.microsoft.com/office/drawing/2014/main" val="915121192"/>
                  </a:ext>
                </a:extLst>
              </a:tr>
              <a:tr h="623394">
                <a:tc>
                  <a:txBody>
                    <a:bodyPr/>
                    <a:lstStyle/>
                    <a:p>
                      <a:pPr marL="0" marR="0" lvl="3" indent="87313" algn="l" defTabSz="914400" rtl="0" eaLnBrk="1" fontAlgn="auto" latinLnBrk="0" hangingPunct="1">
                        <a:lnSpc>
                          <a:spcPct val="100000"/>
                        </a:lnSpc>
                        <a:spcBef>
                          <a:spcPts val="105"/>
                        </a:spcBef>
                        <a:spcAft>
                          <a:spcPts val="0"/>
                        </a:spcAft>
                        <a:buClr>
                          <a:srgbClr val="C00000"/>
                        </a:buClr>
                        <a:buSzPct val="70000"/>
                        <a:buFont typeface="Wingdings" panose="05000000000000000000" pitchFamily="2" charset="2"/>
                        <a:buNone/>
                        <a:tabLst>
                          <a:tab pos="354965" algn="l"/>
                          <a:tab pos="355600" algn="l"/>
                        </a:tabLst>
                        <a:defRPr/>
                      </a:pPr>
                      <a:r>
                        <a:rPr kumimoji="0" lang="fr-FR" sz="16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Gestion des UE mutualisées *</a:t>
                      </a:r>
                    </a:p>
                  </a:txBody>
                  <a:tcPr marL="7620" marR="7620" marT="7620" marB="0">
                    <a:solidFill>
                      <a:schemeClr val="accent6">
                        <a:lumMod val="20000"/>
                        <a:lumOff val="80000"/>
                      </a:schemeClr>
                    </a:solidFill>
                  </a:tcPr>
                </a:tc>
                <a:tc>
                  <a:txBody>
                    <a:bodyPr/>
                    <a:lstStyle/>
                    <a:p>
                      <a:pPr marL="88900" indent="0" algn="l" fontAlgn="b">
                        <a:lnSpc>
                          <a:spcPct val="100000"/>
                        </a:lnSpc>
                        <a:tabLst>
                          <a:tab pos="0" algn="l"/>
                        </a:tabLst>
                      </a:pPr>
                      <a:r>
                        <a:rPr lang="fr-FR" sz="1600" b="0" dirty="0">
                          <a:solidFill>
                            <a:prstClr val="black"/>
                          </a:solidFill>
                          <a:latin typeface="Calibri" panose="020F0502020204030204" pitchFamily="34" charset="0"/>
                          <a:ea typeface="+mn-ea"/>
                          <a:cs typeface="Times New Roman" panose="02020603050405020304" pitchFamily="18" charset="0"/>
                        </a:rPr>
                        <a:t>Clarifications sur le </a:t>
                      </a:r>
                      <a:r>
                        <a:rPr lang="fr-FR" sz="1600" b="1" dirty="0">
                          <a:solidFill>
                            <a:prstClr val="black"/>
                          </a:solidFill>
                          <a:latin typeface="Calibri" panose="020F0502020204030204" pitchFamily="34" charset="0"/>
                          <a:ea typeface="+mn-ea"/>
                          <a:cs typeface="Times New Roman" panose="02020603050405020304" pitchFamily="18" charset="0"/>
                        </a:rPr>
                        <a:t>responsable</a:t>
                      </a:r>
                      <a:r>
                        <a:rPr lang="fr-FR" sz="1600" b="0" dirty="0">
                          <a:solidFill>
                            <a:prstClr val="black"/>
                          </a:solidFill>
                          <a:latin typeface="Calibri" panose="020F0502020204030204" pitchFamily="34" charset="0"/>
                          <a:ea typeface="+mn-ea"/>
                          <a:cs typeface="Times New Roman" panose="02020603050405020304" pitchFamily="18" charset="0"/>
                        </a:rPr>
                        <a:t> de l’UE mutualisée et son </a:t>
                      </a:r>
                      <a:r>
                        <a:rPr lang="fr-FR" sz="1600" b="1" dirty="0">
                          <a:solidFill>
                            <a:prstClr val="black"/>
                          </a:solidFill>
                          <a:latin typeface="Calibri" panose="020F0502020204030204" pitchFamily="34" charset="0"/>
                          <a:ea typeface="+mn-ea"/>
                          <a:cs typeface="Times New Roman" panose="02020603050405020304" pitchFamily="18" charset="0"/>
                        </a:rPr>
                        <a:t>rôle</a:t>
                      </a:r>
                    </a:p>
                    <a:p>
                      <a:pPr marL="88900" indent="0" algn="l" fontAlgn="b">
                        <a:lnSpc>
                          <a:spcPct val="100000"/>
                        </a:lnSpc>
                        <a:buFontTx/>
                        <a:buNone/>
                        <a:tabLst>
                          <a:tab pos="0" algn="l"/>
                        </a:tabLst>
                      </a:pPr>
                      <a:r>
                        <a:rPr lang="fr-FR" sz="1600" b="0" dirty="0">
                          <a:solidFill>
                            <a:prstClr val="black"/>
                          </a:solidFill>
                          <a:latin typeface="Calibri" panose="020F0502020204030204" pitchFamily="34" charset="0"/>
                          <a:ea typeface="+mn-ea"/>
                          <a:cs typeface="Times New Roman" panose="02020603050405020304" pitchFamily="18" charset="0"/>
                        </a:rPr>
                        <a:t>Organisation de </a:t>
                      </a:r>
                      <a:r>
                        <a:rPr lang="fr-FR" sz="1600" b="1" dirty="0">
                          <a:solidFill>
                            <a:prstClr val="black"/>
                          </a:solidFill>
                          <a:latin typeface="Calibri" panose="020F0502020204030204" pitchFamily="34" charset="0"/>
                          <a:ea typeface="+mn-ea"/>
                          <a:cs typeface="Times New Roman" panose="02020603050405020304" pitchFamily="18" charset="0"/>
                        </a:rPr>
                        <a:t>rencontres dédiées</a:t>
                      </a:r>
                      <a:r>
                        <a:rPr lang="fr-FR" sz="1600" b="0" dirty="0">
                          <a:solidFill>
                            <a:prstClr val="black"/>
                          </a:solidFill>
                          <a:latin typeface="Calibri" panose="020F0502020204030204" pitchFamily="34" charset="0"/>
                          <a:ea typeface="+mn-ea"/>
                          <a:cs typeface="Times New Roman" panose="02020603050405020304" pitchFamily="18" charset="0"/>
                        </a:rPr>
                        <a:t> pour suivi des opérations</a:t>
                      </a:r>
                    </a:p>
                  </a:txBody>
                  <a:tcPr marL="7620" marR="7620" marT="7620" marB="0">
                    <a:solidFill>
                      <a:schemeClr val="accent3">
                        <a:lumMod val="20000"/>
                        <a:lumOff val="80000"/>
                      </a:schemeClr>
                    </a:solidFill>
                  </a:tcPr>
                </a:tc>
                <a:extLst>
                  <a:ext uri="{0D108BD9-81ED-4DB2-BD59-A6C34878D82A}">
                    <a16:rowId xmlns:a16="http://schemas.microsoft.com/office/drawing/2014/main" val="3689911501"/>
                  </a:ext>
                </a:extLst>
              </a:tr>
              <a:tr h="609600">
                <a:tc>
                  <a:txBody>
                    <a:bodyPr/>
                    <a:lstStyle/>
                    <a:p>
                      <a:pPr marL="0" indent="87313" algn="l" fontAlgn="b">
                        <a:lnSpc>
                          <a:spcPct val="100000"/>
                        </a:lnSpc>
                      </a:pPr>
                      <a:r>
                        <a:rPr lang="fr-FR" sz="1600" b="1" dirty="0">
                          <a:solidFill>
                            <a:prstClr val="black"/>
                          </a:solidFill>
                          <a:latin typeface="Calibri" panose="020F0502020204030204" pitchFamily="34" charset="0"/>
                          <a:ea typeface="+mn-ea"/>
                          <a:cs typeface="Times New Roman" panose="02020603050405020304" pitchFamily="18" charset="0"/>
                        </a:rPr>
                        <a:t>Remise des fichiers import-export</a:t>
                      </a:r>
                    </a:p>
                  </a:txBody>
                  <a:tcPr marL="7620" marR="7620" marT="7620" marB="0">
                    <a:solidFill>
                      <a:schemeClr val="accent6">
                        <a:lumMod val="20000"/>
                        <a:lumOff val="80000"/>
                      </a:schemeClr>
                    </a:solidFill>
                  </a:tcPr>
                </a:tc>
                <a:tc>
                  <a:txBody>
                    <a:bodyPr/>
                    <a:lstStyle/>
                    <a:p>
                      <a:pPr marL="87313" marR="0" lvl="0" indent="0" algn="l" defTabSz="914400" eaLnBrk="1" fontAlgn="b" latinLnBrk="0" hangingPunct="1">
                        <a:lnSpc>
                          <a:spcPct val="100000"/>
                        </a:lnSpc>
                        <a:spcBef>
                          <a:spcPts val="0"/>
                        </a:spcBef>
                        <a:spcAft>
                          <a:spcPts val="0"/>
                        </a:spcAft>
                        <a:buClrTx/>
                        <a:buSzTx/>
                        <a:buFontTx/>
                        <a:buNone/>
                        <a:tabLst/>
                        <a:defRPr/>
                      </a:pPr>
                      <a:r>
                        <a:rPr lang="fr-FR" sz="1600" i="0" dirty="0">
                          <a:solidFill>
                            <a:prstClr val="black"/>
                          </a:solidFill>
                          <a:latin typeface="Calibri" panose="020F0502020204030204" pitchFamily="34" charset="0"/>
                          <a:cs typeface="Times New Roman" panose="02020603050405020304" pitchFamily="18" charset="0"/>
                        </a:rPr>
                        <a:t>Rappel : pas de formule (moyenne, arrondis), nb à deux décimales, pas d’ajout/suppression de lignes/colonnes</a:t>
                      </a:r>
                    </a:p>
                  </a:txBody>
                  <a:tcPr marL="7620" marR="7620" marT="7620" marB="0">
                    <a:solidFill>
                      <a:schemeClr val="accent3">
                        <a:lumMod val="20000"/>
                        <a:lumOff val="80000"/>
                      </a:schemeClr>
                    </a:solidFill>
                  </a:tcPr>
                </a:tc>
                <a:extLst>
                  <a:ext uri="{0D108BD9-81ED-4DB2-BD59-A6C34878D82A}">
                    <a16:rowId xmlns:a16="http://schemas.microsoft.com/office/drawing/2014/main" val="4181449755"/>
                  </a:ext>
                </a:extLst>
              </a:tr>
              <a:tr h="444000">
                <a:tc>
                  <a:txBody>
                    <a:bodyPr/>
                    <a:lstStyle/>
                    <a:p>
                      <a:pPr marL="0" marR="0" lvl="3" indent="87313" algn="l" defTabSz="914400" rtl="0" eaLnBrk="1" fontAlgn="auto" latinLnBrk="0" hangingPunct="1">
                        <a:lnSpc>
                          <a:spcPct val="100000"/>
                        </a:lnSpc>
                        <a:spcBef>
                          <a:spcPts val="105"/>
                        </a:spcBef>
                        <a:spcAft>
                          <a:spcPts val="0"/>
                        </a:spcAft>
                        <a:buClr>
                          <a:srgbClr val="C00000"/>
                        </a:buClr>
                        <a:buSzPct val="70000"/>
                        <a:buFont typeface="Wingdings" panose="05000000000000000000" pitchFamily="2" charset="2"/>
                        <a:buNone/>
                        <a:tabLst>
                          <a:tab pos="354965" algn="l"/>
                          <a:tab pos="355600" algn="l"/>
                        </a:tabLst>
                        <a:defRPr/>
                      </a:pPr>
                      <a:r>
                        <a:rPr lang="fr-FR" sz="1600" b="1" dirty="0">
                          <a:solidFill>
                            <a:prstClr val="black"/>
                          </a:solidFill>
                          <a:latin typeface="Calibri" panose="020F0502020204030204" pitchFamily="34" charset="0"/>
                          <a:cs typeface="Times New Roman" panose="02020603050405020304" pitchFamily="18" charset="0"/>
                        </a:rPr>
                        <a:t>Respect du calendrier *</a:t>
                      </a:r>
                    </a:p>
                    <a:p>
                      <a:pPr marL="0" marR="0" lvl="3" indent="87313" algn="l" defTabSz="914400" rtl="0" eaLnBrk="1" fontAlgn="auto" latinLnBrk="0" hangingPunct="1">
                        <a:lnSpc>
                          <a:spcPct val="100000"/>
                        </a:lnSpc>
                        <a:spcBef>
                          <a:spcPts val="105"/>
                        </a:spcBef>
                        <a:spcAft>
                          <a:spcPts val="0"/>
                        </a:spcAft>
                        <a:buClr>
                          <a:srgbClr val="C00000"/>
                        </a:buClr>
                        <a:buSzPct val="70000"/>
                        <a:buFont typeface="Wingdings" panose="05000000000000000000" pitchFamily="2" charset="2"/>
                        <a:buNone/>
                        <a:tabLst>
                          <a:tab pos="354965" algn="l"/>
                          <a:tab pos="355600" algn="l"/>
                        </a:tabLst>
                        <a:defRPr/>
                      </a:pPr>
                      <a:endParaRPr kumimoji="0" lang="fr-FR" sz="16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txBody>
                  <a:tcPr marL="7620" marR="7620" marT="7620" marB="0">
                    <a:solidFill>
                      <a:schemeClr val="accent6">
                        <a:lumMod val="20000"/>
                        <a:lumOff val="80000"/>
                      </a:schemeClr>
                    </a:solidFill>
                  </a:tcPr>
                </a:tc>
                <a:tc>
                  <a:txBody>
                    <a:bodyPr/>
                    <a:lstStyle/>
                    <a:p>
                      <a:pPr marL="87313" marR="0" lvl="0" indent="0" algn="l" defTabSz="914400" eaLnBrk="1" fontAlgn="b" latinLnBrk="0" hangingPunct="1">
                        <a:lnSpc>
                          <a:spcPct val="100000"/>
                        </a:lnSpc>
                        <a:spcBef>
                          <a:spcPts val="0"/>
                        </a:spcBef>
                        <a:spcAft>
                          <a:spcPts val="0"/>
                        </a:spcAft>
                        <a:buClrTx/>
                        <a:buSzTx/>
                        <a:buFontTx/>
                        <a:buNone/>
                        <a:tabLst/>
                        <a:defRPr/>
                      </a:pPr>
                      <a:r>
                        <a:rPr lang="fr-FR" sz="1600" b="1" dirty="0">
                          <a:solidFill>
                            <a:prstClr val="black"/>
                          </a:solidFill>
                          <a:latin typeface="Calibri" panose="020F0502020204030204" pitchFamily="34" charset="0"/>
                          <a:cs typeface="Times New Roman" panose="02020603050405020304" pitchFamily="18" charset="0"/>
                        </a:rPr>
                        <a:t>Maintien du calendrier commun </a:t>
                      </a:r>
                      <a:r>
                        <a:rPr lang="fr-FR" sz="1600" dirty="0">
                          <a:solidFill>
                            <a:prstClr val="black"/>
                          </a:solidFill>
                          <a:latin typeface="Calibri" panose="020F0502020204030204" pitchFamily="34" charset="0"/>
                          <a:cs typeface="Times New Roman" panose="02020603050405020304" pitchFamily="18" charset="0"/>
                        </a:rPr>
                        <a:t>à toutes les formations SFA</a:t>
                      </a:r>
                    </a:p>
                    <a:p>
                      <a:pPr marL="87313" marR="0" lvl="0" indent="0" algn="l" defTabSz="914400" eaLnBrk="1" fontAlgn="b" latinLnBrk="0" hangingPunct="1">
                        <a:lnSpc>
                          <a:spcPct val="100000"/>
                        </a:lnSpc>
                        <a:spcBef>
                          <a:spcPts val="0"/>
                        </a:spcBef>
                        <a:spcAft>
                          <a:spcPts val="0"/>
                        </a:spcAft>
                        <a:buClrTx/>
                        <a:buSzTx/>
                        <a:buFont typeface="Wingdings" panose="05000000000000000000" pitchFamily="2" charset="2"/>
                        <a:buNone/>
                        <a:tabLst/>
                        <a:defRPr/>
                      </a:pPr>
                      <a:r>
                        <a:rPr lang="fr-FR" sz="1600" i="0" dirty="0">
                          <a:solidFill>
                            <a:prstClr val="black"/>
                          </a:solidFill>
                          <a:latin typeface="Calibri" panose="020F0502020204030204" pitchFamily="34" charset="0"/>
                          <a:cs typeface="Times New Roman" panose="02020603050405020304" pitchFamily="18" charset="0"/>
                        </a:rPr>
                        <a:t>Maintien des </a:t>
                      </a:r>
                      <a:r>
                        <a:rPr lang="fr-FR" sz="1600" b="1" i="0" dirty="0">
                          <a:solidFill>
                            <a:prstClr val="black"/>
                          </a:solidFill>
                          <a:latin typeface="Calibri" panose="020F0502020204030204" pitchFamily="34" charset="0"/>
                          <a:cs typeface="Times New Roman" panose="02020603050405020304" pitchFamily="18" charset="0"/>
                        </a:rPr>
                        <a:t>relances globales </a:t>
                      </a:r>
                      <a:r>
                        <a:rPr lang="fr-FR" sz="1600" i="0" dirty="0">
                          <a:solidFill>
                            <a:prstClr val="black"/>
                          </a:solidFill>
                          <a:latin typeface="Calibri" panose="020F0502020204030204" pitchFamily="34" charset="0"/>
                          <a:cs typeface="Times New Roman" panose="02020603050405020304" pitchFamily="18" charset="0"/>
                        </a:rPr>
                        <a:t>+ relances ciblées par mail</a:t>
                      </a:r>
                    </a:p>
                    <a:p>
                      <a:pPr marL="87313" marR="0" lvl="0" indent="0" algn="l" defTabSz="914400" eaLnBrk="1" fontAlgn="b" latinLnBrk="0" hangingPunct="1">
                        <a:lnSpc>
                          <a:spcPct val="100000"/>
                        </a:lnSpc>
                        <a:spcBef>
                          <a:spcPts val="0"/>
                        </a:spcBef>
                        <a:spcAft>
                          <a:spcPts val="0"/>
                        </a:spcAft>
                        <a:buClrTx/>
                        <a:buSzTx/>
                        <a:buFontTx/>
                        <a:buNone/>
                        <a:tabLst/>
                        <a:defRPr/>
                      </a:pPr>
                      <a:r>
                        <a:rPr lang="fr-FR" sz="1600" i="0" dirty="0">
                          <a:solidFill>
                            <a:prstClr val="black"/>
                          </a:solidFill>
                          <a:latin typeface="Calibri" panose="020F0502020204030204" pitchFamily="34" charset="0"/>
                          <a:cs typeface="Times New Roman" panose="02020603050405020304" pitchFamily="18" charset="0"/>
                        </a:rPr>
                        <a:t>NB : Les responsables de parcours relancent les responsables d’UE et informent le SFRI en cas de retard prévisible ou confirmé</a:t>
                      </a:r>
                    </a:p>
                    <a:p>
                      <a:pPr marL="88900" indent="0" algn="l" fontAlgn="b">
                        <a:lnSpc>
                          <a:spcPct val="100000"/>
                        </a:lnSpc>
                        <a:buFontTx/>
                        <a:buNone/>
                        <a:tabLst>
                          <a:tab pos="0" algn="l"/>
                        </a:tabLst>
                      </a:pPr>
                      <a:endParaRPr lang="fr-FR" sz="1600" b="0" dirty="0">
                        <a:solidFill>
                          <a:prstClr val="black"/>
                        </a:solidFill>
                        <a:latin typeface="Calibri" panose="020F0502020204030204" pitchFamily="34" charset="0"/>
                        <a:ea typeface="+mn-ea"/>
                        <a:cs typeface="Times New Roman" panose="02020603050405020304" pitchFamily="18" charset="0"/>
                      </a:endParaRPr>
                    </a:p>
                  </a:txBody>
                  <a:tcPr marL="7620" marR="7620" marT="7620" marB="0">
                    <a:solidFill>
                      <a:schemeClr val="accent3">
                        <a:lumMod val="20000"/>
                        <a:lumOff val="80000"/>
                      </a:schemeClr>
                    </a:solidFill>
                  </a:tcPr>
                </a:tc>
                <a:extLst>
                  <a:ext uri="{0D108BD9-81ED-4DB2-BD59-A6C34878D82A}">
                    <a16:rowId xmlns:a16="http://schemas.microsoft.com/office/drawing/2014/main" val="3087078194"/>
                  </a:ext>
                </a:extLst>
              </a:tr>
              <a:tr h="444000">
                <a:tc>
                  <a:txBody>
                    <a:bodyPr/>
                    <a:lstStyle/>
                    <a:p>
                      <a:pPr marL="88900" marR="0" lvl="3" indent="0" algn="l" defTabSz="914400" rtl="0" eaLnBrk="1" fontAlgn="auto" latinLnBrk="0" hangingPunct="1">
                        <a:lnSpc>
                          <a:spcPct val="100000"/>
                        </a:lnSpc>
                        <a:spcBef>
                          <a:spcPts val="105"/>
                        </a:spcBef>
                        <a:spcAft>
                          <a:spcPts val="0"/>
                        </a:spcAft>
                        <a:buClr>
                          <a:srgbClr val="C00000"/>
                        </a:buClr>
                        <a:buSzPct val="70000"/>
                        <a:buFont typeface="Wingdings" panose="05000000000000000000" pitchFamily="2" charset="2"/>
                        <a:buNone/>
                        <a:tabLst>
                          <a:tab pos="354965" algn="l"/>
                          <a:tab pos="355600" algn="l"/>
                        </a:tabLst>
                        <a:defRPr/>
                      </a:pPr>
                      <a:r>
                        <a:rPr lang="fr-FR" sz="1600" b="1" dirty="0">
                          <a:solidFill>
                            <a:prstClr val="black"/>
                          </a:solidFill>
                          <a:latin typeface="Calibri" panose="020F0502020204030204" pitchFamily="34" charset="0"/>
                          <a:cs typeface="Times New Roman" panose="02020603050405020304" pitchFamily="18" charset="0"/>
                        </a:rPr>
                        <a:t>Contrôle des données et modification des notes*</a:t>
                      </a:r>
                      <a:endParaRPr kumimoji="0" lang="fr-FR" sz="16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txBody>
                  <a:tcPr marL="7620" marR="7620" marT="7620" marB="0">
                    <a:solidFill>
                      <a:schemeClr val="accent6">
                        <a:lumMod val="20000"/>
                        <a:lumOff val="80000"/>
                      </a:schemeClr>
                    </a:solidFill>
                  </a:tcPr>
                </a:tc>
                <a:tc>
                  <a:txBody>
                    <a:bodyPr/>
                    <a:lstStyle/>
                    <a:p>
                      <a:pPr marL="374650" marR="0" lvl="0" indent="-285750" algn="l" defTabSz="914400" eaLnBrk="1" fontAlgn="b" latinLnBrk="0" hangingPunct="1">
                        <a:lnSpc>
                          <a:spcPct val="100000"/>
                        </a:lnSpc>
                        <a:spcBef>
                          <a:spcPts val="0"/>
                        </a:spcBef>
                        <a:spcAft>
                          <a:spcPts val="0"/>
                        </a:spcAft>
                        <a:buClrTx/>
                        <a:buSzTx/>
                        <a:buFontTx/>
                        <a:buChar char="-"/>
                        <a:tabLst/>
                        <a:defRPr/>
                      </a:pPr>
                      <a:r>
                        <a:rPr lang="fr-FR" sz="1600" b="0" dirty="0">
                          <a:solidFill>
                            <a:prstClr val="black"/>
                          </a:solidFill>
                          <a:latin typeface="Calibri" panose="020F0502020204030204" pitchFamily="34" charset="0"/>
                          <a:cs typeface="Times New Roman" panose="02020603050405020304" pitchFamily="18" charset="0"/>
                        </a:rPr>
                        <a:t>avant</a:t>
                      </a:r>
                      <a:r>
                        <a:rPr lang="fr-FR" sz="1600" dirty="0">
                          <a:solidFill>
                            <a:prstClr val="black"/>
                          </a:solidFill>
                          <a:latin typeface="Calibri" panose="020F0502020204030204" pitchFamily="34" charset="0"/>
                          <a:cs typeface="Times New Roman" panose="02020603050405020304" pitchFamily="18" charset="0"/>
                        </a:rPr>
                        <a:t> chaque remise des notes (contrôle par l’enseignant qui remet le fichier)</a:t>
                      </a:r>
                    </a:p>
                    <a:p>
                      <a:pPr marL="374650" marR="0" lvl="0" indent="-285750" algn="l" defTabSz="914400" eaLnBrk="1" fontAlgn="b" latinLnBrk="0" hangingPunct="1">
                        <a:lnSpc>
                          <a:spcPct val="100000"/>
                        </a:lnSpc>
                        <a:spcBef>
                          <a:spcPts val="0"/>
                        </a:spcBef>
                        <a:spcAft>
                          <a:spcPts val="0"/>
                        </a:spcAft>
                        <a:buClrTx/>
                        <a:buSzTx/>
                        <a:buFontTx/>
                        <a:buChar char="-"/>
                        <a:tabLst/>
                        <a:defRPr/>
                      </a:pPr>
                      <a:r>
                        <a:rPr lang="fr-FR" sz="1600" dirty="0">
                          <a:solidFill>
                            <a:prstClr val="black"/>
                          </a:solidFill>
                          <a:latin typeface="Calibri" panose="020F0502020204030204" pitchFamily="34" charset="0"/>
                          <a:cs typeface="Times New Roman" panose="02020603050405020304" pitchFamily="18" charset="0"/>
                        </a:rPr>
                        <a:t>avant le jury : transmission du PV Excel aux enseignants pour ultime contrôle</a:t>
                      </a:r>
                    </a:p>
                    <a:p>
                      <a:pPr marL="88900" indent="0" algn="l" fontAlgn="b">
                        <a:lnSpc>
                          <a:spcPct val="100000"/>
                        </a:lnSpc>
                        <a:buFontTx/>
                        <a:buNone/>
                        <a:tabLst>
                          <a:tab pos="0" algn="l"/>
                        </a:tabLst>
                      </a:pPr>
                      <a:endParaRPr lang="fr-FR" sz="1600" b="0" dirty="0">
                        <a:solidFill>
                          <a:prstClr val="black"/>
                        </a:solidFill>
                        <a:latin typeface="Calibri" panose="020F0502020204030204" pitchFamily="34" charset="0"/>
                        <a:ea typeface="+mn-ea"/>
                        <a:cs typeface="Times New Roman" panose="02020603050405020304" pitchFamily="18" charset="0"/>
                      </a:endParaRPr>
                    </a:p>
                  </a:txBody>
                  <a:tcPr marL="7620" marR="7620" marT="7620" marB="0">
                    <a:solidFill>
                      <a:schemeClr val="accent3">
                        <a:lumMod val="20000"/>
                        <a:lumOff val="80000"/>
                      </a:schemeClr>
                    </a:solidFill>
                  </a:tcPr>
                </a:tc>
                <a:extLst>
                  <a:ext uri="{0D108BD9-81ED-4DB2-BD59-A6C34878D82A}">
                    <a16:rowId xmlns:a16="http://schemas.microsoft.com/office/drawing/2014/main" val="1455520304"/>
                  </a:ext>
                </a:extLst>
              </a:tr>
            </a:tbl>
          </a:graphicData>
        </a:graphic>
      </p:graphicFrame>
      <p:sp>
        <p:nvSpPr>
          <p:cNvPr id="9" name="ZoneTexte 8">
            <a:extLst>
              <a:ext uri="{FF2B5EF4-FFF2-40B4-BE49-F238E27FC236}">
                <a16:creationId xmlns:a16="http://schemas.microsoft.com/office/drawing/2014/main" id="{8059C02D-C71C-4119-AF59-EA30E654E15E}"/>
              </a:ext>
            </a:extLst>
          </p:cNvPr>
          <p:cNvSpPr txBox="1"/>
          <p:nvPr/>
        </p:nvSpPr>
        <p:spPr>
          <a:xfrm>
            <a:off x="2926975" y="5849057"/>
            <a:ext cx="4025153" cy="338554"/>
          </a:xfrm>
          <a:prstGeom prst="rect">
            <a:avLst/>
          </a:prstGeom>
          <a:solidFill>
            <a:srgbClr val="46A4C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rPr>
              <a:t>*Problématiques transversales tous niveaux</a:t>
            </a:r>
          </a:p>
        </p:txBody>
      </p:sp>
      <p:sp>
        <p:nvSpPr>
          <p:cNvPr id="10" name="ZoneTexte 9">
            <a:extLst>
              <a:ext uri="{FF2B5EF4-FFF2-40B4-BE49-F238E27FC236}">
                <a16:creationId xmlns:a16="http://schemas.microsoft.com/office/drawing/2014/main" id="{63E4377B-8357-4268-B09B-FB88ECE42F5B}"/>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12671627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25</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lvl="0">
              <a:lnSpc>
                <a:spcPct val="100000"/>
              </a:lnSpc>
              <a:spcBef>
                <a:spcPts val="0"/>
              </a:spcBef>
              <a:defRPr/>
            </a:pPr>
            <a:r>
              <a:rPr lang="fr-FR" sz="2400" b="1" cap="all" dirty="0">
                <a:solidFill>
                  <a:srgbClr val="AA1901"/>
                </a:solidFill>
                <a:latin typeface="Neo Sans Std" panose="020B0504030504040204" pitchFamily="34" charset="0"/>
              </a:rPr>
              <a:t>Réflexions pour l’ORGANISATION DU SOUTIEN AUX FORMATIONS</a:t>
            </a:r>
            <a:endParaRPr lang="fr-FR" sz="1600" dirty="0">
              <a:solidFill>
                <a:srgbClr val="AA1901"/>
              </a:solidFill>
              <a:latin typeface="Neo Sans Std" panose="020B0504030504040204" pitchFamily="34" charset="0"/>
            </a:endParaRPr>
          </a:p>
        </p:txBody>
      </p:sp>
      <p:sp>
        <p:nvSpPr>
          <p:cNvPr id="8" name="Rectangle 7">
            <a:extLst>
              <a:ext uri="{FF2B5EF4-FFF2-40B4-BE49-F238E27FC236}">
                <a16:creationId xmlns:a16="http://schemas.microsoft.com/office/drawing/2014/main" id="{605084C8-4488-47A6-BC50-E2BA3BE2FA1B}"/>
              </a:ext>
            </a:extLst>
          </p:cNvPr>
          <p:cNvSpPr/>
          <p:nvPr/>
        </p:nvSpPr>
        <p:spPr>
          <a:xfrm>
            <a:off x="902229" y="1512581"/>
            <a:ext cx="5625572" cy="567847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highlight>
                  <a:srgbClr val="AA1901"/>
                </a:highlight>
                <a:uLnTx/>
                <a:uFillTx/>
                <a:latin typeface="Calibri" panose="020F0502020204030204"/>
                <a:ea typeface="+mn-ea"/>
                <a:cs typeface="+mn-cs"/>
              </a:rPr>
              <a:t>Avantages :</a:t>
            </a:r>
          </a:p>
          <a:p>
            <a:pPr marL="285750" marR="0" lvl="0" indent="-285750" algn="l" defTabSz="914400" rtl="0" eaLnBrk="1" fontAlgn="auto" latinLnBrk="0" hangingPunct="1">
              <a:lnSpc>
                <a:spcPct val="100000"/>
              </a:lnSpc>
              <a:spcBef>
                <a:spcPts val="60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Continuité de service </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sur tous les actes de gestion administrative (candidatures, IA dont doctorants, IP, gestion des notes, calcul des résultats, éditions des </a:t>
            </a:r>
            <a:r>
              <a:rPr kumimoji="0" lang="fr-FR" sz="1600" b="0" i="0" u="none" strike="noStrike" kern="1200" cap="none" spc="0" normalizeH="0" baseline="0" noProof="0" dirty="0" err="1">
                <a:ln>
                  <a:noFill/>
                </a:ln>
                <a:solidFill>
                  <a:prstClr val="black"/>
                </a:solidFill>
                <a:effectLst/>
                <a:uLnTx/>
                <a:uFillTx/>
                <a:latin typeface="Calibri" panose="020F0502020204030204"/>
                <a:ea typeface="+mn-ea"/>
                <a:cs typeface="+mn-cs"/>
              </a:rPr>
              <a:t>PVs</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 attestions, diplômes…)</a:t>
            </a:r>
          </a:p>
          <a:p>
            <a:pPr marL="285750" marR="0" lvl="0" indent="-285750" algn="l" defTabSz="914400" rtl="0" eaLnBrk="1" fontAlgn="auto" latinLnBrk="0" hangingPunct="1">
              <a:lnSpc>
                <a:spcPct val="100000"/>
              </a:lnSpc>
              <a:spcBef>
                <a:spcPts val="60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E</a:t>
            </a:r>
            <a:r>
              <a:rPr kumimoji="0" lang="fr-FR" sz="1600" b="1" i="0" u="none" strike="noStrike" kern="1200" cap="none" spc="0" normalizeH="0" baseline="0" noProof="0" dirty="0" err="1">
                <a:ln>
                  <a:noFill/>
                </a:ln>
                <a:solidFill>
                  <a:prstClr val="black"/>
                </a:solidFill>
                <a:effectLst/>
                <a:uLnTx/>
                <a:uFillTx/>
                <a:latin typeface="Calibri" panose="020F0502020204030204"/>
                <a:ea typeface="+mn-ea"/>
                <a:cs typeface="+mn-cs"/>
              </a:rPr>
              <a:t>xpertise</a:t>
            </a: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-métier </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de toutes les procédures de Scolarité, pour tous les niveaux de formation (licence au doctorat - LMD)</a:t>
            </a:r>
          </a:p>
          <a:p>
            <a:pPr marL="285750" marR="0" lvl="0" indent="-285750" algn="l" defTabSz="914400" rtl="0" eaLnBrk="1" fontAlgn="auto" latinLnBrk="0" hangingPunct="1">
              <a:lnSpc>
                <a:spcPct val="100000"/>
              </a:lnSpc>
              <a:spcBef>
                <a:spcPts val="60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E</a:t>
            </a:r>
            <a:r>
              <a:rPr kumimoji="0" lang="fr-FR" sz="1600" b="1" i="0" u="none" strike="noStrike" kern="1200" cap="none" spc="0" normalizeH="0" baseline="0" noProof="0" dirty="0" err="1">
                <a:ln>
                  <a:noFill/>
                </a:ln>
                <a:solidFill>
                  <a:prstClr val="black"/>
                </a:solidFill>
                <a:effectLst/>
                <a:uLnTx/>
                <a:uFillTx/>
                <a:latin typeface="Calibri" panose="020F0502020204030204"/>
                <a:ea typeface="+mn-ea"/>
                <a:cs typeface="+mn-cs"/>
              </a:rPr>
              <a:t>xpertise</a:t>
            </a: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 technique Apogée  </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(structure des enseignements/MCC, dossier étudiant, inscriptions, résultats, thèses)</a:t>
            </a:r>
          </a:p>
          <a:p>
            <a:pPr marL="285750" marR="0" lvl="0" indent="-285750" algn="l" defTabSz="914400" rtl="0" eaLnBrk="1" fontAlgn="auto" latinLnBrk="0" hangingPunct="1">
              <a:lnSpc>
                <a:spcPct val="100000"/>
              </a:lnSpc>
              <a:spcBef>
                <a:spcPts val="60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Sécurisation de la gestion des notes </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(transfert d’activité en cours) : qualité des données et respect du calendrier </a:t>
            </a:r>
          </a:p>
          <a:p>
            <a:pPr marL="285750" marR="0" lvl="0" indent="-285750" algn="l" defTabSz="914400" rtl="0" eaLnBrk="1" fontAlgn="auto" latinLnBrk="0" hangingPunct="1">
              <a:lnSpc>
                <a:spcPct val="100000"/>
              </a:lnSpc>
              <a:spcBef>
                <a:spcPts val="60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Sécurisation du calendrier annuel de charge </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 g</a:t>
            </a:r>
            <a:r>
              <a:rPr kumimoji="0" lang="fr-FR" sz="1600" b="0" i="0" u="none" strike="noStrike" kern="1200" cap="none" spc="0" normalizeH="0" baseline="0" noProof="0" dirty="0" err="1">
                <a:ln>
                  <a:noFill/>
                </a:ln>
                <a:solidFill>
                  <a:prstClr val="black"/>
                </a:solidFill>
                <a:effectLst/>
                <a:uLnTx/>
                <a:uFillTx/>
                <a:latin typeface="Calibri" panose="020F0502020204030204"/>
                <a:ea typeface="+mn-ea"/>
                <a:cs typeface="+mn-cs"/>
              </a:rPr>
              <a:t>râce</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 à une organisation des activités répartie sur plusieurs personnes, les pics d’activité sont maitrisés et l’ensemble des échéances respectées. </a:t>
            </a:r>
            <a:r>
              <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rPr>
              <a:t>Exemple : la gestion des soutenances de thèse est très saisonnière avec un pic d’activité en novembre-décembre, pendant lequel 2 agents sont mobilisés à 90%. Le reste de l’année, la gestion des soutenances de thèse ne représente que 10-15% du temps de ces deux agents, qui sont alors mobilisés pour les autres activités de scolarité.</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ZoneTexte 8">
            <a:extLst>
              <a:ext uri="{FF2B5EF4-FFF2-40B4-BE49-F238E27FC236}">
                <a16:creationId xmlns:a16="http://schemas.microsoft.com/office/drawing/2014/main" id="{178FA9AB-4177-4D6A-8B9E-DB02DFBB9E7F}"/>
              </a:ext>
            </a:extLst>
          </p:cNvPr>
          <p:cNvSpPr txBox="1"/>
          <p:nvPr/>
        </p:nvSpPr>
        <p:spPr>
          <a:xfrm>
            <a:off x="6663266" y="1335350"/>
            <a:ext cx="5069356" cy="4293483"/>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highlight>
                  <a:srgbClr val="AA1901"/>
                </a:highlight>
                <a:uLnTx/>
                <a:uFillTx/>
                <a:latin typeface="Calibri" panose="020F0502020204030204"/>
                <a:ea typeface="+mn-ea"/>
                <a:cs typeface="+mn-cs"/>
              </a:rPr>
              <a:t>Inconvénients</a:t>
            </a:r>
            <a:r>
              <a:rPr kumimoji="0" lang="fr-FR" sz="1600" b="1" i="0" u="none" strike="noStrike" kern="1200" cap="none" spc="0" normalizeH="0" baseline="0" noProof="0" dirty="0">
                <a:ln>
                  <a:noFill/>
                </a:ln>
                <a:solidFill>
                  <a:prstClr val="white"/>
                </a:solidFill>
                <a:effectLst/>
                <a:highlight>
                  <a:srgbClr val="AA1901"/>
                </a:highligh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60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Organisation transitoire </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 un processus de déploiement et de réorganisation est en cours. La gestion d’une partie des activités de scolarité (gestion des notes) pour une partie des formations de la composante rend difficile le pilotage global et peut poser la question de l’égalité de traitement des étudiants entre Licences et Masters </a:t>
            </a:r>
          </a:p>
          <a:p>
            <a:pPr marL="285750" marR="0" lvl="0" indent="-285750" algn="l" defTabSz="914400" rtl="0" eaLnBrk="1" fontAlgn="auto" latinLnBrk="0" hangingPunct="1">
              <a:lnSpc>
                <a:spcPct val="100000"/>
              </a:lnSpc>
              <a:spcBef>
                <a:spcPts val="60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Le calendrier des IA </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des doctorants est difficile à respecter du fait des multiples dates différentes selon les cas </a:t>
            </a:r>
            <a:r>
              <a:rPr kumimoji="0" lang="fr-FR" sz="1600" b="0" i="0" u="none" strike="noStrike" kern="1200" cap="none" spc="0" normalizeH="0" baseline="0" noProof="0" dirty="0">
                <a:ln>
                  <a:noFill/>
                </a:ln>
                <a:solidFill>
                  <a:srgbClr val="00B0F0"/>
                </a:solidFill>
                <a:effectLst/>
                <a:uLnTx/>
                <a:uFillTx/>
                <a:latin typeface="Calibri" panose="020F0502020204030204"/>
                <a:ea typeface="+mn-ea"/>
                <a:cs typeface="+mn-cs"/>
              </a:rPr>
              <a:t>et attention élections en 2024</a:t>
            </a:r>
            <a:endPar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60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panose="020F0502020204030204"/>
                <a:ea typeface="+mn-ea"/>
                <a:cs typeface="+mn-cs"/>
              </a:rPr>
              <a:t>Le processus pour les soutenances de </a:t>
            </a:r>
            <a:r>
              <a:rPr kumimoji="0" lang="fr-FR" sz="1600" b="0" i="0" u="none" strike="noStrike" kern="1200" cap="none" spc="0" normalizeH="0" baseline="0" noProof="0" dirty="0">
                <a:ln>
                  <a:noFill/>
                </a:ln>
                <a:solidFill>
                  <a:prstClr val="black"/>
                </a:solidFill>
                <a:effectLst/>
                <a:uLnTx/>
                <a:uFillTx/>
                <a:latin typeface="Calibri" panose="020F0502020204030204"/>
                <a:ea typeface="+mn-ea"/>
                <a:cs typeface="+mn-cs"/>
              </a:rPr>
              <a:t>thèses doit être optimisé : les nombreux allers-retours requis entre le service Scolarité SFA, les ED et la DRINNOV (édition / validation des documents) s’étalent sur 8 semaines.</a:t>
            </a:r>
          </a:p>
        </p:txBody>
      </p:sp>
      <p:sp>
        <p:nvSpPr>
          <p:cNvPr id="10" name="ZoneTexte 9">
            <a:extLst>
              <a:ext uri="{FF2B5EF4-FFF2-40B4-BE49-F238E27FC236}">
                <a16:creationId xmlns:a16="http://schemas.microsoft.com/office/drawing/2014/main" id="{B48C19F0-C895-4335-BB21-DC3241766CD0}"/>
              </a:ext>
            </a:extLst>
          </p:cNvPr>
          <p:cNvSpPr txBox="1"/>
          <p:nvPr/>
        </p:nvSpPr>
        <p:spPr>
          <a:xfrm>
            <a:off x="832921" y="966018"/>
            <a:ext cx="8221914" cy="369332"/>
          </a:xfrm>
          <a:prstGeom prst="rect">
            <a:avLst/>
          </a:prstGeom>
          <a:noFill/>
        </p:spPr>
        <p:txBody>
          <a:bodyPr wrap="square">
            <a:spAutoFit/>
          </a:bodyPr>
          <a:lstStyle/>
          <a:p>
            <a:pPr marL="0" marR="0" lvl="0" indent="2598738"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Avantages / inconvénients de l’organisation actuelle :</a:t>
            </a:r>
          </a:p>
        </p:txBody>
      </p:sp>
      <p:sp>
        <p:nvSpPr>
          <p:cNvPr id="11" name="ZoneTexte 10">
            <a:extLst>
              <a:ext uri="{FF2B5EF4-FFF2-40B4-BE49-F238E27FC236}">
                <a16:creationId xmlns:a16="http://schemas.microsoft.com/office/drawing/2014/main" id="{1745A3B7-3837-4242-84EE-1A6AD85C2399}"/>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85584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26</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lvl="0">
              <a:lnSpc>
                <a:spcPct val="100000"/>
              </a:lnSpc>
              <a:spcBef>
                <a:spcPts val="0"/>
              </a:spcBef>
              <a:defRPr/>
            </a:pPr>
            <a:r>
              <a:rPr lang="fr-FR" sz="2400" b="1" cap="all" dirty="0">
                <a:solidFill>
                  <a:srgbClr val="AA1901"/>
                </a:solidFill>
                <a:latin typeface="Neo Sans Std" panose="020B0504030504040204" pitchFamily="34" charset="0"/>
              </a:rPr>
              <a:t>Réflexions pour l’ORGANISATION DU SOUTIEN AUX FORMATIONS</a:t>
            </a:r>
            <a:endParaRPr lang="fr-FR" sz="1600" dirty="0">
              <a:solidFill>
                <a:srgbClr val="AA1901"/>
              </a:solidFill>
              <a:latin typeface="Neo Sans Std" panose="020B0504030504040204" pitchFamily="34" charset="0"/>
            </a:endParaRPr>
          </a:p>
        </p:txBody>
      </p:sp>
      <p:sp>
        <p:nvSpPr>
          <p:cNvPr id="8" name="ZoneTexte 7">
            <a:extLst>
              <a:ext uri="{FF2B5EF4-FFF2-40B4-BE49-F238E27FC236}">
                <a16:creationId xmlns:a16="http://schemas.microsoft.com/office/drawing/2014/main" id="{ADCCC089-696D-42EA-B189-377A032D539E}"/>
              </a:ext>
            </a:extLst>
          </p:cNvPr>
          <p:cNvSpPr txBox="1"/>
          <p:nvPr/>
        </p:nvSpPr>
        <p:spPr>
          <a:xfrm>
            <a:off x="832921" y="1347201"/>
            <a:ext cx="10381925" cy="523220"/>
          </a:xfrm>
          <a:prstGeom prst="rect">
            <a:avLst/>
          </a:prstGeom>
          <a:noFill/>
        </p:spPr>
        <p:txBody>
          <a:bodyPr wrap="square">
            <a:spAutoFit/>
          </a:bodyPr>
          <a:lstStyle/>
          <a:p>
            <a:pPr marL="539750" marR="0" lvl="0" indent="174625" algn="ctr"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800" b="1" i="0" u="none" strike="noStrike" kern="1200" cap="none" spc="0" normalizeH="0" baseline="0" noProof="0" dirty="0">
                <a:ln>
                  <a:noFill/>
                </a:ln>
                <a:solidFill>
                  <a:prstClr val="white"/>
                </a:solidFill>
                <a:effectLst/>
                <a:highlight>
                  <a:srgbClr val="808080"/>
                </a:highlight>
                <a:uLnTx/>
                <a:uFillTx/>
                <a:latin typeface="Calibri"/>
                <a:ea typeface="+mn-ea"/>
                <a:cs typeface="Calibri"/>
              </a:rPr>
              <a:t>Etude des scénarios de déploiement du transfert d’activité</a:t>
            </a:r>
          </a:p>
        </p:txBody>
      </p:sp>
      <p:sp>
        <p:nvSpPr>
          <p:cNvPr id="9" name="object 4">
            <a:extLst>
              <a:ext uri="{FF2B5EF4-FFF2-40B4-BE49-F238E27FC236}">
                <a16:creationId xmlns:a16="http://schemas.microsoft.com/office/drawing/2014/main" id="{A69DDF22-AC21-4769-B2CC-527B1A748004}"/>
              </a:ext>
            </a:extLst>
          </p:cNvPr>
          <p:cNvSpPr txBox="1"/>
          <p:nvPr/>
        </p:nvSpPr>
        <p:spPr>
          <a:xfrm>
            <a:off x="1057327" y="1827775"/>
            <a:ext cx="9740660" cy="2316660"/>
          </a:xfrm>
          <a:prstGeom prst="rect">
            <a:avLst/>
          </a:prstGeom>
        </p:spPr>
        <p:txBody>
          <a:bodyPr vert="horz" wrap="square" lIns="0" tIns="13335" rIns="0" bIns="0" rtlCol="0">
            <a:spAutoFit/>
          </a:bodyPr>
          <a:lstStyle/>
          <a:p>
            <a:pPr marL="539750" marR="0" lvl="0" indent="174625"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1200" b="1" i="0" u="none" strike="noStrike" kern="1200" cap="none" spc="0" normalizeH="0" baseline="0" noProof="0" dirty="0">
              <a:ln>
                <a:noFill/>
              </a:ln>
              <a:solidFill>
                <a:prstClr val="white"/>
              </a:solidFill>
              <a:effectLst/>
              <a:highlight>
                <a:srgbClr val="800000"/>
              </a:highlight>
              <a:uLnTx/>
              <a:uFillTx/>
              <a:latin typeface="Calibri"/>
              <a:ea typeface="+mn-ea"/>
              <a:cs typeface="Calibri"/>
            </a:endParaRP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400" b="1" i="0" u="none" strike="noStrike" kern="1200" cap="none" spc="0" normalizeH="0" baseline="0" noProof="0" dirty="0">
                <a:ln>
                  <a:noFill/>
                </a:ln>
                <a:solidFill>
                  <a:srgbClr val="C00000"/>
                </a:solidFill>
                <a:effectLst/>
                <a:uLnTx/>
                <a:uFillTx/>
                <a:latin typeface="Calibri"/>
                <a:ea typeface="+mn-ea"/>
                <a:cs typeface="Calibri"/>
              </a:rPr>
              <a:t>Contexte :</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Le déploiement du transfert d’activité dépend en partie de la prise en charge des soutenances de thèses par les Ecoles doctorales (réunion DGS, DGSA ressources, </a:t>
            </a:r>
            <a:r>
              <a:rPr kumimoji="0" lang="fr-FR"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Times New Roman" panose="02020603050405020304" pitchFamily="18" charset="0"/>
              </a:rPr>
              <a:t>Drinnov</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et Ras de composantes le 7 mars 2024). </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En fonction de cette décision, plusieurs scénarios de déploiement du transfert des notes au service Formation-RI sont envisageables pour transférer la gestion des notes.</a:t>
            </a:r>
          </a:p>
          <a:p>
            <a:pPr marL="12700"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1050" b="1" i="0" u="none" strike="noStrike" kern="1200" cap="none" spc="0" normalizeH="0" baseline="0" noProof="0" dirty="0">
              <a:ln>
                <a:noFill/>
              </a:ln>
              <a:solidFill>
                <a:srgbClr val="C00000"/>
              </a:solidFill>
              <a:effectLst/>
              <a:highlight>
                <a:srgbClr val="808080"/>
              </a:highlight>
              <a:uLnTx/>
              <a:uFillTx/>
              <a:latin typeface="Calibri"/>
              <a:ea typeface="+mn-ea"/>
              <a:cs typeface="Calibri"/>
            </a:endParaRPr>
          </a:p>
        </p:txBody>
      </p:sp>
      <p:sp>
        <p:nvSpPr>
          <p:cNvPr id="10" name="ZoneTexte 9">
            <a:extLst>
              <a:ext uri="{FF2B5EF4-FFF2-40B4-BE49-F238E27FC236}">
                <a16:creationId xmlns:a16="http://schemas.microsoft.com/office/drawing/2014/main" id="{50F6AB2A-7F0C-434A-B7C2-3E581AEDF0DF}"/>
              </a:ext>
            </a:extLst>
          </p:cNvPr>
          <p:cNvSpPr txBox="1"/>
          <p:nvPr/>
        </p:nvSpPr>
        <p:spPr>
          <a:xfrm>
            <a:off x="994574" y="3701227"/>
            <a:ext cx="9803413" cy="1133644"/>
          </a:xfrm>
          <a:prstGeom prst="rect">
            <a:avLst/>
          </a:prstGeom>
          <a:noFill/>
        </p:spPr>
        <p:txBody>
          <a:bodyPr wrap="square">
            <a:spAutoFit/>
          </a:bodyPr>
          <a:lstStyle/>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2400" b="1" i="0" u="none" strike="noStrike" kern="1200" cap="none" spc="0" normalizeH="0" baseline="0" noProof="0" dirty="0">
              <a:ln>
                <a:noFill/>
              </a:ln>
              <a:solidFill>
                <a:srgbClr val="C00000"/>
              </a:solidFill>
              <a:effectLst/>
              <a:uLnTx/>
              <a:uFillTx/>
              <a:latin typeface="Calibri"/>
              <a:ea typeface="+mn-ea"/>
              <a:cs typeface="Calibri"/>
            </a:endParaRP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400" b="1" i="0" u="none" strike="noStrike" kern="1200" cap="none" spc="0" normalizeH="0" baseline="0" noProof="0" dirty="0">
                <a:ln>
                  <a:noFill/>
                </a:ln>
                <a:solidFill>
                  <a:srgbClr val="C00000"/>
                </a:solidFill>
                <a:effectLst/>
                <a:uLnTx/>
                <a:uFillTx/>
                <a:latin typeface="Calibri"/>
                <a:ea typeface="+mn-ea"/>
                <a:cs typeface="Calibri"/>
              </a:rPr>
              <a:t>Calendrier de travail :</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p:txBody>
      </p:sp>
      <p:graphicFrame>
        <p:nvGraphicFramePr>
          <p:cNvPr id="11" name="Tableau 10">
            <a:extLst>
              <a:ext uri="{FF2B5EF4-FFF2-40B4-BE49-F238E27FC236}">
                <a16:creationId xmlns:a16="http://schemas.microsoft.com/office/drawing/2014/main" id="{0CAA9BC3-AF09-452E-9922-31995A53BFDC}"/>
              </a:ext>
            </a:extLst>
          </p:cNvPr>
          <p:cNvGraphicFramePr>
            <a:graphicFrameLocks noGrp="1"/>
          </p:cNvGraphicFramePr>
          <p:nvPr>
            <p:extLst>
              <p:ext uri="{D42A27DB-BD31-4B8C-83A1-F6EECF244321}">
                <p14:modId xmlns:p14="http://schemas.microsoft.com/office/powerpoint/2010/main" val="3205341310"/>
              </p:ext>
            </p:extLst>
          </p:nvPr>
        </p:nvGraphicFramePr>
        <p:xfrm>
          <a:off x="1127464" y="4625009"/>
          <a:ext cx="10424273" cy="1409700"/>
        </p:xfrm>
        <a:graphic>
          <a:graphicData uri="http://schemas.openxmlformats.org/drawingml/2006/table">
            <a:tbl>
              <a:tblPr>
                <a:tableStyleId>{5C22544A-7EE6-4342-B048-85BDC9FD1C3A}</a:tableStyleId>
              </a:tblPr>
              <a:tblGrid>
                <a:gridCol w="1670799">
                  <a:extLst>
                    <a:ext uri="{9D8B030D-6E8A-4147-A177-3AD203B41FA5}">
                      <a16:colId xmlns:a16="http://schemas.microsoft.com/office/drawing/2014/main" val="3681111811"/>
                    </a:ext>
                  </a:extLst>
                </a:gridCol>
                <a:gridCol w="8753474">
                  <a:extLst>
                    <a:ext uri="{9D8B030D-6E8A-4147-A177-3AD203B41FA5}">
                      <a16:colId xmlns:a16="http://schemas.microsoft.com/office/drawing/2014/main" val="2122263777"/>
                    </a:ext>
                  </a:extLst>
                </a:gridCol>
              </a:tblGrid>
              <a:tr h="182880">
                <a:tc>
                  <a:txBody>
                    <a:bodyPr/>
                    <a:lstStyle/>
                    <a:p>
                      <a:pPr algn="ctr" fontAlgn="b"/>
                      <a:r>
                        <a:rPr lang="fr-FR" sz="1800" u="none" strike="noStrike" dirty="0">
                          <a:solidFill>
                            <a:schemeClr val="tx1">
                              <a:lumMod val="85000"/>
                              <a:lumOff val="15000"/>
                            </a:schemeClr>
                          </a:solidFill>
                          <a:effectLst/>
                        </a:rPr>
                        <a:t>09/02/2024</a:t>
                      </a:r>
                      <a:endParaRPr lang="fr-FR" sz="1800" b="0" i="0" u="none" strike="noStrike" dirty="0">
                        <a:solidFill>
                          <a:schemeClr val="tx1">
                            <a:lumMod val="85000"/>
                            <a:lumOff val="15000"/>
                          </a:schemeClr>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indent="266700" algn="l" fontAlgn="b"/>
                      <a:r>
                        <a:rPr lang="fr-FR" sz="1800" u="none" strike="noStrike" dirty="0">
                          <a:solidFill>
                            <a:schemeClr val="tx1">
                              <a:lumMod val="85000"/>
                              <a:lumOff val="15000"/>
                            </a:schemeClr>
                          </a:solidFill>
                          <a:effectLst/>
                        </a:rPr>
                        <a:t>Bilan du transfert des notes avec les enseignants concernés </a:t>
                      </a:r>
                      <a:endParaRPr lang="fr-FR" sz="1800" b="0" i="0" u="none" strike="noStrike" dirty="0">
                        <a:solidFill>
                          <a:schemeClr val="tx1">
                            <a:lumMod val="85000"/>
                            <a:lumOff val="15000"/>
                          </a:schemeClr>
                        </a:solidFill>
                        <a:effectLst/>
                        <a:latin typeface="Calibri" panose="020F0502020204030204" pitchFamily="34" charset="0"/>
                      </a:endParaRPr>
                    </a:p>
                  </a:txBody>
                  <a:tcPr marL="7620" marR="7620" marT="7620" marB="0" anchor="b">
                    <a:solidFill>
                      <a:schemeClr val="accent2">
                        <a:lumMod val="20000"/>
                        <a:lumOff val="80000"/>
                      </a:schemeClr>
                    </a:solidFill>
                  </a:tcPr>
                </a:tc>
                <a:extLst>
                  <a:ext uri="{0D108BD9-81ED-4DB2-BD59-A6C34878D82A}">
                    <a16:rowId xmlns:a16="http://schemas.microsoft.com/office/drawing/2014/main" val="1362752706"/>
                  </a:ext>
                </a:extLst>
              </a:tr>
              <a:tr h="182880">
                <a:tc>
                  <a:txBody>
                    <a:bodyPr/>
                    <a:lstStyle/>
                    <a:p>
                      <a:pPr algn="ctr" fontAlgn="b"/>
                      <a:r>
                        <a:rPr lang="fr-FR" sz="1800" b="1" u="none" strike="noStrike" dirty="0">
                          <a:solidFill>
                            <a:schemeClr val="tx1">
                              <a:lumMod val="85000"/>
                              <a:lumOff val="15000"/>
                            </a:schemeClr>
                          </a:solidFill>
                          <a:effectLst/>
                        </a:rPr>
                        <a:t>16/02/2024</a:t>
                      </a:r>
                      <a:endParaRPr lang="fr-FR" sz="1800" b="1" i="0" u="none" strike="noStrike" dirty="0">
                        <a:solidFill>
                          <a:schemeClr val="tx1">
                            <a:lumMod val="85000"/>
                            <a:lumOff val="15000"/>
                          </a:schemeClr>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indent="266700" algn="l" fontAlgn="b"/>
                      <a:r>
                        <a:rPr lang="fr-FR" sz="1800" b="1" u="none" strike="noStrike" dirty="0">
                          <a:solidFill>
                            <a:schemeClr val="tx1">
                              <a:lumMod val="85000"/>
                              <a:lumOff val="15000"/>
                            </a:schemeClr>
                          </a:solidFill>
                          <a:effectLst/>
                        </a:rPr>
                        <a:t>Réunion avec les Secrétaires de département sur le bilan et les scénarios de déploiement</a:t>
                      </a:r>
                      <a:endParaRPr lang="fr-FR" sz="1800" b="1" i="0" u="none" strike="noStrike" dirty="0">
                        <a:solidFill>
                          <a:schemeClr val="tx1">
                            <a:lumMod val="85000"/>
                            <a:lumOff val="15000"/>
                          </a:schemeClr>
                        </a:solidFill>
                        <a:effectLst/>
                        <a:latin typeface="Calibri" panose="020F0502020204030204" pitchFamily="34" charset="0"/>
                      </a:endParaRPr>
                    </a:p>
                  </a:txBody>
                  <a:tcPr marL="7620" marR="7620" marT="7620" marB="0" anchor="b">
                    <a:solidFill>
                      <a:schemeClr val="accent2">
                        <a:lumMod val="20000"/>
                        <a:lumOff val="80000"/>
                      </a:schemeClr>
                    </a:solidFill>
                  </a:tcPr>
                </a:tc>
                <a:extLst>
                  <a:ext uri="{0D108BD9-81ED-4DB2-BD59-A6C34878D82A}">
                    <a16:rowId xmlns:a16="http://schemas.microsoft.com/office/drawing/2014/main" val="3227787454"/>
                  </a:ext>
                </a:extLst>
              </a:tr>
              <a:tr h="182880">
                <a:tc>
                  <a:txBody>
                    <a:bodyPr/>
                    <a:lstStyle/>
                    <a:p>
                      <a:pPr algn="ctr" fontAlgn="b"/>
                      <a:r>
                        <a:rPr lang="fr-FR" sz="1800" u="none" strike="noStrike" dirty="0">
                          <a:solidFill>
                            <a:schemeClr val="tx1">
                              <a:lumMod val="85000"/>
                              <a:lumOff val="15000"/>
                            </a:schemeClr>
                          </a:solidFill>
                          <a:effectLst/>
                        </a:rPr>
                        <a:t>05/03/2024</a:t>
                      </a:r>
                      <a:endParaRPr lang="fr-FR" sz="1800" b="0" i="0" u="none" strike="noStrike" dirty="0">
                        <a:solidFill>
                          <a:schemeClr val="tx1">
                            <a:lumMod val="85000"/>
                            <a:lumOff val="15000"/>
                          </a:schemeClr>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indent="266700" algn="l" fontAlgn="b"/>
                      <a:r>
                        <a:rPr lang="fr-FR" sz="1800" u="none" strike="noStrike" dirty="0">
                          <a:solidFill>
                            <a:schemeClr val="tx1">
                              <a:lumMod val="85000"/>
                              <a:lumOff val="15000"/>
                            </a:schemeClr>
                          </a:solidFill>
                          <a:effectLst/>
                        </a:rPr>
                        <a:t>Commission formation</a:t>
                      </a:r>
                    </a:p>
                  </a:txBody>
                  <a:tcPr marL="7620" marR="7620" marT="7620" marB="0" anchor="b">
                    <a:solidFill>
                      <a:schemeClr val="accent2">
                        <a:lumMod val="20000"/>
                        <a:lumOff val="80000"/>
                      </a:schemeClr>
                    </a:solidFill>
                  </a:tcPr>
                </a:tc>
                <a:extLst>
                  <a:ext uri="{0D108BD9-81ED-4DB2-BD59-A6C34878D82A}">
                    <a16:rowId xmlns:a16="http://schemas.microsoft.com/office/drawing/2014/main" val="3344043687"/>
                  </a:ext>
                </a:extLst>
              </a:tr>
              <a:tr h="182880">
                <a:tc>
                  <a:txBody>
                    <a:bodyPr/>
                    <a:lstStyle/>
                    <a:p>
                      <a:pPr algn="ctr" fontAlgn="b"/>
                      <a:r>
                        <a:rPr lang="fr-FR" sz="1800" b="0" i="0" u="none" strike="noStrike" dirty="0">
                          <a:solidFill>
                            <a:schemeClr val="tx1">
                              <a:lumMod val="85000"/>
                              <a:lumOff val="15000"/>
                            </a:schemeClr>
                          </a:solidFill>
                          <a:effectLst/>
                          <a:latin typeface="Calibri" panose="020F0502020204030204" pitchFamily="34" charset="0"/>
                        </a:rPr>
                        <a:t>08/03/2024</a:t>
                      </a:r>
                    </a:p>
                  </a:txBody>
                  <a:tcPr marL="7620" marR="7620" marT="7620" marB="0" anchor="b">
                    <a:solidFill>
                      <a:schemeClr val="accent2">
                        <a:lumMod val="20000"/>
                        <a:lumOff val="80000"/>
                      </a:schemeClr>
                    </a:solidFill>
                  </a:tcPr>
                </a:tc>
                <a:tc>
                  <a:txBody>
                    <a:bodyPr/>
                    <a:lstStyle/>
                    <a:p>
                      <a:pPr marL="0" indent="266700" algn="l" fontAlgn="b"/>
                      <a:r>
                        <a:rPr lang="fr-FR" sz="1800" b="0" i="0" u="none" strike="noStrike" dirty="0">
                          <a:solidFill>
                            <a:schemeClr val="tx1">
                              <a:lumMod val="85000"/>
                              <a:lumOff val="15000"/>
                            </a:schemeClr>
                          </a:solidFill>
                          <a:effectLst/>
                          <a:latin typeface="Calibri" panose="020F0502020204030204" pitchFamily="34" charset="0"/>
                        </a:rPr>
                        <a:t>Commission des personnels</a:t>
                      </a:r>
                    </a:p>
                  </a:txBody>
                  <a:tcPr marL="7620" marR="7620" marT="7620" marB="0" anchor="b">
                    <a:solidFill>
                      <a:schemeClr val="accent2">
                        <a:lumMod val="20000"/>
                        <a:lumOff val="80000"/>
                      </a:schemeClr>
                    </a:solidFill>
                  </a:tcPr>
                </a:tc>
                <a:extLst>
                  <a:ext uri="{0D108BD9-81ED-4DB2-BD59-A6C34878D82A}">
                    <a16:rowId xmlns:a16="http://schemas.microsoft.com/office/drawing/2014/main" val="121150610"/>
                  </a:ext>
                </a:extLst>
              </a:tr>
              <a:tr h="182880">
                <a:tc>
                  <a:txBody>
                    <a:bodyPr/>
                    <a:lstStyle/>
                    <a:p>
                      <a:pPr algn="ctr" fontAlgn="b"/>
                      <a:r>
                        <a:rPr lang="fr-FR" sz="1800" u="none" strike="noStrike" dirty="0">
                          <a:solidFill>
                            <a:schemeClr val="tx1">
                              <a:lumMod val="85000"/>
                              <a:lumOff val="15000"/>
                            </a:schemeClr>
                          </a:solidFill>
                          <a:effectLst/>
                        </a:rPr>
                        <a:t>12/03/2024</a:t>
                      </a:r>
                      <a:endParaRPr lang="fr-FR" sz="1800" b="0" i="0" u="none" strike="noStrike" dirty="0">
                        <a:solidFill>
                          <a:schemeClr val="tx1">
                            <a:lumMod val="85000"/>
                            <a:lumOff val="15000"/>
                          </a:schemeClr>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indent="266700" algn="l" fontAlgn="b"/>
                      <a:r>
                        <a:rPr lang="fr-FR" sz="1800" u="none" strike="noStrike" dirty="0">
                          <a:solidFill>
                            <a:schemeClr val="tx1">
                              <a:lumMod val="85000"/>
                              <a:lumOff val="15000"/>
                            </a:schemeClr>
                          </a:solidFill>
                          <a:effectLst/>
                        </a:rPr>
                        <a:t>Conseil d'UFR</a:t>
                      </a:r>
                      <a:endParaRPr lang="fr-FR" sz="1800" b="0" i="0" u="none" strike="noStrike" dirty="0">
                        <a:solidFill>
                          <a:schemeClr val="tx1">
                            <a:lumMod val="85000"/>
                            <a:lumOff val="15000"/>
                          </a:schemeClr>
                        </a:solidFill>
                        <a:effectLst/>
                        <a:latin typeface="Calibri" panose="020F0502020204030204" pitchFamily="34" charset="0"/>
                      </a:endParaRPr>
                    </a:p>
                  </a:txBody>
                  <a:tcPr marL="7620" marR="7620" marT="7620" marB="0" anchor="b">
                    <a:solidFill>
                      <a:schemeClr val="accent2">
                        <a:lumMod val="20000"/>
                        <a:lumOff val="80000"/>
                      </a:schemeClr>
                    </a:solidFill>
                  </a:tcPr>
                </a:tc>
                <a:extLst>
                  <a:ext uri="{0D108BD9-81ED-4DB2-BD59-A6C34878D82A}">
                    <a16:rowId xmlns:a16="http://schemas.microsoft.com/office/drawing/2014/main" val="3647869521"/>
                  </a:ext>
                </a:extLst>
              </a:tr>
            </a:tbl>
          </a:graphicData>
        </a:graphic>
      </p:graphicFrame>
      <p:sp>
        <p:nvSpPr>
          <p:cNvPr id="12" name="ZoneTexte 11">
            <a:extLst>
              <a:ext uri="{FF2B5EF4-FFF2-40B4-BE49-F238E27FC236}">
                <a16:creationId xmlns:a16="http://schemas.microsoft.com/office/drawing/2014/main" id="{0588E135-0855-4562-90C5-368F7D3FA596}"/>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163577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27</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lvl="0">
              <a:lnSpc>
                <a:spcPct val="100000"/>
              </a:lnSpc>
              <a:spcBef>
                <a:spcPts val="0"/>
              </a:spcBef>
              <a:defRPr/>
            </a:pPr>
            <a:r>
              <a:rPr lang="fr-FR" sz="2400" b="1" cap="all" dirty="0">
                <a:solidFill>
                  <a:srgbClr val="AA1901"/>
                </a:solidFill>
                <a:latin typeface="Neo Sans Std" panose="020B0504030504040204" pitchFamily="34" charset="0"/>
              </a:rPr>
              <a:t>Réflexions pour l’ORGANISATION DU SOUTIEN AUX FORMATIONS</a:t>
            </a:r>
            <a:endParaRPr lang="fr-FR" sz="1600" dirty="0">
              <a:solidFill>
                <a:srgbClr val="AA1901"/>
              </a:solidFill>
              <a:latin typeface="Neo Sans Std" panose="020B0504030504040204" pitchFamily="34" charset="0"/>
            </a:endParaRPr>
          </a:p>
        </p:txBody>
      </p:sp>
      <p:sp>
        <p:nvSpPr>
          <p:cNvPr id="8" name="ZoneTexte 7">
            <a:extLst>
              <a:ext uri="{FF2B5EF4-FFF2-40B4-BE49-F238E27FC236}">
                <a16:creationId xmlns:a16="http://schemas.microsoft.com/office/drawing/2014/main" id="{18EC3D73-205E-40DF-9B3F-865A7A7D7A4E}"/>
              </a:ext>
            </a:extLst>
          </p:cNvPr>
          <p:cNvSpPr txBox="1"/>
          <p:nvPr/>
        </p:nvSpPr>
        <p:spPr>
          <a:xfrm>
            <a:off x="832921" y="1347201"/>
            <a:ext cx="10381925" cy="523220"/>
          </a:xfrm>
          <a:prstGeom prst="rect">
            <a:avLst/>
          </a:prstGeom>
          <a:noFill/>
        </p:spPr>
        <p:txBody>
          <a:bodyPr wrap="square">
            <a:spAutoFit/>
          </a:bodyPr>
          <a:lstStyle/>
          <a:p>
            <a:pPr marL="539750" marR="0" lvl="0" indent="174625" algn="ctr"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800" b="1" i="0" u="none" strike="noStrike" kern="1200" cap="none" spc="0" normalizeH="0" baseline="0" noProof="0" dirty="0">
                <a:ln>
                  <a:noFill/>
                </a:ln>
                <a:solidFill>
                  <a:prstClr val="white"/>
                </a:solidFill>
                <a:effectLst/>
                <a:highlight>
                  <a:srgbClr val="808080"/>
                </a:highlight>
                <a:uLnTx/>
                <a:uFillTx/>
                <a:latin typeface="Calibri"/>
                <a:ea typeface="+mn-ea"/>
                <a:cs typeface="Calibri"/>
              </a:rPr>
              <a:t>Etude des scénarios de déploiement du transfert d’activité</a:t>
            </a:r>
          </a:p>
        </p:txBody>
      </p:sp>
      <p:sp>
        <p:nvSpPr>
          <p:cNvPr id="9" name="ZoneTexte 8">
            <a:extLst>
              <a:ext uri="{FF2B5EF4-FFF2-40B4-BE49-F238E27FC236}">
                <a16:creationId xmlns:a16="http://schemas.microsoft.com/office/drawing/2014/main" id="{0AEF119F-19F6-4129-8785-4D5371339DE7}"/>
              </a:ext>
            </a:extLst>
          </p:cNvPr>
          <p:cNvSpPr txBox="1"/>
          <p:nvPr/>
        </p:nvSpPr>
        <p:spPr>
          <a:xfrm>
            <a:off x="647046" y="2044111"/>
            <a:ext cx="11392554" cy="4108817"/>
          </a:xfrm>
          <a:prstGeom prst="rect">
            <a:avLst/>
          </a:prstGeom>
          <a:noFill/>
        </p:spPr>
        <p:txBody>
          <a:bodyPr wrap="square">
            <a:spAutoFit/>
          </a:bodyPr>
          <a:lstStyle/>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400" b="1" i="0" u="none" strike="noStrike" kern="1200" cap="none" spc="0" normalizeH="0" baseline="0" noProof="0" dirty="0">
                <a:ln>
                  <a:noFill/>
                </a:ln>
                <a:solidFill>
                  <a:srgbClr val="C00000"/>
                </a:solidFill>
                <a:effectLst/>
                <a:uLnTx/>
                <a:uFillTx/>
                <a:latin typeface="Calibri"/>
                <a:ea typeface="+mn-ea"/>
                <a:cs typeface="Calibri"/>
              </a:rPr>
              <a:t>Présentation des scénarios :</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1100" b="1" i="0" u="none" strike="noStrike" kern="1200" cap="none" spc="0" normalizeH="0" baseline="0" noProof="0" dirty="0">
              <a:ln>
                <a:noFill/>
              </a:ln>
              <a:solidFill>
                <a:srgbClr val="C00000"/>
              </a:solidFill>
              <a:effectLst/>
              <a:uLnTx/>
              <a:uFillTx/>
              <a:latin typeface="Calibri"/>
              <a:ea typeface="+mn-ea"/>
              <a:cs typeface="Calibri"/>
            </a:endParaRP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Hypothèse 1 : les soutenances de thèse sont reprises </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par les Ecoles Doctorales </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&gt; scénario 1 A : transfert des notes des Licences/LP en sept. 2024 puis des Masters en sept. 25</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&gt; scénario 1 B : transfert des notes des formations Campus en sept. 2024 puis </a:t>
            </a:r>
            <a:r>
              <a:rPr kumimoji="0" lang="fr-FR"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Times New Roman" panose="02020603050405020304" pitchFamily="18" charset="0"/>
              </a:rPr>
              <a:t>Futuro</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en sept. 25</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Hypothèse 2 : les soutenances de thèse sont reprises </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par les Ecoles Doctorales </a:t>
            </a:r>
            <a:r>
              <a:rPr kumimoji="0" lang="fr-FR" sz="1800" b="1" i="1" u="sng"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avec un poste</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&gt; scénario 2 A : transfert des notes des Licences/LP en sept. 2024 puis des Masters en sept. 25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avec un ETP</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&gt; scénario 2 B : transfert des notes des formations Campus en sept. 2024 puis </a:t>
            </a:r>
            <a:r>
              <a:rPr kumimoji="0" lang="fr-FR"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Times New Roman" panose="02020603050405020304" pitchFamily="18" charset="0"/>
              </a:rPr>
              <a:t>Futuro</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en sept. 25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avec un autre ETP</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1800" b="1" i="1"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Hypothèse 3 :</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les soutenances de thèse restent</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gérées par le pôle scolarité administrative</a:t>
            </a:r>
          </a:p>
          <a:p>
            <a:pPr marL="358775" marR="0" lvl="0" indent="-265113"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&gt; scénario 3 A : transfert des notes des Licences/LP en sept. 2024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mais gros pic d’activité cumulé thèses + notes en </a:t>
            </a:r>
            <a:r>
              <a:rPr kumimoji="0" lang="fr-FR" sz="1800" b="1" i="0" u="none" strike="noStrike" kern="1200" cap="none" spc="0" normalizeH="0" baseline="0" noProof="0" dirty="0" err="1">
                <a:ln>
                  <a:noFill/>
                </a:ln>
                <a:solidFill>
                  <a:prstClr val="black"/>
                </a:solidFill>
                <a:effectLst/>
                <a:uLnTx/>
                <a:uFillTx/>
                <a:latin typeface="Calibri" panose="020F0502020204030204" pitchFamily="34" charset="0"/>
                <a:ea typeface="+mn-ea"/>
                <a:cs typeface="Times New Roman" panose="02020603050405020304" pitchFamily="18" charset="0"/>
              </a:rPr>
              <a:t>oct-déc</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puis des Masters en sept. 25</a:t>
            </a:r>
          </a:p>
          <a:p>
            <a:pPr marL="358775" marR="0" lvl="0" indent="-265113"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lang="fr-FR" dirty="0">
              <a:solidFill>
                <a:prstClr val="black"/>
              </a:solidFill>
              <a:latin typeface="Calibri" panose="020F0502020204030204" pitchFamily="34" charset="0"/>
              <a:cs typeface="Times New Roman" panose="02020603050405020304" pitchFamily="18" charset="0"/>
            </a:endParaRPr>
          </a:p>
        </p:txBody>
      </p:sp>
      <p:sp>
        <p:nvSpPr>
          <p:cNvPr id="10" name="ZoneTexte 9">
            <a:extLst>
              <a:ext uri="{FF2B5EF4-FFF2-40B4-BE49-F238E27FC236}">
                <a16:creationId xmlns:a16="http://schemas.microsoft.com/office/drawing/2014/main" id="{8AEB9B44-DBEA-4170-B7B3-CB7AFE1F0A77}"/>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917971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28</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lvl="0">
              <a:lnSpc>
                <a:spcPct val="100000"/>
              </a:lnSpc>
              <a:spcBef>
                <a:spcPts val="0"/>
              </a:spcBef>
              <a:defRPr/>
            </a:pPr>
            <a:r>
              <a:rPr lang="fr-FR" sz="2400" b="1" cap="all" dirty="0">
                <a:solidFill>
                  <a:srgbClr val="AA1901"/>
                </a:solidFill>
                <a:latin typeface="Neo Sans Std" panose="020B0504030504040204" pitchFamily="34" charset="0"/>
              </a:rPr>
              <a:t>Réflexions pour l’ORGANISATION DU SOUTIEN AUX FORMATIONS</a:t>
            </a:r>
            <a:endParaRPr lang="fr-FR" sz="1600" dirty="0">
              <a:solidFill>
                <a:srgbClr val="AA1901"/>
              </a:solidFill>
              <a:latin typeface="Neo Sans Std" panose="020B0504030504040204" pitchFamily="34" charset="0"/>
            </a:endParaRPr>
          </a:p>
        </p:txBody>
      </p:sp>
      <p:sp>
        <p:nvSpPr>
          <p:cNvPr id="8" name="ZoneTexte 7">
            <a:extLst>
              <a:ext uri="{FF2B5EF4-FFF2-40B4-BE49-F238E27FC236}">
                <a16:creationId xmlns:a16="http://schemas.microsoft.com/office/drawing/2014/main" id="{2692DBAB-30EA-4674-BCE4-6BAB5ABFF634}"/>
              </a:ext>
            </a:extLst>
          </p:cNvPr>
          <p:cNvSpPr txBox="1"/>
          <p:nvPr/>
        </p:nvSpPr>
        <p:spPr>
          <a:xfrm>
            <a:off x="832921" y="1347201"/>
            <a:ext cx="10381925" cy="523220"/>
          </a:xfrm>
          <a:prstGeom prst="rect">
            <a:avLst/>
          </a:prstGeom>
          <a:noFill/>
        </p:spPr>
        <p:txBody>
          <a:bodyPr wrap="square">
            <a:spAutoFit/>
          </a:bodyPr>
          <a:lstStyle/>
          <a:p>
            <a:pPr marL="539750" marR="0" lvl="0" indent="174625" algn="ctr"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800" b="1" i="0" u="none" strike="noStrike" kern="1200" cap="none" spc="0" normalizeH="0" baseline="0" noProof="0" dirty="0">
                <a:ln>
                  <a:noFill/>
                </a:ln>
                <a:solidFill>
                  <a:prstClr val="white"/>
                </a:solidFill>
                <a:effectLst/>
                <a:highlight>
                  <a:srgbClr val="808080"/>
                </a:highlight>
                <a:uLnTx/>
                <a:uFillTx/>
                <a:latin typeface="Calibri"/>
                <a:ea typeface="+mn-ea"/>
                <a:cs typeface="Calibri"/>
              </a:rPr>
              <a:t>Etude des scénarios de déploiement du transfert d’activité</a:t>
            </a:r>
          </a:p>
        </p:txBody>
      </p:sp>
      <p:sp>
        <p:nvSpPr>
          <p:cNvPr id="9" name="ZoneTexte 8">
            <a:extLst>
              <a:ext uri="{FF2B5EF4-FFF2-40B4-BE49-F238E27FC236}">
                <a16:creationId xmlns:a16="http://schemas.microsoft.com/office/drawing/2014/main" id="{1EF5ABAD-37B6-46BC-A5A0-886EC9A877CE}"/>
              </a:ext>
            </a:extLst>
          </p:cNvPr>
          <p:cNvSpPr txBox="1"/>
          <p:nvPr/>
        </p:nvSpPr>
        <p:spPr>
          <a:xfrm>
            <a:off x="963198" y="2028402"/>
            <a:ext cx="5449178" cy="3452227"/>
          </a:xfrm>
          <a:prstGeom prst="rect">
            <a:avLst/>
          </a:prstGeom>
          <a:noFill/>
        </p:spPr>
        <p:txBody>
          <a:bodyPr wrap="square">
            <a:spAutoFit/>
          </a:bodyPr>
          <a:lstStyle/>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400" b="1" i="0" u="none" strike="noStrike" kern="1200" cap="none" spc="0" normalizeH="0" baseline="0" noProof="0" dirty="0">
                <a:ln>
                  <a:noFill/>
                </a:ln>
                <a:solidFill>
                  <a:srgbClr val="C00000"/>
                </a:solidFill>
                <a:effectLst/>
                <a:uLnTx/>
                <a:uFillTx/>
                <a:latin typeface="Calibri"/>
                <a:ea typeface="+mn-ea"/>
                <a:cs typeface="Calibri"/>
              </a:rPr>
              <a:t>Travail collaboratif :</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lumMod val="85000"/>
                    <a:lumOff val="15000"/>
                  </a:prstClr>
                </a:solidFill>
                <a:effectLst/>
                <a:uLnTx/>
                <a:uFillTx/>
                <a:latin typeface="Calibri"/>
                <a:ea typeface="+mn-ea"/>
                <a:cs typeface="Calibri"/>
              </a:rPr>
              <a:t>Avantages et inconvénients de chaque scénario</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lumMod val="85000"/>
                    <a:lumOff val="15000"/>
                  </a:prstClr>
                </a:solidFill>
                <a:effectLst/>
                <a:uLnTx/>
                <a:uFillTx/>
                <a:latin typeface="Calibri"/>
                <a:ea typeface="+mn-ea"/>
                <a:cs typeface="Calibri"/>
              </a:rPr>
              <a:t>Réflexion individuelle et mutualisation </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lumMod val="85000"/>
                    <a:lumOff val="15000"/>
                  </a:prstClr>
                </a:solidFill>
                <a:effectLst/>
                <a:uLnTx/>
                <a:uFillTx/>
                <a:latin typeface="Calibri"/>
                <a:ea typeface="+mn-ea"/>
                <a:cs typeface="Calibri"/>
              </a:rPr>
              <a:t>Echanges</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400" b="1" i="0" u="none" strike="noStrike" kern="1200" cap="none" spc="0" normalizeH="0" baseline="0" noProof="0" dirty="0">
                <a:ln>
                  <a:noFill/>
                </a:ln>
                <a:solidFill>
                  <a:srgbClr val="C00000"/>
                </a:solidFill>
                <a:effectLst/>
                <a:uLnTx/>
                <a:uFillTx/>
                <a:latin typeface="Calibri"/>
                <a:ea typeface="+mn-ea"/>
                <a:cs typeface="Calibri"/>
              </a:rPr>
              <a:t>Consignes :</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Noter un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inconvénient</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(post-it orange) et </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un </a:t>
            </a:r>
            <a:r>
              <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avantage</a:t>
            </a: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(post-it vert) minimum </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1800" b="0" i="0" u="sng"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pour chaque scénario</a:t>
            </a: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p:txBody>
      </p:sp>
      <p:sp>
        <p:nvSpPr>
          <p:cNvPr id="10" name="ZoneTexte 9">
            <a:extLst>
              <a:ext uri="{FF2B5EF4-FFF2-40B4-BE49-F238E27FC236}">
                <a16:creationId xmlns:a16="http://schemas.microsoft.com/office/drawing/2014/main" id="{3411B497-3ECC-47C6-83B1-4818BE2A5C6D}"/>
              </a:ext>
            </a:extLst>
          </p:cNvPr>
          <p:cNvSpPr txBox="1"/>
          <p:nvPr/>
        </p:nvSpPr>
        <p:spPr>
          <a:xfrm>
            <a:off x="7019306" y="2020746"/>
            <a:ext cx="6096000" cy="461665"/>
          </a:xfrm>
          <a:prstGeom prst="rect">
            <a:avLst/>
          </a:prstGeom>
          <a:noFill/>
        </p:spPr>
        <p:txBody>
          <a:bodyPr wrap="square">
            <a:spAutoFit/>
          </a:bodyPr>
          <a:lstStyle/>
          <a:p>
            <a:pPr marL="93663" marR="0" lvl="0" indent="0" algn="l" defTabSz="914400" rtl="0" eaLnBrk="1" fontAlgn="auto" latinLnBrk="0" hangingPunct="1">
              <a:lnSpc>
                <a:spcPct val="100000"/>
              </a:lnSpc>
              <a:spcBef>
                <a:spcPts val="105"/>
              </a:spcBef>
              <a:spcAft>
                <a:spcPts val="0"/>
              </a:spcAft>
              <a:buClr>
                <a:srgbClr val="C00000"/>
              </a:buClr>
              <a:buSzPct val="70000"/>
              <a:buFontTx/>
              <a:buNone/>
              <a:tabLst>
                <a:tab pos="354965" algn="l"/>
                <a:tab pos="355600" algn="l"/>
              </a:tabLst>
              <a:defRPr/>
            </a:pPr>
            <a:r>
              <a:rPr kumimoji="0" lang="fr-FR" sz="2400" b="1" i="0" u="none" strike="noStrike" kern="1200" cap="none" spc="0" normalizeH="0" baseline="0" noProof="0" dirty="0">
                <a:ln>
                  <a:noFill/>
                </a:ln>
                <a:solidFill>
                  <a:srgbClr val="C00000"/>
                </a:solidFill>
                <a:effectLst/>
                <a:uLnTx/>
                <a:uFillTx/>
                <a:latin typeface="Calibri"/>
                <a:ea typeface="+mn-ea"/>
                <a:cs typeface="Calibri"/>
              </a:rPr>
              <a:t>Groupes de travail : </a:t>
            </a:r>
          </a:p>
        </p:txBody>
      </p:sp>
      <p:graphicFrame>
        <p:nvGraphicFramePr>
          <p:cNvPr id="11" name="Tableau 10">
            <a:extLst>
              <a:ext uri="{FF2B5EF4-FFF2-40B4-BE49-F238E27FC236}">
                <a16:creationId xmlns:a16="http://schemas.microsoft.com/office/drawing/2014/main" id="{BDC7379E-DD31-4451-B5C9-A279A87245F1}"/>
              </a:ext>
            </a:extLst>
          </p:cNvPr>
          <p:cNvGraphicFramePr>
            <a:graphicFrameLocks noGrp="1"/>
          </p:cNvGraphicFramePr>
          <p:nvPr>
            <p:extLst>
              <p:ext uri="{D42A27DB-BD31-4B8C-83A1-F6EECF244321}">
                <p14:modId xmlns:p14="http://schemas.microsoft.com/office/powerpoint/2010/main" val="173398082"/>
              </p:ext>
            </p:extLst>
          </p:nvPr>
        </p:nvGraphicFramePr>
        <p:xfrm>
          <a:off x="6659732" y="2632735"/>
          <a:ext cx="4822354" cy="3070071"/>
        </p:xfrm>
        <a:graphic>
          <a:graphicData uri="http://schemas.openxmlformats.org/drawingml/2006/table">
            <a:tbl>
              <a:tblPr>
                <a:tableStyleId>{5C22544A-7EE6-4342-B048-85BDC9FD1C3A}</a:tableStyleId>
              </a:tblPr>
              <a:tblGrid>
                <a:gridCol w="2265204">
                  <a:extLst>
                    <a:ext uri="{9D8B030D-6E8A-4147-A177-3AD203B41FA5}">
                      <a16:colId xmlns:a16="http://schemas.microsoft.com/office/drawing/2014/main" val="1119867489"/>
                    </a:ext>
                  </a:extLst>
                </a:gridCol>
                <a:gridCol w="2557150">
                  <a:extLst>
                    <a:ext uri="{9D8B030D-6E8A-4147-A177-3AD203B41FA5}">
                      <a16:colId xmlns:a16="http://schemas.microsoft.com/office/drawing/2014/main" val="3558921862"/>
                    </a:ext>
                  </a:extLst>
                </a:gridCol>
              </a:tblGrid>
              <a:tr h="341119">
                <a:tc>
                  <a:txBody>
                    <a:bodyPr/>
                    <a:lstStyle/>
                    <a:p>
                      <a:pPr marL="0" indent="92075" algn="l" fontAlgn="b"/>
                      <a:r>
                        <a:rPr lang="fr-FR" sz="1800" b="1" i="0" u="none" strike="noStrike" dirty="0">
                          <a:solidFill>
                            <a:schemeClr val="bg1"/>
                          </a:solidFill>
                          <a:effectLst/>
                          <a:latin typeface="Calibri" panose="020F0502020204030204" pitchFamily="34" charset="0"/>
                        </a:rPr>
                        <a:t>Groupe A</a:t>
                      </a:r>
                    </a:p>
                  </a:txBody>
                  <a:tcPr marL="7620" marR="7620" marT="7620" marB="0" anchor="b">
                    <a:solidFill>
                      <a:srgbClr val="AA1901"/>
                    </a:solidFill>
                  </a:tcPr>
                </a:tc>
                <a:tc>
                  <a:txBody>
                    <a:bodyPr/>
                    <a:lstStyle/>
                    <a:p>
                      <a:pPr marL="0" indent="92075" algn="l" fontAlgn="b"/>
                      <a:r>
                        <a:rPr lang="fr-FR" sz="1800" b="1" i="0" u="none" strike="noStrike" dirty="0">
                          <a:solidFill>
                            <a:schemeClr val="bg1"/>
                          </a:solidFill>
                          <a:effectLst/>
                          <a:latin typeface="Calibri" panose="020F0502020204030204" pitchFamily="34" charset="0"/>
                        </a:rPr>
                        <a:t>Groupe B</a:t>
                      </a:r>
                    </a:p>
                  </a:txBody>
                  <a:tcPr marL="7620" marR="7620" marT="7620" marB="0" anchor="b">
                    <a:solidFill>
                      <a:srgbClr val="AA1901"/>
                    </a:solidFill>
                  </a:tcPr>
                </a:tc>
                <a:extLst>
                  <a:ext uri="{0D108BD9-81ED-4DB2-BD59-A6C34878D82A}">
                    <a16:rowId xmlns:a16="http://schemas.microsoft.com/office/drawing/2014/main" val="3507160662"/>
                  </a:ext>
                </a:extLst>
              </a:tr>
              <a:tr h="341119">
                <a:tc>
                  <a:txBody>
                    <a:bodyPr/>
                    <a:lstStyle/>
                    <a:p>
                      <a:pPr marL="0" indent="92075" algn="l" fontAlgn="b"/>
                      <a:r>
                        <a:rPr lang="fr-FR" sz="1800" u="none" strike="noStrike" dirty="0">
                          <a:effectLst/>
                        </a:rPr>
                        <a:t>Sylvie </a:t>
                      </a:r>
                      <a:r>
                        <a:rPr lang="fr-FR" sz="1800" u="none" strike="noStrike" dirty="0" err="1">
                          <a:effectLst/>
                        </a:rPr>
                        <a:t>Duclaud</a:t>
                      </a:r>
                      <a:r>
                        <a:rPr lang="fr-FR" sz="1800" u="none" strike="noStrike" dirty="0">
                          <a:effectLst/>
                        </a:rPr>
                        <a:t> </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indent="92075" algn="l" fontAlgn="b"/>
                      <a:r>
                        <a:rPr lang="fr-FR" sz="1800" u="none" strike="noStrike" dirty="0">
                          <a:effectLst/>
                        </a:rPr>
                        <a:t>Laurence Artus</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extLst>
                  <a:ext uri="{0D108BD9-81ED-4DB2-BD59-A6C34878D82A}">
                    <a16:rowId xmlns:a16="http://schemas.microsoft.com/office/drawing/2014/main" val="1192873549"/>
                  </a:ext>
                </a:extLst>
              </a:tr>
              <a:tr h="341119">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Justine </a:t>
                      </a:r>
                      <a:r>
                        <a:rPr lang="fr-FR" sz="1800" u="none" strike="noStrike" dirty="0" err="1">
                          <a:effectLst/>
                        </a:rPr>
                        <a:t>Clerté</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indent="92075" algn="l" fontAlgn="b"/>
                      <a:r>
                        <a:rPr lang="fr-FR" sz="1800" b="0" i="0" u="none" strike="noStrike" dirty="0">
                          <a:solidFill>
                            <a:srgbClr val="000000"/>
                          </a:solidFill>
                          <a:effectLst/>
                          <a:latin typeface="Calibri" panose="020F0502020204030204" pitchFamily="34" charset="0"/>
                        </a:rPr>
                        <a:t>Valérie </a:t>
                      </a:r>
                      <a:r>
                        <a:rPr lang="fr-FR" sz="1800" b="0" i="0" u="none" strike="noStrike" dirty="0" err="1">
                          <a:solidFill>
                            <a:srgbClr val="000000"/>
                          </a:solidFill>
                          <a:effectLst/>
                          <a:latin typeface="Calibri" panose="020F0502020204030204" pitchFamily="34" charset="0"/>
                        </a:rPr>
                        <a:t>Meynet</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extLst>
                  <a:ext uri="{0D108BD9-81ED-4DB2-BD59-A6C34878D82A}">
                    <a16:rowId xmlns:a16="http://schemas.microsoft.com/office/drawing/2014/main" val="1567157395"/>
                  </a:ext>
                </a:extLst>
              </a:tr>
              <a:tr h="341119">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Nathalie Imbert</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Laure </a:t>
                      </a:r>
                      <a:r>
                        <a:rPr lang="fr-FR" sz="1800" u="none" strike="noStrike" dirty="0" err="1">
                          <a:effectLst/>
                        </a:rPr>
                        <a:t>Painault</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extLst>
                  <a:ext uri="{0D108BD9-81ED-4DB2-BD59-A6C34878D82A}">
                    <a16:rowId xmlns:a16="http://schemas.microsoft.com/office/drawing/2014/main" val="899016810"/>
                  </a:ext>
                </a:extLst>
              </a:tr>
              <a:tr h="341119">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Edwige Lavaud</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Sylvie </a:t>
                      </a:r>
                      <a:r>
                        <a:rPr lang="fr-FR" sz="1800" u="none" strike="noStrike" dirty="0" err="1">
                          <a:effectLst/>
                        </a:rPr>
                        <a:t>Germanaud</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extLst>
                  <a:ext uri="{0D108BD9-81ED-4DB2-BD59-A6C34878D82A}">
                    <a16:rowId xmlns:a16="http://schemas.microsoft.com/office/drawing/2014/main" val="481105633"/>
                  </a:ext>
                </a:extLst>
              </a:tr>
              <a:tr h="341119">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Amélie Lacombe</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Karine </a:t>
                      </a:r>
                      <a:r>
                        <a:rPr lang="fr-FR" sz="1800" u="none" strike="noStrike" dirty="0" err="1">
                          <a:effectLst/>
                        </a:rPr>
                        <a:t>Doreau</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extLst>
                  <a:ext uri="{0D108BD9-81ED-4DB2-BD59-A6C34878D82A}">
                    <a16:rowId xmlns:a16="http://schemas.microsoft.com/office/drawing/2014/main" val="555800725"/>
                  </a:ext>
                </a:extLst>
              </a:tr>
              <a:tr h="341119">
                <a:tc>
                  <a:txBody>
                    <a:bodyPr/>
                    <a:lstStyle/>
                    <a:p>
                      <a:pPr marL="0" indent="92075" algn="l" fontAlgn="b"/>
                      <a:r>
                        <a:rPr lang="fr-FR" sz="1800" u="none" strike="noStrike" dirty="0">
                          <a:effectLst/>
                        </a:rPr>
                        <a:t>Océane </a:t>
                      </a:r>
                      <a:r>
                        <a:rPr lang="fr-FR" sz="1800" u="none" strike="noStrike" dirty="0" err="1">
                          <a:effectLst/>
                        </a:rPr>
                        <a:t>Largeaud</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Chiraz </a:t>
                      </a:r>
                      <a:r>
                        <a:rPr lang="fr-FR" sz="1800" u="none" strike="noStrike" dirty="0" err="1">
                          <a:effectLst/>
                        </a:rPr>
                        <a:t>Rezzoug</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extLst>
                  <a:ext uri="{0D108BD9-81ED-4DB2-BD59-A6C34878D82A}">
                    <a16:rowId xmlns:a16="http://schemas.microsoft.com/office/drawing/2014/main" val="560652548"/>
                  </a:ext>
                </a:extLst>
              </a:tr>
              <a:tr h="341119">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Sandrine Quintard</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Nolwenn </a:t>
                      </a:r>
                      <a:r>
                        <a:rPr lang="fr-FR" sz="1800" u="none" strike="noStrike" dirty="0" err="1">
                          <a:effectLst/>
                        </a:rPr>
                        <a:t>Bergeronneau</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extLst>
                  <a:ext uri="{0D108BD9-81ED-4DB2-BD59-A6C34878D82A}">
                    <a16:rowId xmlns:a16="http://schemas.microsoft.com/office/drawing/2014/main" val="2007630484"/>
                  </a:ext>
                </a:extLst>
              </a:tr>
              <a:tr h="341119">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Amandine </a:t>
                      </a:r>
                      <a:r>
                        <a:rPr lang="fr-FR" sz="1800" u="none" strike="noStrike" dirty="0" err="1">
                          <a:effectLst/>
                        </a:rPr>
                        <a:t>Dorocant</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tc>
                  <a:txBody>
                    <a:bodyPr/>
                    <a:lstStyle/>
                    <a:p>
                      <a:pPr marL="0" marR="0" lvl="0" indent="92075" algn="l" defTabSz="914400" rtl="0" eaLnBrk="1" fontAlgn="b" latinLnBrk="0" hangingPunct="1">
                        <a:lnSpc>
                          <a:spcPct val="100000"/>
                        </a:lnSpc>
                        <a:spcBef>
                          <a:spcPts val="0"/>
                        </a:spcBef>
                        <a:spcAft>
                          <a:spcPts val="0"/>
                        </a:spcAft>
                        <a:buClrTx/>
                        <a:buSzTx/>
                        <a:buFontTx/>
                        <a:buNone/>
                        <a:tabLst/>
                        <a:defRPr/>
                      </a:pPr>
                      <a:r>
                        <a:rPr lang="fr-FR" sz="1800" u="none" strike="noStrike" dirty="0">
                          <a:effectLst/>
                        </a:rPr>
                        <a:t>Justine Grolleau</a:t>
                      </a:r>
                      <a:endParaRPr lang="fr-F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20000"/>
                        <a:lumOff val="80000"/>
                      </a:schemeClr>
                    </a:solidFill>
                  </a:tcPr>
                </a:tc>
                <a:extLst>
                  <a:ext uri="{0D108BD9-81ED-4DB2-BD59-A6C34878D82A}">
                    <a16:rowId xmlns:a16="http://schemas.microsoft.com/office/drawing/2014/main" val="1316872618"/>
                  </a:ext>
                </a:extLst>
              </a:tr>
            </a:tbl>
          </a:graphicData>
        </a:graphic>
      </p:graphicFrame>
      <p:sp>
        <p:nvSpPr>
          <p:cNvPr id="12" name="ZoneTexte 11">
            <a:extLst>
              <a:ext uri="{FF2B5EF4-FFF2-40B4-BE49-F238E27FC236}">
                <a16:creationId xmlns:a16="http://schemas.microsoft.com/office/drawing/2014/main" id="{9852464F-AAC4-4872-91CD-E529BE19FF6B}"/>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602632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29</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8" name="Rectangle 7">
            <a:extLst>
              <a:ext uri="{FF2B5EF4-FFF2-40B4-BE49-F238E27FC236}">
                <a16:creationId xmlns:a16="http://schemas.microsoft.com/office/drawing/2014/main" id="{DFE24D95-37F2-4820-B0B6-B1F5D179F9C5}"/>
              </a:ext>
            </a:extLst>
          </p:cNvPr>
          <p:cNvSpPr/>
          <p:nvPr/>
        </p:nvSpPr>
        <p:spPr>
          <a:xfrm>
            <a:off x="1178455" y="122589"/>
            <a:ext cx="11013545"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all" spc="0" normalizeH="0" baseline="0" noProof="0" dirty="0">
                <a:ln>
                  <a:noFill/>
                </a:ln>
                <a:solidFill>
                  <a:srgbClr val="AA1901"/>
                </a:solidFill>
                <a:effectLst/>
                <a:uLnTx/>
                <a:uFillTx/>
                <a:latin typeface="Neo Sans Std" panose="020B0504030504040204" pitchFamily="34" charset="0"/>
                <a:ea typeface="+mn-ea"/>
                <a:cs typeface="+mn-cs"/>
              </a:rPr>
              <a:t>PANORAMA GLOBAL DES ACTIVITES DE SCOLARITE  : RETOUR SECRETAIRES DEPARTEMENT ET GESTIONNAIRES FORMATION 16 02 2024 </a:t>
            </a:r>
            <a:endParaRPr kumimoji="0" lang="fr-FR" sz="1400" b="0" i="0" u="none" strike="noStrike" kern="1200" cap="none" spc="0" normalizeH="0" baseline="0" noProof="0" dirty="0">
              <a:ln>
                <a:noFill/>
              </a:ln>
              <a:solidFill>
                <a:srgbClr val="AA1901"/>
              </a:solidFill>
              <a:effectLst/>
              <a:uLnTx/>
              <a:uFillTx/>
              <a:latin typeface="Neo Sans Std" panose="020B0504030504040204" pitchFamily="34" charset="0"/>
              <a:ea typeface="+mn-ea"/>
              <a:cs typeface="+mn-cs"/>
            </a:endParaRPr>
          </a:p>
        </p:txBody>
      </p:sp>
      <p:sp>
        <p:nvSpPr>
          <p:cNvPr id="9" name="Rectangle 8">
            <a:extLst>
              <a:ext uri="{FF2B5EF4-FFF2-40B4-BE49-F238E27FC236}">
                <a16:creationId xmlns:a16="http://schemas.microsoft.com/office/drawing/2014/main" id="{E8531F3F-73B1-4E7F-9BEF-3B96EFED8FF6}"/>
              </a:ext>
            </a:extLst>
          </p:cNvPr>
          <p:cNvSpPr/>
          <p:nvPr/>
        </p:nvSpPr>
        <p:spPr>
          <a:xfrm>
            <a:off x="681111" y="811640"/>
            <a:ext cx="10975825"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sng" strike="noStrike" kern="1200" cap="none" spc="0" normalizeH="0" baseline="0" noProof="0" dirty="0">
                <a:ln>
                  <a:noFill/>
                </a:ln>
                <a:solidFill>
                  <a:srgbClr val="0070C0"/>
                </a:solidFill>
                <a:effectLst/>
                <a:uLnTx/>
                <a:uFillTx/>
                <a:latin typeface="Neo Sans Std" panose="020B0504030504040204" pitchFamily="34" charset="0"/>
                <a:ea typeface="+mn-ea"/>
                <a:cs typeface="+mn-cs"/>
              </a:rPr>
              <a:t>Scénario A transfert des licences puis masters</a:t>
            </a:r>
            <a:endParaRPr kumimoji="0" lang="fr-FR" sz="1800" b="0" i="0" u="sng" strike="noStrike" kern="1200" cap="none" spc="0" normalizeH="0" baseline="0" noProof="0" dirty="0">
              <a:ln>
                <a:noFill/>
              </a:ln>
              <a:solidFill>
                <a:srgbClr val="0070C0"/>
              </a:solidFill>
              <a:effectLst/>
              <a:uLnTx/>
              <a:uFillTx/>
              <a:latin typeface="Neo Sans Std" panose="020B0504030504040204" pitchFamily="34" charset="0"/>
              <a:ea typeface="+mn-ea"/>
              <a:cs typeface="+mn-cs"/>
            </a:endParaRPr>
          </a:p>
        </p:txBody>
      </p:sp>
      <p:sp>
        <p:nvSpPr>
          <p:cNvPr id="10" name="Espace réservé du texte 9">
            <a:extLst>
              <a:ext uri="{FF2B5EF4-FFF2-40B4-BE49-F238E27FC236}">
                <a16:creationId xmlns:a16="http://schemas.microsoft.com/office/drawing/2014/main" id="{19EF9A73-1FBF-47C4-AFF2-C00848E46A3A}"/>
              </a:ext>
            </a:extLst>
          </p:cNvPr>
          <p:cNvSpPr txBox="1">
            <a:spLocks/>
          </p:cNvSpPr>
          <p:nvPr/>
        </p:nvSpPr>
        <p:spPr>
          <a:xfrm>
            <a:off x="704322" y="913567"/>
            <a:ext cx="5157787" cy="82391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Wingdings" panose="05000000000000000000" pitchFamily="2" charset="2"/>
              <a:buChar char="q"/>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q"/>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q"/>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q"/>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q"/>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r-FR" sz="2000"/>
              <a:t>Avantages</a:t>
            </a:r>
            <a:endParaRPr lang="fr-FR" sz="2000" dirty="0"/>
          </a:p>
        </p:txBody>
      </p:sp>
      <p:sp>
        <p:nvSpPr>
          <p:cNvPr id="11" name="Espace réservé du contenu 11">
            <a:extLst>
              <a:ext uri="{FF2B5EF4-FFF2-40B4-BE49-F238E27FC236}">
                <a16:creationId xmlns:a16="http://schemas.microsoft.com/office/drawing/2014/main" id="{8C45A135-304C-48D6-8E8A-8C5C09E44AA3}"/>
              </a:ext>
            </a:extLst>
          </p:cNvPr>
          <p:cNvSpPr txBox="1">
            <a:spLocks/>
          </p:cNvSpPr>
          <p:nvPr/>
        </p:nvSpPr>
        <p:spPr>
          <a:xfrm>
            <a:off x="724742" y="1490890"/>
            <a:ext cx="5298234" cy="5134727"/>
          </a:xfrm>
          <a:prstGeom prst="rect">
            <a:avLst/>
          </a:prstGeom>
        </p:spPr>
        <p:style>
          <a:lnRef idx="2">
            <a:schemeClr val="dk1"/>
          </a:lnRef>
          <a:fillRef idx="1">
            <a:schemeClr val="lt1"/>
          </a:fillRef>
          <a:effectRef idx="0">
            <a:schemeClr val="dk1"/>
          </a:effectRef>
          <a:fontRef idx="minor">
            <a:schemeClr val="dk1"/>
          </a:fontRef>
        </p:style>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sz="1400" b="1" dirty="0"/>
              <a:t>Equilibre / harmonisation licences</a:t>
            </a:r>
            <a:r>
              <a:rPr lang="fr-FR" sz="1400" dirty="0"/>
              <a:t> = toutes les notes de Licence seront saisies par la scolarité administrative permettant ainsi une égalité de traitement pour un même niveau quelque soit le lieu (campus ou </a:t>
            </a:r>
            <a:r>
              <a:rPr lang="fr-FR" sz="1400" dirty="0" err="1"/>
              <a:t>futuroscope</a:t>
            </a:r>
            <a:r>
              <a:rPr lang="fr-FR" sz="1400" dirty="0"/>
              <a:t>)</a:t>
            </a:r>
          </a:p>
          <a:p>
            <a:pPr lvl="1">
              <a:buFont typeface="Wingdings" panose="05000000000000000000" pitchFamily="2" charset="2"/>
              <a:buChar char="Ø"/>
            </a:pPr>
            <a:r>
              <a:rPr lang="fr-FR" sz="1400" dirty="0"/>
              <a:t>Un calendrier unique pourra être mis en place et permettra aussi un affichage au fil de l’eau des notes</a:t>
            </a:r>
          </a:p>
          <a:p>
            <a:pPr lvl="1">
              <a:buFont typeface="Wingdings" panose="05000000000000000000" pitchFamily="2" charset="2"/>
              <a:buChar char="Ø"/>
            </a:pPr>
            <a:r>
              <a:rPr lang="fr-FR" sz="1400" dirty="0"/>
              <a:t>Mise en place du contrôle continu avec l’APC en licence, la charge sera lissée</a:t>
            </a:r>
          </a:p>
          <a:p>
            <a:r>
              <a:rPr lang="fr-FR" sz="1400" b="1" dirty="0"/>
              <a:t>Un seul contact pour l’étudiant </a:t>
            </a:r>
            <a:r>
              <a:rPr lang="fr-FR" sz="1400" dirty="0"/>
              <a:t>= la scolarité administrative avec m</a:t>
            </a:r>
            <a:r>
              <a:rPr lang="fr-FR" sz="1400" dirty="0">
                <a:latin typeface="Calibri" panose="020F0502020204030204" pitchFamily="34" charset="0"/>
                <a:ea typeface="Calibri" panose="020F0502020204030204" pitchFamily="34" charset="0"/>
                <a:cs typeface="Times New Roman" panose="02020603050405020304" pitchFamily="18" charset="0"/>
              </a:rPr>
              <a:t>eilleure répartition des tâches </a:t>
            </a:r>
            <a:endParaRPr lang="fr-FR" sz="1400" dirty="0"/>
          </a:p>
          <a:p>
            <a:r>
              <a:rPr lang="fr-FR" sz="1400" b="1" dirty="0"/>
              <a:t>Mise en place progressive </a:t>
            </a:r>
            <a:r>
              <a:rPr lang="fr-FR" sz="1400" dirty="0"/>
              <a:t>= changement moins brutal pour les secrétaires de département </a:t>
            </a:r>
            <a:r>
              <a:rPr lang="fr-FR" sz="1400" dirty="0">
                <a:latin typeface="Calibri" panose="020F0502020204030204" pitchFamily="34" charset="0"/>
                <a:ea typeface="Calibri" panose="020F0502020204030204" pitchFamily="34" charset="0"/>
                <a:cs typeface="Times New Roman" panose="02020603050405020304" pitchFamily="18" charset="0"/>
              </a:rPr>
              <a:t>du SP2MI et c</a:t>
            </a:r>
            <a:r>
              <a:rPr lang="fr-FR" sz="1400" dirty="0"/>
              <a:t>harge allégée pour les secrétaires de département</a:t>
            </a:r>
          </a:p>
          <a:p>
            <a:r>
              <a:rPr lang="fr-FR" sz="1400" dirty="0"/>
              <a:t>Poste équivalent et supplémentaire à la rentrée 2025</a:t>
            </a:r>
          </a:p>
          <a:p>
            <a:r>
              <a:rPr lang="fr-FR" sz="1400" dirty="0"/>
              <a:t>Création d’un « pôle note » permettant </a:t>
            </a:r>
            <a:r>
              <a:rPr lang="fr-FR" sz="1400" b="1" dirty="0"/>
              <a:t>une expertise et une centralisation </a:t>
            </a:r>
            <a:r>
              <a:rPr lang="fr-FR" sz="1400" dirty="0"/>
              <a:t>de l’enregistrement des données (=notes) </a:t>
            </a:r>
          </a:p>
          <a:p>
            <a:pPr>
              <a:lnSpc>
                <a:spcPct val="107000"/>
              </a:lnSpc>
            </a:pPr>
            <a:r>
              <a:rPr lang="fr-FR" sz="1400" dirty="0">
                <a:latin typeface="Calibri" panose="020F0502020204030204" pitchFamily="34" charset="0"/>
                <a:ea typeface="Calibri" panose="020F0502020204030204" pitchFamily="34" charset="0"/>
                <a:cs typeface="Times New Roman" panose="02020603050405020304" pitchFamily="18" charset="0"/>
              </a:rPr>
              <a:t>Pour les secrétaires de département, plus simple de prioriser les 3 missions (finance /RH / </a:t>
            </a:r>
            <a:r>
              <a:rPr lang="fr-FR" sz="1400" dirty="0" err="1">
                <a:latin typeface="Calibri" panose="020F0502020204030204" pitchFamily="34" charset="0"/>
                <a:ea typeface="Calibri" panose="020F0502020204030204" pitchFamily="34" charset="0"/>
                <a:cs typeface="Times New Roman" panose="02020603050405020304" pitchFamily="18" charset="0"/>
              </a:rPr>
              <a:t>scol</a:t>
            </a:r>
            <a:r>
              <a:rPr lang="fr-FR" sz="1400" dirty="0">
                <a:latin typeface="Calibri" panose="020F0502020204030204" pitchFamily="34" charset="0"/>
                <a:ea typeface="Calibri" panose="020F0502020204030204" pitchFamily="34" charset="0"/>
                <a:cs typeface="Times New Roman" panose="02020603050405020304" pitchFamily="18" charset="0"/>
              </a:rPr>
              <a:t>) car pic d’activité en fin d’année : clôture budgétaire et saisie des notes</a:t>
            </a:r>
          </a:p>
          <a:p>
            <a:pPr marL="0" indent="0">
              <a:lnSpc>
                <a:spcPct val="107000"/>
              </a:lnSpc>
              <a:spcAft>
                <a:spcPts val="800"/>
              </a:spcAft>
              <a:buNone/>
            </a:pPr>
            <a:endParaRPr lang="fr-FR" sz="1200" b="1"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endParaRPr lang="fr-FR" sz="1200" b="1" dirty="0"/>
          </a:p>
          <a:p>
            <a:endParaRPr lang="fr-FR" sz="1100" dirty="0"/>
          </a:p>
        </p:txBody>
      </p:sp>
      <p:sp>
        <p:nvSpPr>
          <p:cNvPr id="12" name="Espace réservé du texte 12">
            <a:extLst>
              <a:ext uri="{FF2B5EF4-FFF2-40B4-BE49-F238E27FC236}">
                <a16:creationId xmlns:a16="http://schemas.microsoft.com/office/drawing/2014/main" id="{FE27A2D2-9023-485C-ADC3-0DE59C153F88}"/>
              </a:ext>
            </a:extLst>
          </p:cNvPr>
          <p:cNvSpPr txBox="1">
            <a:spLocks/>
          </p:cNvSpPr>
          <p:nvPr/>
        </p:nvSpPr>
        <p:spPr>
          <a:xfrm>
            <a:off x="6096000" y="936838"/>
            <a:ext cx="5183188" cy="823912"/>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r-FR" sz="2000"/>
              <a:t>Inconvénients</a:t>
            </a:r>
            <a:endParaRPr lang="fr-FR" sz="2000" dirty="0"/>
          </a:p>
        </p:txBody>
      </p:sp>
      <p:sp>
        <p:nvSpPr>
          <p:cNvPr id="13" name="Espace réservé du contenu 13">
            <a:extLst>
              <a:ext uri="{FF2B5EF4-FFF2-40B4-BE49-F238E27FC236}">
                <a16:creationId xmlns:a16="http://schemas.microsoft.com/office/drawing/2014/main" id="{15F2E87F-0CF0-44FF-B7C8-E2671CC37542}"/>
              </a:ext>
            </a:extLst>
          </p:cNvPr>
          <p:cNvSpPr txBox="1">
            <a:spLocks/>
          </p:cNvSpPr>
          <p:nvPr/>
        </p:nvSpPr>
        <p:spPr>
          <a:xfrm>
            <a:off x="6169023" y="1490889"/>
            <a:ext cx="5548843" cy="5134727"/>
          </a:xfrm>
          <a:prstGeom prst="rect">
            <a:avLst/>
          </a:prstGeom>
        </p:spPr>
        <p:style>
          <a:lnRef idx="2">
            <a:schemeClr val="dk1"/>
          </a:lnRef>
          <a:fillRef idx="1">
            <a:schemeClr val="lt1"/>
          </a:fillRef>
          <a:effectRef idx="0">
            <a:schemeClr val="dk1"/>
          </a:effectRef>
          <a:fontRef idx="minor">
            <a:schemeClr val="dk1"/>
          </a:fontRef>
        </p:style>
        <p:txBody>
          <a:bodyPr>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sz="4200" b="1" dirty="0"/>
              <a:t>Les enseignants risquent d’être perdus</a:t>
            </a:r>
            <a:r>
              <a:rPr lang="fr-FR" sz="4200" dirty="0"/>
              <a:t> sur la personne qui gère les notes entre scolarité L3 et secrétaires de département Master </a:t>
            </a:r>
          </a:p>
          <a:p>
            <a:r>
              <a:rPr lang="fr-FR" sz="4200" b="1" dirty="0"/>
              <a:t>Crainte que les enseignants ne souhaitent pas compléter les fichiers</a:t>
            </a:r>
            <a:r>
              <a:rPr lang="fr-FR" sz="4200" dirty="0"/>
              <a:t> import/export et que cette mission revienne à la secrétaire de département </a:t>
            </a:r>
          </a:p>
          <a:p>
            <a:r>
              <a:rPr lang="fr-FR" sz="4200" b="1" dirty="0"/>
              <a:t>Perte d’activité et de relationnel pour la secrétaire de département</a:t>
            </a:r>
            <a:r>
              <a:rPr lang="fr-FR" sz="4200" dirty="0"/>
              <a:t> : </a:t>
            </a:r>
          </a:p>
          <a:p>
            <a:pPr lvl="1">
              <a:buFont typeface="Wingdings" panose="05000000000000000000" pitchFamily="2" charset="2"/>
              <a:buChar char="Ø"/>
            </a:pPr>
            <a:r>
              <a:rPr lang="fr-FR" sz="4200" dirty="0"/>
              <a:t>quelles seront les nouvelles activités ? </a:t>
            </a:r>
          </a:p>
          <a:p>
            <a:pPr lvl="1">
              <a:buFont typeface="Wingdings" panose="05000000000000000000" pitchFamily="2" charset="2"/>
              <a:buChar char="Ø"/>
            </a:pPr>
            <a:r>
              <a:rPr lang="fr-FR" sz="4200" dirty="0"/>
              <a:t>Sensation de mise à l’écart</a:t>
            </a:r>
          </a:p>
          <a:p>
            <a:pPr lvl="1">
              <a:buFont typeface="Wingdings" panose="05000000000000000000" pitchFamily="2" charset="2"/>
              <a:buChar char="Ø"/>
            </a:pPr>
            <a:r>
              <a:rPr lang="fr-FR" sz="4200" dirty="0"/>
              <a:t>Perte de relations avec les responsables pédagogiques</a:t>
            </a:r>
          </a:p>
          <a:p>
            <a:pPr lvl="1">
              <a:lnSpc>
                <a:spcPct val="100000"/>
              </a:lnSpc>
              <a:buFont typeface="Wingdings" panose="05000000000000000000" pitchFamily="2" charset="2"/>
              <a:buChar char="Ø"/>
            </a:pPr>
            <a:r>
              <a:rPr lang="fr-FR" sz="4200" dirty="0">
                <a:latin typeface="Calibri" panose="020F0502020204030204" pitchFamily="34" charset="0"/>
                <a:ea typeface="Calibri" panose="020F0502020204030204" pitchFamily="34" charset="0"/>
                <a:cs typeface="Times New Roman" panose="02020603050405020304" pitchFamily="18" charset="0"/>
              </a:rPr>
              <a:t>Est-ce que les collègues de la scolarité ont conscience des difficultés à venir pour récupérer les notes ? </a:t>
            </a:r>
            <a:endParaRPr lang="fr-FR" sz="4200" dirty="0"/>
          </a:p>
          <a:p>
            <a:r>
              <a:rPr lang="fr-FR" sz="4200" b="1" dirty="0"/>
              <a:t>Transfert en 2 temps</a:t>
            </a:r>
            <a:r>
              <a:rPr lang="fr-FR" sz="4200" dirty="0"/>
              <a:t> </a:t>
            </a:r>
            <a:r>
              <a:rPr lang="fr-FR" sz="4200" dirty="0">
                <a:latin typeface="Calibri" panose="020F0502020204030204" pitchFamily="34" charset="0"/>
                <a:ea typeface="Calibri" panose="020F0502020204030204" pitchFamily="34" charset="0"/>
                <a:cs typeface="Times New Roman" panose="02020603050405020304" pitchFamily="18" charset="0"/>
              </a:rPr>
              <a:t>= licence SP2MI sept 2024 et master SP2MI sept 2025 sur organisation SP2MI nécessite double adaptation 2 années de suite</a:t>
            </a:r>
            <a:endParaRPr lang="fr-FR" sz="4200" dirty="0"/>
          </a:p>
          <a:p>
            <a:r>
              <a:rPr lang="fr-FR" sz="4200" dirty="0"/>
              <a:t>Secrétaire de département ne </a:t>
            </a:r>
            <a:r>
              <a:rPr lang="fr-FR" sz="4200" b="1" dirty="0"/>
              <a:t>souhaite pas avoir un poste</a:t>
            </a:r>
            <a:r>
              <a:rPr lang="fr-FR" sz="4200" dirty="0"/>
              <a:t> uniquement recherche ou uniquement formation car </a:t>
            </a:r>
            <a:r>
              <a:rPr lang="fr-FR" sz="4200" b="1" dirty="0"/>
              <a:t>diversité du travail</a:t>
            </a:r>
          </a:p>
          <a:p>
            <a:pPr lvl="1">
              <a:buFont typeface="Wingdings" panose="05000000000000000000" pitchFamily="2" charset="2"/>
              <a:buChar char="Ø"/>
            </a:pPr>
            <a:r>
              <a:rPr lang="fr-FR" sz="4200" dirty="0"/>
              <a:t>Perte de transversalité</a:t>
            </a:r>
          </a:p>
          <a:p>
            <a:pPr lvl="1">
              <a:buFont typeface="Wingdings" panose="05000000000000000000" pitchFamily="2" charset="2"/>
              <a:buChar char="Ø"/>
            </a:pPr>
            <a:r>
              <a:rPr lang="fr-FR" sz="4200" dirty="0"/>
              <a:t>Perte de réseau</a:t>
            </a:r>
          </a:p>
          <a:p>
            <a:r>
              <a:rPr lang="fr-FR" sz="4200" b="1" dirty="0"/>
              <a:t>5 secrétaires de département impactées dès 2024 </a:t>
            </a:r>
            <a:r>
              <a:rPr lang="fr-FR" sz="4200" dirty="0"/>
              <a:t>!</a:t>
            </a:r>
          </a:p>
          <a:p>
            <a:pPr lvl="1">
              <a:buFont typeface="Wingdings" panose="05000000000000000000" pitchFamily="2" charset="2"/>
              <a:buChar char="Ø"/>
            </a:pPr>
            <a:r>
              <a:rPr lang="fr-FR" sz="4200" dirty="0"/>
              <a:t>Nécessité de redéfinir le soutien aux formations  = combien ETP Futuroscope et Géosciences </a:t>
            </a:r>
          </a:p>
          <a:p>
            <a:pPr lvl="1">
              <a:buFont typeface="Wingdings" panose="05000000000000000000" pitchFamily="2" charset="2"/>
              <a:buChar char="Ø"/>
            </a:pPr>
            <a:r>
              <a:rPr lang="fr-FR" sz="4200" dirty="0"/>
              <a:t>Besoin de revoir organisation et priorités recherche/formation et l’intérêt de garder des postes recherche/formation ? Problème gestion priorités en cas absence </a:t>
            </a:r>
          </a:p>
          <a:p>
            <a:pPr marL="457200" lvl="1" indent="0">
              <a:buFont typeface="Arial" panose="020B0604020202020204" pitchFamily="34" charset="0"/>
              <a:buNone/>
            </a:pPr>
            <a:endParaRPr lang="fr-FR" sz="1200" dirty="0"/>
          </a:p>
        </p:txBody>
      </p:sp>
      <p:sp>
        <p:nvSpPr>
          <p:cNvPr id="14" name="ZoneTexte 13">
            <a:extLst>
              <a:ext uri="{FF2B5EF4-FFF2-40B4-BE49-F238E27FC236}">
                <a16:creationId xmlns:a16="http://schemas.microsoft.com/office/drawing/2014/main" id="{EB69E898-4C60-4770-A0FC-CC2BF6FA37B0}"/>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972919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76A39F-354B-E146-AA74-2B3EC77D1CDA}"/>
              </a:ext>
            </a:extLst>
          </p:cNvPr>
          <p:cNvSpPr/>
          <p:nvPr/>
        </p:nvSpPr>
        <p:spPr>
          <a:xfrm>
            <a:off x="1332387" y="4901954"/>
            <a:ext cx="10033818" cy="461665"/>
          </a:xfrm>
          <a:prstGeom prst="rect">
            <a:avLst/>
          </a:prstGeom>
        </p:spPr>
        <p:txBody>
          <a:bodyPr wrap="square">
            <a:spAutoFit/>
          </a:bodyPr>
          <a:lstStyle/>
          <a:p>
            <a:pPr lvl="0" algn="ctr">
              <a:defRPr/>
            </a:pPr>
            <a:r>
              <a:rPr lang="fr-FR" sz="2400" b="1" cap="all" dirty="0">
                <a:solidFill>
                  <a:srgbClr val="AA1901"/>
                </a:solidFill>
                <a:latin typeface="Neo Sans Std" panose="020B0504030504040204" pitchFamily="34" charset="0"/>
                <a:cs typeface="Arial" panose="020B0604020202020204" pitchFamily="34" charset="0"/>
              </a:rPr>
              <a:t>Informations générales</a:t>
            </a:r>
            <a:endParaRPr kumimoji="0" lang="fr-FR" sz="2400" b="1" i="0" u="none" strike="noStrike" kern="1200" cap="all" spc="0" normalizeH="0" baseline="0" noProof="0" dirty="0">
              <a:ln>
                <a:noFill/>
              </a:ln>
              <a:solidFill>
                <a:srgbClr val="AA1901"/>
              </a:solidFill>
              <a:effectLst/>
              <a:uLnTx/>
              <a:uFillTx/>
              <a:latin typeface="Neo Sans Std" panose="020B0504030504040204" pitchFamily="34" charset="0"/>
              <a:cs typeface="Arial" panose="020B0604020202020204" pitchFamily="34" charset="0"/>
            </a:endParaRPr>
          </a:p>
        </p:txBody>
      </p:sp>
      <p:cxnSp>
        <p:nvCxnSpPr>
          <p:cNvPr id="12" name="Connecteur droit 11">
            <a:extLst>
              <a:ext uri="{FF2B5EF4-FFF2-40B4-BE49-F238E27FC236}">
                <a16:creationId xmlns:a16="http://schemas.microsoft.com/office/drawing/2014/main" id="{5BA50C39-39B2-004B-9DA9-3C59920A1F6D}"/>
              </a:ext>
            </a:extLst>
          </p:cNvPr>
          <p:cNvCxnSpPr>
            <a:cxnSpLocks/>
          </p:cNvCxnSpPr>
          <p:nvPr/>
        </p:nvCxnSpPr>
        <p:spPr>
          <a:xfrm>
            <a:off x="3102429" y="4338581"/>
            <a:ext cx="5987143" cy="18886"/>
          </a:xfrm>
          <a:prstGeom prst="line">
            <a:avLst/>
          </a:prstGeom>
          <a:ln w="53975">
            <a:solidFill>
              <a:srgbClr val="917E70"/>
            </a:solidFill>
          </a:ln>
        </p:spPr>
        <p:style>
          <a:lnRef idx="1">
            <a:schemeClr val="accent1"/>
          </a:lnRef>
          <a:fillRef idx="0">
            <a:schemeClr val="accent1"/>
          </a:fillRef>
          <a:effectRef idx="0">
            <a:schemeClr val="accent1"/>
          </a:effectRef>
          <a:fontRef idx="minor">
            <a:schemeClr val="tx1"/>
          </a:fontRef>
        </p:style>
      </p:cxnSp>
      <p:sp>
        <p:nvSpPr>
          <p:cNvPr id="14" name="Ellipse 13">
            <a:extLst>
              <a:ext uri="{FF2B5EF4-FFF2-40B4-BE49-F238E27FC236}">
                <a16:creationId xmlns:a16="http://schemas.microsoft.com/office/drawing/2014/main" id="{FC52342B-CBF1-3643-8626-C5F401582DDE}"/>
              </a:ext>
            </a:extLst>
          </p:cNvPr>
          <p:cNvSpPr/>
          <p:nvPr/>
        </p:nvSpPr>
        <p:spPr>
          <a:xfrm>
            <a:off x="5624623" y="3960855"/>
            <a:ext cx="966878" cy="731520"/>
          </a:xfrm>
          <a:prstGeom prst="ellipse">
            <a:avLst/>
          </a:prstGeom>
          <a:solidFill>
            <a:srgbClr val="AA19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nvGrpSpPr>
          <p:cNvPr id="9" name="Groupe 8">
            <a:extLst>
              <a:ext uri="{FF2B5EF4-FFF2-40B4-BE49-F238E27FC236}">
                <a16:creationId xmlns:a16="http://schemas.microsoft.com/office/drawing/2014/main" id="{B87F4849-6774-2546-B4AD-13B6CA005066}"/>
              </a:ext>
            </a:extLst>
          </p:cNvPr>
          <p:cNvGrpSpPr/>
          <p:nvPr/>
        </p:nvGrpSpPr>
        <p:grpSpPr>
          <a:xfrm>
            <a:off x="347737" y="5994815"/>
            <a:ext cx="485184" cy="485184"/>
            <a:chOff x="347737" y="5994815"/>
            <a:chExt cx="485184" cy="485184"/>
          </a:xfrm>
        </p:grpSpPr>
        <p:sp>
          <p:nvSpPr>
            <p:cNvPr id="10" name="Ellipse 9">
              <a:extLst>
                <a:ext uri="{FF2B5EF4-FFF2-40B4-BE49-F238E27FC236}">
                  <a16:creationId xmlns:a16="http://schemas.microsoft.com/office/drawing/2014/main" id="{D28A44B3-C3B8-3440-8E42-C64592B76BD3}"/>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 name="ZoneTexte 17">
              <a:extLst>
                <a:ext uri="{FF2B5EF4-FFF2-40B4-BE49-F238E27FC236}">
                  <a16:creationId xmlns:a16="http://schemas.microsoft.com/office/drawing/2014/main" id="{983B0F5B-6BBF-684F-A515-E1BD48732B3B}"/>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9" name="ZoneTexte 18">
            <a:extLst>
              <a:ext uri="{FF2B5EF4-FFF2-40B4-BE49-F238E27FC236}">
                <a16:creationId xmlns:a16="http://schemas.microsoft.com/office/drawing/2014/main" id="{5601F1BD-EE2F-4991-81EF-0DBCFB429BAA}"/>
              </a:ext>
            </a:extLst>
          </p:cNvPr>
          <p:cNvSpPr txBox="1"/>
          <p:nvPr/>
        </p:nvSpPr>
        <p:spPr>
          <a:xfrm>
            <a:off x="5844207" y="3932525"/>
            <a:ext cx="52770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4800" b="1" dirty="0">
                <a:solidFill>
                  <a:prstClr val="white"/>
                </a:solidFill>
                <a:latin typeface="Arial" panose="020B0604020202020204" pitchFamily="34" charset="0"/>
                <a:cs typeface="Arial" panose="020B0604020202020204" pitchFamily="34" charset="0"/>
              </a:rPr>
              <a:t>1</a:t>
            </a:r>
            <a:endParaRPr kumimoji="0" lang="fr-FR"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3" name="ZoneTexte 12">
            <a:extLst>
              <a:ext uri="{FF2B5EF4-FFF2-40B4-BE49-F238E27FC236}">
                <a16:creationId xmlns:a16="http://schemas.microsoft.com/office/drawing/2014/main" id="{482E8A09-57E9-44AF-8C20-7655D2B3BAEB}"/>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1825138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8" name="Rectangle 7">
            <a:extLst>
              <a:ext uri="{FF2B5EF4-FFF2-40B4-BE49-F238E27FC236}">
                <a16:creationId xmlns:a16="http://schemas.microsoft.com/office/drawing/2014/main" id="{DFE24D95-37F2-4820-B0B6-B1F5D179F9C5}"/>
              </a:ext>
            </a:extLst>
          </p:cNvPr>
          <p:cNvSpPr/>
          <p:nvPr/>
        </p:nvSpPr>
        <p:spPr>
          <a:xfrm>
            <a:off x="1178455" y="122589"/>
            <a:ext cx="11013545"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all" spc="0" normalizeH="0" baseline="0" noProof="0" dirty="0">
                <a:ln>
                  <a:noFill/>
                </a:ln>
                <a:solidFill>
                  <a:srgbClr val="AA1901"/>
                </a:solidFill>
                <a:effectLst/>
                <a:uLnTx/>
                <a:uFillTx/>
                <a:latin typeface="Neo Sans Std" panose="020B0504030504040204" pitchFamily="34" charset="0"/>
                <a:ea typeface="+mn-ea"/>
                <a:cs typeface="+mn-cs"/>
              </a:rPr>
              <a:t>PANORAMA GLOBAL DES ACTIVITES DE SCOLARITE  : RETOUR SECRETAIRES DEPARTEMENT ET GESTIONNAIRES FORMATION 16 02 2024 </a:t>
            </a:r>
            <a:endParaRPr kumimoji="0" lang="fr-FR" sz="1400" b="0" i="0" u="none" strike="noStrike" kern="1200" cap="none" spc="0" normalizeH="0" baseline="0" noProof="0" dirty="0">
              <a:ln>
                <a:noFill/>
              </a:ln>
              <a:solidFill>
                <a:srgbClr val="AA1901"/>
              </a:solidFill>
              <a:effectLst/>
              <a:uLnTx/>
              <a:uFillTx/>
              <a:latin typeface="Neo Sans Std" panose="020B0504030504040204" pitchFamily="34" charset="0"/>
              <a:ea typeface="+mn-ea"/>
              <a:cs typeface="+mn-cs"/>
            </a:endParaRPr>
          </a:p>
        </p:txBody>
      </p:sp>
      <p:sp>
        <p:nvSpPr>
          <p:cNvPr id="14" name="Rectangle 13">
            <a:extLst>
              <a:ext uri="{FF2B5EF4-FFF2-40B4-BE49-F238E27FC236}">
                <a16:creationId xmlns:a16="http://schemas.microsoft.com/office/drawing/2014/main" id="{D7B037D8-7551-4ADD-816A-6B0AA03A78D4}"/>
              </a:ext>
            </a:extLst>
          </p:cNvPr>
          <p:cNvSpPr/>
          <p:nvPr/>
        </p:nvSpPr>
        <p:spPr>
          <a:xfrm>
            <a:off x="528801" y="860941"/>
            <a:ext cx="11095932"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sng" strike="noStrike" kern="1200" cap="none" spc="0" normalizeH="0" baseline="0" noProof="0" dirty="0">
                <a:ln>
                  <a:noFill/>
                </a:ln>
                <a:solidFill>
                  <a:srgbClr val="0070C0"/>
                </a:solidFill>
                <a:effectLst/>
                <a:uLnTx/>
                <a:uFillTx/>
                <a:latin typeface="Neo Sans Std" panose="020B0504030504040204" pitchFamily="34" charset="0"/>
                <a:ea typeface="+mn-ea"/>
                <a:cs typeface="+mn-cs"/>
              </a:rPr>
              <a:t>Scénario B transfert formations campus puis SP2MI</a:t>
            </a:r>
            <a:endParaRPr kumimoji="0" lang="fr-FR" sz="2000" b="0" i="0" u="none" strike="noStrike" kern="1200" cap="none" spc="0" normalizeH="0" baseline="0" noProof="0" dirty="0">
              <a:ln>
                <a:noFill/>
              </a:ln>
              <a:solidFill>
                <a:srgbClr val="0070C0"/>
              </a:solidFill>
              <a:effectLst/>
              <a:uLnTx/>
              <a:uFillTx/>
              <a:latin typeface="Neo Sans Std" panose="020B0504030504040204" pitchFamily="34" charset="0"/>
              <a:ea typeface="+mn-ea"/>
              <a:cs typeface="+mn-cs"/>
            </a:endParaRPr>
          </a:p>
        </p:txBody>
      </p:sp>
      <p:sp>
        <p:nvSpPr>
          <p:cNvPr id="15" name="Espace réservé du texte 9">
            <a:extLst>
              <a:ext uri="{FF2B5EF4-FFF2-40B4-BE49-F238E27FC236}">
                <a16:creationId xmlns:a16="http://schemas.microsoft.com/office/drawing/2014/main" id="{7D4F6F93-0E5E-44D9-A528-CB1BFA612EF8}"/>
              </a:ext>
            </a:extLst>
          </p:cNvPr>
          <p:cNvSpPr txBox="1">
            <a:spLocks/>
          </p:cNvSpPr>
          <p:nvPr/>
        </p:nvSpPr>
        <p:spPr>
          <a:xfrm>
            <a:off x="764981" y="1261610"/>
            <a:ext cx="5157787" cy="400110"/>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Wingdings" panose="05000000000000000000" pitchFamily="2" charset="2"/>
              <a:buChar char="q"/>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q"/>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q"/>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q"/>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q"/>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r-FR" sz="2000"/>
              <a:t>Avantages</a:t>
            </a:r>
            <a:endParaRPr lang="fr-FR" sz="2000" dirty="0"/>
          </a:p>
        </p:txBody>
      </p:sp>
      <p:sp>
        <p:nvSpPr>
          <p:cNvPr id="16" name="Espace réservé du contenu 11">
            <a:extLst>
              <a:ext uri="{FF2B5EF4-FFF2-40B4-BE49-F238E27FC236}">
                <a16:creationId xmlns:a16="http://schemas.microsoft.com/office/drawing/2014/main" id="{CE10CE84-F714-4BB4-BA0C-0BAB7357E3AB}"/>
              </a:ext>
            </a:extLst>
          </p:cNvPr>
          <p:cNvSpPr txBox="1">
            <a:spLocks/>
          </p:cNvSpPr>
          <p:nvPr/>
        </p:nvSpPr>
        <p:spPr>
          <a:xfrm>
            <a:off x="528801" y="1638588"/>
            <a:ext cx="5400379" cy="5117812"/>
          </a:xfrm>
          <a:prstGeom prst="rect">
            <a:avLst/>
          </a:prstGeom>
        </p:spPr>
        <p:style>
          <a:lnRef idx="2">
            <a:schemeClr val="dk1"/>
          </a:lnRef>
          <a:fillRef idx="1">
            <a:schemeClr val="lt1"/>
          </a:fillRef>
          <a:effectRef idx="0">
            <a:schemeClr val="dk1"/>
          </a:effectRef>
          <a:fontRef idx="minor">
            <a:schemeClr val="dk1"/>
          </a:fontRef>
        </p:style>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algn="just">
              <a:lnSpc>
                <a:spcPct val="100000"/>
              </a:lnSpc>
            </a:pPr>
            <a:r>
              <a:rPr lang="fr-FR" sz="1400" b="1" dirty="0"/>
              <a:t>Conservation ETP </a:t>
            </a:r>
            <a:r>
              <a:rPr lang="fr-FR" sz="1400" dirty="0"/>
              <a:t>malgré le départ des thèses</a:t>
            </a:r>
          </a:p>
          <a:p>
            <a:pPr algn="just">
              <a:lnSpc>
                <a:spcPct val="100000"/>
              </a:lnSpc>
            </a:pPr>
            <a:r>
              <a:rPr lang="fr-FR" sz="1400" b="1" dirty="0"/>
              <a:t>Transfert des licences et Master du SP2MI en même temps (sept.25) </a:t>
            </a:r>
            <a:r>
              <a:rPr lang="fr-FR" sz="1400" dirty="0"/>
              <a:t>= plus de cohérence et gain de temps</a:t>
            </a:r>
          </a:p>
          <a:p>
            <a:pPr lvl="1" algn="just">
              <a:lnSpc>
                <a:spcPct val="100000"/>
              </a:lnSpc>
              <a:buFont typeface="Wingdings" panose="05000000000000000000" pitchFamily="2" charset="2"/>
              <a:buChar char="Ø"/>
            </a:pPr>
            <a:r>
              <a:rPr lang="fr-FR" sz="1400" dirty="0"/>
              <a:t>Mise en place en une fois : les enseignants seront moins perdus et plus de note à saisir pour les secrétaires de département d’un coup (celles du campus puis celles du Futuroscope)</a:t>
            </a:r>
          </a:p>
          <a:p>
            <a:pPr lvl="1" algn="just">
              <a:lnSpc>
                <a:spcPct val="100000"/>
              </a:lnSpc>
              <a:buFont typeface="Wingdings" panose="05000000000000000000" pitchFamily="2" charset="2"/>
              <a:buChar char="Ø"/>
            </a:pPr>
            <a:r>
              <a:rPr lang="fr-FR" sz="1400" dirty="0"/>
              <a:t>Cohérent pour les enseignants et secrétaires</a:t>
            </a:r>
          </a:p>
          <a:p>
            <a:pPr lvl="1" algn="just">
              <a:lnSpc>
                <a:spcPct val="100000"/>
              </a:lnSpc>
              <a:buFont typeface="Wingdings" panose="05000000000000000000" pitchFamily="2" charset="2"/>
              <a:buChar char="Ø"/>
            </a:pPr>
            <a:r>
              <a:rPr lang="fr-FR" sz="1400" dirty="0"/>
              <a:t>Préparation au changement pendant 1 an </a:t>
            </a:r>
            <a:r>
              <a:rPr lang="fr-FR" sz="1400" b="1" dirty="0"/>
              <a:t>: </a:t>
            </a:r>
            <a:r>
              <a:rPr lang="fr-FR" sz="1400" dirty="0"/>
              <a:t>plus de cohérence et d’harmonisation et réorganisation d’un coup</a:t>
            </a:r>
          </a:p>
          <a:p>
            <a:pPr algn="just">
              <a:lnSpc>
                <a:spcPct val="100000"/>
              </a:lnSpc>
            </a:pPr>
            <a:r>
              <a:rPr lang="fr-FR" sz="1400" dirty="0"/>
              <a:t>Création d’un pôle scolarité (L3 M1 M2) campus à la scolarité administrative dès 2024 ? </a:t>
            </a:r>
          </a:p>
          <a:p>
            <a:pPr marL="715963" lvl="1" indent="-266700" algn="just">
              <a:lnSpc>
                <a:spcPct val="100000"/>
              </a:lnSpc>
              <a:buFont typeface="Wingdings" panose="05000000000000000000" pitchFamily="2" charset="2"/>
              <a:buChar char="Ø"/>
            </a:pPr>
            <a:r>
              <a:rPr lang="fr-FR" sz="1400" b="1" dirty="0"/>
              <a:t>Pratique et simple pour les étudiants </a:t>
            </a:r>
            <a:r>
              <a:rPr lang="fr-FR" sz="1400" dirty="0"/>
              <a:t>= un endroit unique pour connaitre leurs notes Puis au Futuroscope dès 2025 ? </a:t>
            </a:r>
          </a:p>
          <a:p>
            <a:pPr marL="715963" lvl="1" indent="-266700" algn="just">
              <a:lnSpc>
                <a:spcPct val="100000"/>
              </a:lnSpc>
              <a:buFont typeface="Wingdings" panose="05000000000000000000" pitchFamily="2" charset="2"/>
              <a:buChar char="Ø"/>
            </a:pPr>
            <a:r>
              <a:rPr lang="fr-FR" sz="1400" b="1" dirty="0">
                <a:latin typeface="Calibri" panose="020F0502020204030204" pitchFamily="34" charset="0"/>
                <a:ea typeface="Calibri" panose="020F0502020204030204" pitchFamily="34" charset="0"/>
                <a:cs typeface="Times New Roman" panose="02020603050405020304" pitchFamily="18" charset="0"/>
              </a:rPr>
              <a:t>Gain de temps lors de la saisie des notes </a:t>
            </a:r>
            <a:r>
              <a:rPr lang="fr-FR" sz="1400" dirty="0">
                <a:latin typeface="Calibri" panose="020F0502020204030204" pitchFamily="34" charset="0"/>
                <a:ea typeface="Calibri" panose="020F0502020204030204" pitchFamily="34" charset="0"/>
                <a:cs typeface="Times New Roman" panose="02020603050405020304" pitchFamily="18" charset="0"/>
              </a:rPr>
              <a:t>=  si problèmes, la scolarité est experte dans le domaine contrairement aux secrétaires</a:t>
            </a:r>
            <a:endParaRPr lang="fr-FR" sz="1400" dirty="0"/>
          </a:p>
          <a:p>
            <a:pPr algn="just">
              <a:lnSpc>
                <a:spcPct val="100000"/>
              </a:lnSpc>
            </a:pPr>
            <a:r>
              <a:rPr lang="fr-FR" sz="1400" dirty="0"/>
              <a:t>Gestion différente entre le campus et le Futuroscope = pas d’étiquettes d’examen au Futuroscope</a:t>
            </a:r>
          </a:p>
          <a:p>
            <a:endParaRPr lang="fr-FR" sz="1400" dirty="0">
              <a:highlight>
                <a:srgbClr val="FFFF00"/>
              </a:highlight>
            </a:endParaRPr>
          </a:p>
        </p:txBody>
      </p:sp>
      <p:sp>
        <p:nvSpPr>
          <p:cNvPr id="17" name="Espace réservé du texte 12">
            <a:extLst>
              <a:ext uri="{FF2B5EF4-FFF2-40B4-BE49-F238E27FC236}">
                <a16:creationId xmlns:a16="http://schemas.microsoft.com/office/drawing/2014/main" id="{386DCB43-FE74-4A32-869C-9D1160194872}"/>
              </a:ext>
            </a:extLst>
          </p:cNvPr>
          <p:cNvSpPr txBox="1">
            <a:spLocks/>
          </p:cNvSpPr>
          <p:nvPr/>
        </p:nvSpPr>
        <p:spPr>
          <a:xfrm>
            <a:off x="6146800" y="1227954"/>
            <a:ext cx="5183188" cy="400110"/>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 typeface="Wingdings" panose="05000000000000000000" pitchFamily="2" charset="2"/>
              <a:buChar char="q"/>
            </a:pPr>
            <a:r>
              <a:rPr lang="fr-FR" sz="2000" dirty="0"/>
              <a:t>Inconvénients</a:t>
            </a:r>
          </a:p>
        </p:txBody>
      </p:sp>
      <p:sp>
        <p:nvSpPr>
          <p:cNvPr id="18" name="Espace réservé du contenu 13">
            <a:extLst>
              <a:ext uri="{FF2B5EF4-FFF2-40B4-BE49-F238E27FC236}">
                <a16:creationId xmlns:a16="http://schemas.microsoft.com/office/drawing/2014/main" id="{6EE9275C-7670-45E3-A6EC-EC76A9214FB1}"/>
              </a:ext>
            </a:extLst>
          </p:cNvPr>
          <p:cNvSpPr txBox="1">
            <a:spLocks/>
          </p:cNvSpPr>
          <p:nvPr/>
        </p:nvSpPr>
        <p:spPr>
          <a:xfrm>
            <a:off x="6146799" y="1626956"/>
            <a:ext cx="5516399" cy="5117812"/>
          </a:xfrm>
          <a:prstGeom prst="rect">
            <a:avLst/>
          </a:prstGeom>
        </p:spPr>
        <p:style>
          <a:lnRef idx="2">
            <a:schemeClr val="dk1"/>
          </a:lnRef>
          <a:fillRef idx="1">
            <a:schemeClr val="lt1"/>
          </a:fillRef>
          <a:effectRef idx="0">
            <a:schemeClr val="dk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sz="1400" b="1" dirty="0"/>
              <a:t>Déséquilibre pour les licences = </a:t>
            </a:r>
            <a:r>
              <a:rPr lang="fr-FR" sz="1400" dirty="0"/>
              <a:t>manque d’harmonisation et d’équité de traitement la 1</a:t>
            </a:r>
            <a:r>
              <a:rPr lang="fr-FR" sz="1400" baseline="30000" dirty="0"/>
              <a:t>ère</a:t>
            </a:r>
            <a:r>
              <a:rPr lang="fr-FR" sz="1400" dirty="0"/>
              <a:t> année </a:t>
            </a:r>
          </a:p>
          <a:p>
            <a:r>
              <a:rPr lang="fr-FR" sz="1400" b="1" dirty="0"/>
              <a:t>Incertitude des secrétaires sur leurs missions</a:t>
            </a:r>
            <a:endParaRPr lang="fr-FR" sz="1400" dirty="0"/>
          </a:p>
          <a:p>
            <a:r>
              <a:rPr lang="fr-FR" sz="1400" b="1" dirty="0"/>
              <a:t>Trop de contacts pour les étudiants : </a:t>
            </a:r>
            <a:r>
              <a:rPr lang="fr-FR" sz="1400" dirty="0"/>
              <a:t>Scolarité administrative/secrétariat de département selon que campus ou </a:t>
            </a:r>
            <a:r>
              <a:rPr lang="fr-FR" sz="1400" dirty="0" err="1"/>
              <a:t>futuroscope</a:t>
            </a:r>
            <a:endParaRPr lang="fr-FR" sz="1400" dirty="0"/>
          </a:p>
          <a:p>
            <a:r>
              <a:rPr lang="fr-FR" sz="1400" dirty="0">
                <a:solidFill>
                  <a:schemeClr val="tx1"/>
                </a:solidFill>
              </a:rPr>
              <a:t>Reste une secrétaire de département (Laure PAINAULT) formation/recherche </a:t>
            </a:r>
          </a:p>
          <a:p>
            <a:r>
              <a:rPr lang="fr-FR" sz="1400" b="1" dirty="0"/>
              <a:t>Perte de la polyvalence du poste / diversité des tâches</a:t>
            </a:r>
          </a:p>
          <a:p>
            <a:pPr>
              <a:lnSpc>
                <a:spcPct val="107000"/>
              </a:lnSpc>
            </a:pPr>
            <a:r>
              <a:rPr lang="fr-FR" sz="1400" b="1" dirty="0">
                <a:latin typeface="Calibri" panose="020F0502020204030204" pitchFamily="34" charset="0"/>
                <a:ea typeface="Calibri" panose="020F0502020204030204" pitchFamily="34" charset="0"/>
                <a:cs typeface="Times New Roman" panose="02020603050405020304" pitchFamily="18" charset="0"/>
              </a:rPr>
              <a:t>Charge de travail plus élevée pour la scolarité administrative c</a:t>
            </a:r>
            <a:r>
              <a:rPr lang="fr-FR" sz="1400" dirty="0">
                <a:latin typeface="Calibri" panose="020F0502020204030204" pitchFamily="34" charset="0"/>
                <a:ea typeface="Calibri" panose="020F0502020204030204" pitchFamily="34" charset="0"/>
                <a:cs typeface="Times New Roman" panose="02020603050405020304" pitchFamily="18" charset="0"/>
              </a:rPr>
              <a:t>ar suppression d’un poste et donc reformer quelqu’un dès 2024</a:t>
            </a:r>
          </a:p>
          <a:p>
            <a:r>
              <a:rPr lang="fr-FR" sz="1400" b="1" dirty="0"/>
              <a:t>Perte d’activité pour la secrétaire de département : </a:t>
            </a:r>
          </a:p>
          <a:p>
            <a:pPr lvl="1">
              <a:buFont typeface="Wingdings" panose="05000000000000000000" pitchFamily="2" charset="2"/>
              <a:buChar char="Ø"/>
            </a:pPr>
            <a:r>
              <a:rPr lang="fr-FR" sz="1400" b="1" dirty="0"/>
              <a:t>quelles seront les nouvelles activités ? </a:t>
            </a:r>
          </a:p>
          <a:p>
            <a:pPr>
              <a:lnSpc>
                <a:spcPct val="107000"/>
              </a:lnSpc>
              <a:spcAft>
                <a:spcPts val="800"/>
              </a:spcAft>
            </a:pPr>
            <a:r>
              <a:rPr lang="fr-FR" sz="1400" dirty="0">
                <a:latin typeface="Calibri" panose="020F0502020204030204" pitchFamily="34" charset="0"/>
                <a:ea typeface="Calibri" panose="020F0502020204030204" pitchFamily="34" charset="0"/>
                <a:cs typeface="Times New Roman" panose="02020603050405020304" pitchFamily="18" charset="0"/>
              </a:rPr>
              <a:t>Pas de rôle relais /boîte aux lettres entre l’enseignant et la scolarité, plus de rôle de tampon entre l’enseignant et la secrétaire / l’étudiant</a:t>
            </a:r>
          </a:p>
          <a:p>
            <a:pPr marL="0" indent="0">
              <a:lnSpc>
                <a:spcPct val="107000"/>
              </a:lnSpc>
              <a:spcAft>
                <a:spcPts val="800"/>
              </a:spcAft>
              <a:buFont typeface="Arial" panose="020B0604020202020204" pitchFamily="34" charset="0"/>
              <a:buNone/>
            </a:pPr>
            <a:endParaRPr lang="fr-FR" sz="1200" b="1" dirty="0">
              <a:solidFill>
                <a:srgbClr val="FF0000"/>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11" name="ZoneTexte 10">
            <a:extLst>
              <a:ext uri="{FF2B5EF4-FFF2-40B4-BE49-F238E27FC236}">
                <a16:creationId xmlns:a16="http://schemas.microsoft.com/office/drawing/2014/main" id="{BB86DBAB-73E2-4F5E-B054-A1A384374BD3}"/>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706865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31</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8" name="Rectangle 7">
            <a:extLst>
              <a:ext uri="{FF2B5EF4-FFF2-40B4-BE49-F238E27FC236}">
                <a16:creationId xmlns:a16="http://schemas.microsoft.com/office/drawing/2014/main" id="{DFE24D95-37F2-4820-B0B6-B1F5D179F9C5}"/>
              </a:ext>
            </a:extLst>
          </p:cNvPr>
          <p:cNvSpPr/>
          <p:nvPr/>
        </p:nvSpPr>
        <p:spPr>
          <a:xfrm>
            <a:off x="1178455" y="122589"/>
            <a:ext cx="11013545"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all" spc="0" normalizeH="0" baseline="0" noProof="0" dirty="0">
                <a:ln>
                  <a:noFill/>
                </a:ln>
                <a:solidFill>
                  <a:srgbClr val="AA1901"/>
                </a:solidFill>
                <a:effectLst/>
                <a:uLnTx/>
                <a:uFillTx/>
                <a:latin typeface="Neo Sans Std" panose="020B0504030504040204" pitchFamily="34" charset="0"/>
                <a:ea typeface="+mn-ea"/>
                <a:cs typeface="+mn-cs"/>
              </a:rPr>
              <a:t>PANORAMA GLOBAL DES ACTIVITES DE SCOLARITE  : impact mise en place collège des écoles doctorales</a:t>
            </a:r>
            <a:endParaRPr kumimoji="0" lang="fr-FR" sz="1400" b="0" i="0" u="none" strike="noStrike" kern="1200" cap="none" spc="0" normalizeH="0" baseline="0" noProof="0" dirty="0">
              <a:ln>
                <a:noFill/>
              </a:ln>
              <a:solidFill>
                <a:srgbClr val="AA1901"/>
              </a:solidFill>
              <a:effectLst/>
              <a:uLnTx/>
              <a:uFillTx/>
              <a:latin typeface="Neo Sans Std" panose="020B0504030504040204" pitchFamily="34" charset="0"/>
              <a:ea typeface="+mn-ea"/>
              <a:cs typeface="+mn-cs"/>
            </a:endParaRPr>
          </a:p>
        </p:txBody>
      </p:sp>
      <p:sp>
        <p:nvSpPr>
          <p:cNvPr id="15" name="Espace réservé du texte 9">
            <a:extLst>
              <a:ext uri="{FF2B5EF4-FFF2-40B4-BE49-F238E27FC236}">
                <a16:creationId xmlns:a16="http://schemas.microsoft.com/office/drawing/2014/main" id="{7D4F6F93-0E5E-44D9-A528-CB1BFA612EF8}"/>
              </a:ext>
            </a:extLst>
          </p:cNvPr>
          <p:cNvSpPr txBox="1">
            <a:spLocks/>
          </p:cNvSpPr>
          <p:nvPr/>
        </p:nvSpPr>
        <p:spPr>
          <a:xfrm>
            <a:off x="764981" y="1261610"/>
            <a:ext cx="5157787" cy="400110"/>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Wingdings" panose="05000000000000000000" pitchFamily="2" charset="2"/>
              <a:buChar char="q"/>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q"/>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q"/>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q"/>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q"/>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fr-FR" sz="2000" dirty="0"/>
          </a:p>
        </p:txBody>
      </p:sp>
      <p:sp>
        <p:nvSpPr>
          <p:cNvPr id="16" name="Espace réservé du contenu 11">
            <a:extLst>
              <a:ext uri="{FF2B5EF4-FFF2-40B4-BE49-F238E27FC236}">
                <a16:creationId xmlns:a16="http://schemas.microsoft.com/office/drawing/2014/main" id="{CE10CE84-F714-4BB4-BA0C-0BAB7357E3AB}"/>
              </a:ext>
            </a:extLst>
          </p:cNvPr>
          <p:cNvSpPr txBox="1">
            <a:spLocks/>
          </p:cNvSpPr>
          <p:nvPr/>
        </p:nvSpPr>
        <p:spPr>
          <a:xfrm>
            <a:off x="1036895" y="1083894"/>
            <a:ext cx="10600038" cy="5359529"/>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a:buFont typeface="Wingdings" panose="05000000000000000000" pitchFamily="2" charset="2"/>
              <a:buChar char="q"/>
            </a:pPr>
            <a:r>
              <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Ce travail réalisé avant la réunion initiée par le DGS sur le devenir du collège des écoles doctorales</a:t>
            </a:r>
          </a:p>
          <a:p>
            <a:pPr>
              <a:buFont typeface="Wingdings" panose="05000000000000000000" pitchFamily="2" charset="2"/>
              <a:buChar char="q"/>
            </a:pPr>
            <a:r>
              <a:rPr lang="fr-FR" sz="1800" b="1" dirty="0">
                <a:solidFill>
                  <a:prstClr val="black"/>
                </a:solidFill>
                <a:latin typeface="Calibri" panose="020F0502020204030204" pitchFamily="34" charset="0"/>
                <a:cs typeface="Times New Roman" panose="02020603050405020304" pitchFamily="18" charset="0"/>
              </a:rPr>
              <a:t>Vote en CA de la création juillet 2023 du CED </a:t>
            </a:r>
            <a:r>
              <a:rPr lang="fr-FR" sz="1800" dirty="0">
                <a:solidFill>
                  <a:prstClr val="black"/>
                </a:solidFill>
                <a:latin typeface="Calibri" panose="020F0502020204030204" pitchFamily="34" charset="0"/>
                <a:cs typeface="Times New Roman" panose="02020603050405020304" pitchFamily="18" charset="0"/>
              </a:rPr>
              <a:t>comme une composante (article 7313-1) : structure affectataire moyens et personnels</a:t>
            </a:r>
          </a:p>
          <a:p>
            <a:pPr>
              <a:buFont typeface="Wingdings" panose="05000000000000000000" pitchFamily="2" charset="2"/>
              <a:buChar char="q"/>
            </a:pPr>
            <a:r>
              <a:rPr lang="fr-FR" sz="1800" b="1" dirty="0">
                <a:solidFill>
                  <a:prstClr val="black"/>
                </a:solidFill>
                <a:latin typeface="Calibri" panose="020F0502020204030204" pitchFamily="34" charset="0"/>
                <a:cs typeface="Times New Roman" panose="02020603050405020304" pitchFamily="18" charset="0"/>
              </a:rPr>
              <a:t>Réunion 7 mars : </a:t>
            </a:r>
          </a:p>
          <a:p>
            <a:pPr marL="715963">
              <a:buFont typeface="Wingdings" panose="05000000000000000000" pitchFamily="2" charset="2"/>
              <a:buChar char="Ø"/>
            </a:pPr>
            <a:r>
              <a:rPr lang="fr-FR" sz="1800" dirty="0">
                <a:solidFill>
                  <a:prstClr val="black"/>
                </a:solidFill>
                <a:latin typeface="Calibri" panose="020F0502020204030204" pitchFamily="34" charset="0"/>
                <a:cs typeface="Times New Roman" panose="02020603050405020304" pitchFamily="18" charset="0"/>
              </a:rPr>
              <a:t>nécessité clarification schéma RH car pas décision sur transfert ETP ni processus </a:t>
            </a:r>
          </a:p>
          <a:p>
            <a:pPr marL="715963">
              <a:buFont typeface="Wingdings" panose="05000000000000000000" pitchFamily="2" charset="2"/>
              <a:buChar char="Ø"/>
            </a:pPr>
            <a:r>
              <a:rPr lang="fr-FR" sz="1800" dirty="0">
                <a:solidFill>
                  <a:prstClr val="black"/>
                </a:solidFill>
                <a:latin typeface="Calibri" panose="020F0502020204030204" pitchFamily="34" charset="0"/>
                <a:cs typeface="Times New Roman" panose="02020603050405020304" pitchFamily="18" charset="0"/>
              </a:rPr>
              <a:t>Organisation efficace pour faire missions CED transitoire (rentré e2024) et définitive (rentrée 2025) : organisation hiérarchique / fonctionnelle</a:t>
            </a:r>
          </a:p>
          <a:p>
            <a:pPr>
              <a:buFontTx/>
              <a:buChar char="-"/>
            </a:pPr>
            <a:endParaRPr lang="fr-FR" sz="1800" dirty="0">
              <a:solidFill>
                <a:prstClr val="black"/>
              </a:solidFill>
              <a:latin typeface="Calibri" panose="020F0502020204030204" pitchFamily="34" charset="0"/>
              <a:cs typeface="Times New Roman" panose="02020603050405020304" pitchFamily="18" charset="0"/>
            </a:endParaRPr>
          </a:p>
          <a:p>
            <a:pPr>
              <a:buFont typeface="Wingdings" panose="05000000000000000000" pitchFamily="2" charset="2"/>
              <a:buChar char="q"/>
            </a:pPr>
            <a:r>
              <a:rPr lang="fr-FR" sz="1800" dirty="0">
                <a:solidFill>
                  <a:prstClr val="black"/>
                </a:solidFill>
                <a:latin typeface="Calibri" panose="020F0502020204030204" pitchFamily="34" charset="0"/>
                <a:cs typeface="Times New Roman" panose="02020603050405020304" pitchFamily="18" charset="0"/>
              </a:rPr>
              <a:t>Pour la rentrée 2024 : pas d’ETP rapatriés au CED mais maintien activité </a:t>
            </a:r>
            <a:r>
              <a:rPr lang="fr-FR" sz="1800" dirty="0" err="1">
                <a:solidFill>
                  <a:prstClr val="black"/>
                </a:solidFill>
                <a:latin typeface="Calibri" panose="020F0502020204030204" pitchFamily="34" charset="0"/>
                <a:cs typeface="Times New Roman" panose="02020603050405020304" pitchFamily="18" charset="0"/>
              </a:rPr>
              <a:t>IAs</a:t>
            </a:r>
            <a:r>
              <a:rPr lang="fr-FR" sz="1800" dirty="0">
                <a:solidFill>
                  <a:prstClr val="black"/>
                </a:solidFill>
                <a:latin typeface="Calibri" panose="020F0502020204030204" pitchFamily="34" charset="0"/>
                <a:cs typeface="Times New Roman" panose="02020603050405020304" pitchFamily="18" charset="0"/>
              </a:rPr>
              <a:t> (élections) et soutenances de thèses dans un premier temps</a:t>
            </a:r>
          </a:p>
          <a:p>
            <a:pPr marL="0" indent="0">
              <a:buNone/>
            </a:pPr>
            <a:r>
              <a:rPr lang="fr-FR" sz="1800" dirty="0">
                <a:solidFill>
                  <a:prstClr val="black"/>
                </a:solidFill>
                <a:latin typeface="Calibri" panose="020F0502020204030204" pitchFamily="34" charset="0"/>
                <a:cs typeface="Times New Roman" panose="02020603050405020304" pitchFamily="18" charset="0"/>
              </a:rPr>
              <a:t>----- impact projet composante : </a:t>
            </a:r>
            <a:r>
              <a:rPr lang="fr-FR" sz="1800" dirty="0" err="1">
                <a:solidFill>
                  <a:prstClr val="black"/>
                </a:solidFill>
                <a:latin typeface="Calibri" panose="020F0502020204030204" pitchFamily="34" charset="0"/>
                <a:cs typeface="Times New Roman" panose="02020603050405020304" pitchFamily="18" charset="0"/>
              </a:rPr>
              <a:t>re-réfléchir</a:t>
            </a:r>
            <a:r>
              <a:rPr lang="fr-FR" sz="1800" dirty="0">
                <a:solidFill>
                  <a:prstClr val="black"/>
                </a:solidFill>
                <a:latin typeface="Calibri" panose="020F0502020204030204" pitchFamily="34" charset="0"/>
                <a:cs typeface="Times New Roman" panose="02020603050405020304" pitchFamily="18" charset="0"/>
              </a:rPr>
              <a:t> au scenario A ou B dans cette hypothèse 3 sachant que le bilan fait avec les gestionnaires scolarité et de départements encourage plutôt </a:t>
            </a:r>
          </a:p>
          <a:p>
            <a:pPr marL="715963">
              <a:buFont typeface="Wingdings" panose="05000000000000000000" pitchFamily="2" charset="2"/>
              <a:buChar char="Ø"/>
            </a:pPr>
            <a:r>
              <a:rPr lang="fr-FR" sz="1800" dirty="0">
                <a:solidFill>
                  <a:prstClr val="black"/>
                </a:solidFill>
                <a:latin typeface="Calibri" panose="020F0502020204030204" pitchFamily="34" charset="0"/>
                <a:cs typeface="Times New Roman" panose="02020603050405020304" pitchFamily="18" charset="0"/>
              </a:rPr>
              <a:t>de faire en une seule fois le transfert du moins pour le </a:t>
            </a:r>
            <a:r>
              <a:rPr lang="fr-FR" sz="1800" dirty="0" err="1">
                <a:solidFill>
                  <a:prstClr val="black"/>
                </a:solidFill>
                <a:latin typeface="Calibri" panose="020F0502020204030204" pitchFamily="34" charset="0"/>
                <a:cs typeface="Times New Roman" panose="02020603050405020304" pitchFamily="18" charset="0"/>
              </a:rPr>
              <a:t>futuroscope</a:t>
            </a:r>
            <a:endParaRPr lang="fr-FR" sz="1800" dirty="0">
              <a:solidFill>
                <a:prstClr val="black"/>
              </a:solidFill>
              <a:latin typeface="Calibri" panose="020F0502020204030204" pitchFamily="34" charset="0"/>
              <a:cs typeface="Times New Roman" panose="02020603050405020304" pitchFamily="18" charset="0"/>
            </a:endParaRPr>
          </a:p>
          <a:p>
            <a:pPr marL="715963">
              <a:buFont typeface="Wingdings" panose="05000000000000000000" pitchFamily="2" charset="2"/>
              <a:buChar char="Ø"/>
            </a:pPr>
            <a:r>
              <a:rPr lang="fr-FR" sz="1800" dirty="0">
                <a:solidFill>
                  <a:prstClr val="black"/>
                </a:solidFill>
                <a:latin typeface="Calibri" panose="020F0502020204030204" pitchFamily="34" charset="0"/>
                <a:cs typeface="Times New Roman" panose="02020603050405020304" pitchFamily="18" charset="0"/>
              </a:rPr>
              <a:t>de s’assurer que la double charge « transfert de notes » et « gestion des soutenances de thèses » est vraiment compatible </a:t>
            </a:r>
            <a:endParaRPr lang="fr-FR" sz="1400" dirty="0"/>
          </a:p>
        </p:txBody>
      </p:sp>
      <p:sp>
        <p:nvSpPr>
          <p:cNvPr id="17" name="Espace réservé du texte 12">
            <a:extLst>
              <a:ext uri="{FF2B5EF4-FFF2-40B4-BE49-F238E27FC236}">
                <a16:creationId xmlns:a16="http://schemas.microsoft.com/office/drawing/2014/main" id="{386DCB43-FE74-4A32-869C-9D1160194872}"/>
              </a:ext>
            </a:extLst>
          </p:cNvPr>
          <p:cNvSpPr txBox="1">
            <a:spLocks/>
          </p:cNvSpPr>
          <p:nvPr/>
        </p:nvSpPr>
        <p:spPr>
          <a:xfrm>
            <a:off x="6146800" y="1227954"/>
            <a:ext cx="5183188" cy="400110"/>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fr-FR" sz="2000" dirty="0"/>
          </a:p>
        </p:txBody>
      </p:sp>
      <p:sp>
        <p:nvSpPr>
          <p:cNvPr id="11" name="ZoneTexte 10">
            <a:extLst>
              <a:ext uri="{FF2B5EF4-FFF2-40B4-BE49-F238E27FC236}">
                <a16:creationId xmlns:a16="http://schemas.microsoft.com/office/drawing/2014/main" id="{BB86DBAB-73E2-4F5E-B054-A1A384374BD3}"/>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14225327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76A39F-354B-E146-AA74-2B3EC77D1CDA}"/>
              </a:ext>
            </a:extLst>
          </p:cNvPr>
          <p:cNvSpPr/>
          <p:nvPr/>
        </p:nvSpPr>
        <p:spPr>
          <a:xfrm>
            <a:off x="1332387" y="4901954"/>
            <a:ext cx="10033818" cy="46166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all" spc="0" normalizeH="0" baseline="0" noProof="0" dirty="0">
                <a:ln>
                  <a:noFill/>
                </a:ln>
                <a:solidFill>
                  <a:srgbClr val="AA1901"/>
                </a:solidFill>
                <a:effectLst/>
                <a:uLnTx/>
                <a:uFillTx/>
                <a:latin typeface="Neo Sans Std" panose="020B0504030504040204" pitchFamily="34" charset="0"/>
                <a:cs typeface="Arial" panose="020B0604020202020204" pitchFamily="34" charset="0"/>
              </a:rPr>
              <a:t>Point exécution budgétaire 2023</a:t>
            </a:r>
          </a:p>
        </p:txBody>
      </p:sp>
      <p:cxnSp>
        <p:nvCxnSpPr>
          <p:cNvPr id="12" name="Connecteur droit 11">
            <a:extLst>
              <a:ext uri="{FF2B5EF4-FFF2-40B4-BE49-F238E27FC236}">
                <a16:creationId xmlns:a16="http://schemas.microsoft.com/office/drawing/2014/main" id="{5BA50C39-39B2-004B-9DA9-3C59920A1F6D}"/>
              </a:ext>
            </a:extLst>
          </p:cNvPr>
          <p:cNvCxnSpPr>
            <a:cxnSpLocks/>
          </p:cNvCxnSpPr>
          <p:nvPr/>
        </p:nvCxnSpPr>
        <p:spPr>
          <a:xfrm>
            <a:off x="3102429" y="4338581"/>
            <a:ext cx="5987143" cy="18886"/>
          </a:xfrm>
          <a:prstGeom prst="line">
            <a:avLst/>
          </a:prstGeom>
          <a:ln w="53975">
            <a:solidFill>
              <a:srgbClr val="917E70"/>
            </a:solidFill>
          </a:ln>
        </p:spPr>
        <p:style>
          <a:lnRef idx="1">
            <a:schemeClr val="accent1"/>
          </a:lnRef>
          <a:fillRef idx="0">
            <a:schemeClr val="accent1"/>
          </a:fillRef>
          <a:effectRef idx="0">
            <a:schemeClr val="accent1"/>
          </a:effectRef>
          <a:fontRef idx="minor">
            <a:schemeClr val="tx1"/>
          </a:fontRef>
        </p:style>
      </p:cxnSp>
      <p:sp>
        <p:nvSpPr>
          <p:cNvPr id="14" name="Ellipse 13">
            <a:extLst>
              <a:ext uri="{FF2B5EF4-FFF2-40B4-BE49-F238E27FC236}">
                <a16:creationId xmlns:a16="http://schemas.microsoft.com/office/drawing/2014/main" id="{FC52342B-CBF1-3643-8626-C5F401582DDE}"/>
              </a:ext>
            </a:extLst>
          </p:cNvPr>
          <p:cNvSpPr/>
          <p:nvPr/>
        </p:nvSpPr>
        <p:spPr>
          <a:xfrm>
            <a:off x="5624623" y="3960855"/>
            <a:ext cx="966878" cy="731520"/>
          </a:xfrm>
          <a:prstGeom prst="ellipse">
            <a:avLst/>
          </a:prstGeom>
          <a:solidFill>
            <a:srgbClr val="AA19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nvGrpSpPr>
          <p:cNvPr id="9" name="Groupe 8">
            <a:extLst>
              <a:ext uri="{FF2B5EF4-FFF2-40B4-BE49-F238E27FC236}">
                <a16:creationId xmlns:a16="http://schemas.microsoft.com/office/drawing/2014/main" id="{B87F4849-6774-2546-B4AD-13B6CA005066}"/>
              </a:ext>
            </a:extLst>
          </p:cNvPr>
          <p:cNvGrpSpPr/>
          <p:nvPr/>
        </p:nvGrpSpPr>
        <p:grpSpPr>
          <a:xfrm>
            <a:off x="347737" y="5994815"/>
            <a:ext cx="485184" cy="485184"/>
            <a:chOff x="347737" y="5994815"/>
            <a:chExt cx="485184" cy="485184"/>
          </a:xfrm>
        </p:grpSpPr>
        <p:sp>
          <p:nvSpPr>
            <p:cNvPr id="10" name="Ellipse 9">
              <a:extLst>
                <a:ext uri="{FF2B5EF4-FFF2-40B4-BE49-F238E27FC236}">
                  <a16:creationId xmlns:a16="http://schemas.microsoft.com/office/drawing/2014/main" id="{D28A44B3-C3B8-3440-8E42-C64592B76BD3}"/>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 name="ZoneTexte 17">
              <a:extLst>
                <a:ext uri="{FF2B5EF4-FFF2-40B4-BE49-F238E27FC236}">
                  <a16:creationId xmlns:a16="http://schemas.microsoft.com/office/drawing/2014/main" id="{983B0F5B-6BBF-684F-A515-E1BD48732B3B}"/>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32</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9" name="ZoneTexte 18">
            <a:extLst>
              <a:ext uri="{FF2B5EF4-FFF2-40B4-BE49-F238E27FC236}">
                <a16:creationId xmlns:a16="http://schemas.microsoft.com/office/drawing/2014/main" id="{5601F1BD-EE2F-4991-81EF-0DBCFB429BAA}"/>
              </a:ext>
            </a:extLst>
          </p:cNvPr>
          <p:cNvSpPr txBox="1"/>
          <p:nvPr/>
        </p:nvSpPr>
        <p:spPr>
          <a:xfrm>
            <a:off x="5844207" y="3911116"/>
            <a:ext cx="52770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4800" b="1" dirty="0">
                <a:solidFill>
                  <a:prstClr val="white"/>
                </a:solidFill>
                <a:latin typeface="Arial" panose="020B0604020202020204" pitchFamily="34" charset="0"/>
                <a:cs typeface="Arial" panose="020B0604020202020204" pitchFamily="34" charset="0"/>
              </a:rPr>
              <a:t>4</a:t>
            </a:r>
            <a:endParaRPr kumimoji="0" lang="fr-FR"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3" name="ZoneTexte 12">
            <a:extLst>
              <a:ext uri="{FF2B5EF4-FFF2-40B4-BE49-F238E27FC236}">
                <a16:creationId xmlns:a16="http://schemas.microsoft.com/office/drawing/2014/main" id="{6DA511D6-13B1-44D9-A1F3-07CF81F5991C}"/>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596876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33</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Exécution budgétaire 2023</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F4384871-6F82-4ADD-B35D-BDF6278F3485}"/>
              </a:ext>
            </a:extLst>
          </p:cNvPr>
          <p:cNvSpPr txBox="1"/>
          <p:nvPr/>
        </p:nvSpPr>
        <p:spPr>
          <a:xfrm>
            <a:off x="495300" y="1232373"/>
            <a:ext cx="3887667" cy="369332"/>
          </a:xfrm>
          <a:prstGeom prst="rect">
            <a:avLst/>
          </a:prstGeom>
          <a:noFill/>
        </p:spPr>
        <p:txBody>
          <a:bodyPr wrap="none" rtlCol="0">
            <a:spAutoFit/>
          </a:bodyPr>
          <a:lstStyle/>
          <a:p>
            <a:r>
              <a:rPr lang="fr-FR" dirty="0"/>
              <a:t>Constitution d’un pot commun fin 2023</a:t>
            </a:r>
          </a:p>
        </p:txBody>
      </p:sp>
      <p:pic>
        <p:nvPicPr>
          <p:cNvPr id="8" name="Image 7">
            <a:extLst>
              <a:ext uri="{FF2B5EF4-FFF2-40B4-BE49-F238E27FC236}">
                <a16:creationId xmlns:a16="http://schemas.microsoft.com/office/drawing/2014/main" id="{1ACEE2C3-CEBE-4451-A31D-C08D8E300579}"/>
              </a:ext>
            </a:extLst>
          </p:cNvPr>
          <p:cNvPicPr>
            <a:picLocks noChangeAspect="1"/>
          </p:cNvPicPr>
          <p:nvPr/>
        </p:nvPicPr>
        <p:blipFill>
          <a:blip r:embed="rId4"/>
          <a:stretch>
            <a:fillRect/>
          </a:stretch>
        </p:blipFill>
        <p:spPr>
          <a:xfrm>
            <a:off x="573497" y="1678515"/>
            <a:ext cx="3463976" cy="4279724"/>
          </a:xfrm>
          <a:prstGeom prst="rect">
            <a:avLst/>
          </a:prstGeom>
        </p:spPr>
      </p:pic>
      <p:pic>
        <p:nvPicPr>
          <p:cNvPr id="9" name="Image 8">
            <a:extLst>
              <a:ext uri="{FF2B5EF4-FFF2-40B4-BE49-F238E27FC236}">
                <a16:creationId xmlns:a16="http://schemas.microsoft.com/office/drawing/2014/main" id="{411F6FDB-3939-4F14-9EED-EE9B2CEED876}"/>
              </a:ext>
            </a:extLst>
          </p:cNvPr>
          <p:cNvPicPr>
            <a:picLocks noChangeAspect="1"/>
          </p:cNvPicPr>
          <p:nvPr/>
        </p:nvPicPr>
        <p:blipFill>
          <a:blip r:embed="rId5"/>
          <a:stretch>
            <a:fillRect/>
          </a:stretch>
        </p:blipFill>
        <p:spPr>
          <a:xfrm>
            <a:off x="4279007" y="2402794"/>
            <a:ext cx="7751043" cy="3555445"/>
          </a:xfrm>
          <a:prstGeom prst="rect">
            <a:avLst/>
          </a:prstGeom>
        </p:spPr>
      </p:pic>
      <p:sp>
        <p:nvSpPr>
          <p:cNvPr id="12" name="ZoneTexte 11">
            <a:extLst>
              <a:ext uri="{FF2B5EF4-FFF2-40B4-BE49-F238E27FC236}">
                <a16:creationId xmlns:a16="http://schemas.microsoft.com/office/drawing/2014/main" id="{E6D7CA8E-0E32-423B-B5E0-54EA7B96D0B0}"/>
              </a:ext>
            </a:extLst>
          </p:cNvPr>
          <p:cNvSpPr txBox="1"/>
          <p:nvPr/>
        </p:nvSpPr>
        <p:spPr>
          <a:xfrm>
            <a:off x="6096000" y="1897804"/>
            <a:ext cx="3921458" cy="369332"/>
          </a:xfrm>
          <a:prstGeom prst="rect">
            <a:avLst/>
          </a:prstGeom>
          <a:noFill/>
        </p:spPr>
        <p:txBody>
          <a:bodyPr wrap="none" rtlCol="0">
            <a:spAutoFit/>
          </a:bodyPr>
          <a:lstStyle/>
          <a:p>
            <a:r>
              <a:rPr lang="fr-FR" dirty="0"/>
              <a:t>Dépenses réalisées avec le pot commun</a:t>
            </a:r>
          </a:p>
        </p:txBody>
      </p:sp>
      <p:sp>
        <p:nvSpPr>
          <p:cNvPr id="10" name="ZoneTexte 9">
            <a:extLst>
              <a:ext uri="{FF2B5EF4-FFF2-40B4-BE49-F238E27FC236}">
                <a16:creationId xmlns:a16="http://schemas.microsoft.com/office/drawing/2014/main" id="{D1428ACB-D36B-420A-B94D-8D8D3F26304E}"/>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659298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34</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Exécution budgétaire 2023</a:t>
            </a:r>
            <a:endParaRPr lang="fr-FR" sz="1800" b="1" cap="small" spc="-150" dirty="0">
              <a:solidFill>
                <a:srgbClr val="AA1901"/>
              </a:solidFill>
              <a:latin typeface="Neo Sans Std" panose="020B0504030504040204" pitchFamily="34" charset="0"/>
              <a:cs typeface="Arial" panose="020B0604020202020204" pitchFamily="34" charset="0"/>
            </a:endParaRPr>
          </a:p>
        </p:txBody>
      </p:sp>
      <p:pic>
        <p:nvPicPr>
          <p:cNvPr id="3" name="Image 2">
            <a:extLst>
              <a:ext uri="{FF2B5EF4-FFF2-40B4-BE49-F238E27FC236}">
                <a16:creationId xmlns:a16="http://schemas.microsoft.com/office/drawing/2014/main" id="{C62BFE5B-062E-4315-B007-1AC793FA382F}"/>
              </a:ext>
            </a:extLst>
          </p:cNvPr>
          <p:cNvPicPr>
            <a:picLocks noChangeAspect="1"/>
          </p:cNvPicPr>
          <p:nvPr/>
        </p:nvPicPr>
        <p:blipFill>
          <a:blip r:embed="rId4"/>
          <a:stretch>
            <a:fillRect/>
          </a:stretch>
        </p:blipFill>
        <p:spPr>
          <a:xfrm>
            <a:off x="347662" y="1003136"/>
            <a:ext cx="10158003" cy="5588164"/>
          </a:xfrm>
          <a:prstGeom prst="rect">
            <a:avLst/>
          </a:prstGeom>
        </p:spPr>
      </p:pic>
      <p:sp>
        <p:nvSpPr>
          <p:cNvPr id="8" name="ZoneTexte 7">
            <a:extLst>
              <a:ext uri="{FF2B5EF4-FFF2-40B4-BE49-F238E27FC236}">
                <a16:creationId xmlns:a16="http://schemas.microsoft.com/office/drawing/2014/main" id="{F1FFC8E9-4EC5-4C43-BBD8-FB45A4793151}"/>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18100249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76A39F-354B-E146-AA74-2B3EC77D1CDA}"/>
              </a:ext>
            </a:extLst>
          </p:cNvPr>
          <p:cNvSpPr/>
          <p:nvPr/>
        </p:nvSpPr>
        <p:spPr>
          <a:xfrm>
            <a:off x="1332387" y="4901954"/>
            <a:ext cx="10033818" cy="461665"/>
          </a:xfrm>
          <a:prstGeom prst="rect">
            <a:avLst/>
          </a:prstGeom>
        </p:spPr>
        <p:txBody>
          <a:bodyPr wrap="square">
            <a:spAutoFit/>
          </a:bodyPr>
          <a:lstStyle/>
          <a:p>
            <a:pPr lvl="0" algn="ctr">
              <a:defRPr/>
            </a:pPr>
            <a:r>
              <a:rPr lang="fr-FR" sz="2400" b="1" cap="all" dirty="0">
                <a:solidFill>
                  <a:srgbClr val="AA1901"/>
                </a:solidFill>
                <a:latin typeface="Neo Sans Std" panose="020B0504030504040204" pitchFamily="34" charset="0"/>
                <a:cs typeface="Arial" panose="020B0604020202020204" pitchFamily="34" charset="0"/>
              </a:rPr>
              <a:t>Investissements 2024</a:t>
            </a:r>
            <a:endParaRPr kumimoji="0" lang="fr-FR" sz="2400" b="1" i="0" u="none" strike="noStrike" kern="1200" cap="all" spc="0" normalizeH="0" baseline="0" noProof="0" dirty="0">
              <a:ln>
                <a:noFill/>
              </a:ln>
              <a:solidFill>
                <a:srgbClr val="AA1901"/>
              </a:solidFill>
              <a:effectLst/>
              <a:uLnTx/>
              <a:uFillTx/>
              <a:latin typeface="Neo Sans Std" panose="020B0504030504040204" pitchFamily="34" charset="0"/>
              <a:cs typeface="Arial" panose="020B0604020202020204" pitchFamily="34" charset="0"/>
            </a:endParaRPr>
          </a:p>
        </p:txBody>
      </p:sp>
      <p:cxnSp>
        <p:nvCxnSpPr>
          <p:cNvPr id="12" name="Connecteur droit 11">
            <a:extLst>
              <a:ext uri="{FF2B5EF4-FFF2-40B4-BE49-F238E27FC236}">
                <a16:creationId xmlns:a16="http://schemas.microsoft.com/office/drawing/2014/main" id="{5BA50C39-39B2-004B-9DA9-3C59920A1F6D}"/>
              </a:ext>
            </a:extLst>
          </p:cNvPr>
          <p:cNvCxnSpPr>
            <a:cxnSpLocks/>
          </p:cNvCxnSpPr>
          <p:nvPr/>
        </p:nvCxnSpPr>
        <p:spPr>
          <a:xfrm>
            <a:off x="3102429" y="4338581"/>
            <a:ext cx="5987143" cy="18886"/>
          </a:xfrm>
          <a:prstGeom prst="line">
            <a:avLst/>
          </a:prstGeom>
          <a:ln w="53975">
            <a:solidFill>
              <a:srgbClr val="917E70"/>
            </a:solidFill>
          </a:ln>
        </p:spPr>
        <p:style>
          <a:lnRef idx="1">
            <a:schemeClr val="accent1"/>
          </a:lnRef>
          <a:fillRef idx="0">
            <a:schemeClr val="accent1"/>
          </a:fillRef>
          <a:effectRef idx="0">
            <a:schemeClr val="accent1"/>
          </a:effectRef>
          <a:fontRef idx="minor">
            <a:schemeClr val="tx1"/>
          </a:fontRef>
        </p:style>
      </p:cxnSp>
      <p:sp>
        <p:nvSpPr>
          <p:cNvPr id="14" name="Ellipse 13">
            <a:extLst>
              <a:ext uri="{FF2B5EF4-FFF2-40B4-BE49-F238E27FC236}">
                <a16:creationId xmlns:a16="http://schemas.microsoft.com/office/drawing/2014/main" id="{FC52342B-CBF1-3643-8626-C5F401582DDE}"/>
              </a:ext>
            </a:extLst>
          </p:cNvPr>
          <p:cNvSpPr/>
          <p:nvPr/>
        </p:nvSpPr>
        <p:spPr>
          <a:xfrm>
            <a:off x="5624623" y="3960855"/>
            <a:ext cx="966878" cy="731520"/>
          </a:xfrm>
          <a:prstGeom prst="ellipse">
            <a:avLst/>
          </a:prstGeom>
          <a:solidFill>
            <a:srgbClr val="AA19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nvGrpSpPr>
          <p:cNvPr id="9" name="Groupe 8">
            <a:extLst>
              <a:ext uri="{FF2B5EF4-FFF2-40B4-BE49-F238E27FC236}">
                <a16:creationId xmlns:a16="http://schemas.microsoft.com/office/drawing/2014/main" id="{B87F4849-6774-2546-B4AD-13B6CA005066}"/>
              </a:ext>
            </a:extLst>
          </p:cNvPr>
          <p:cNvGrpSpPr/>
          <p:nvPr/>
        </p:nvGrpSpPr>
        <p:grpSpPr>
          <a:xfrm>
            <a:off x="347737" y="5994815"/>
            <a:ext cx="485184" cy="485184"/>
            <a:chOff x="347737" y="5994815"/>
            <a:chExt cx="485184" cy="485184"/>
          </a:xfrm>
        </p:grpSpPr>
        <p:sp>
          <p:nvSpPr>
            <p:cNvPr id="10" name="Ellipse 9">
              <a:extLst>
                <a:ext uri="{FF2B5EF4-FFF2-40B4-BE49-F238E27FC236}">
                  <a16:creationId xmlns:a16="http://schemas.microsoft.com/office/drawing/2014/main" id="{D28A44B3-C3B8-3440-8E42-C64592B76BD3}"/>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 name="ZoneTexte 17">
              <a:extLst>
                <a:ext uri="{FF2B5EF4-FFF2-40B4-BE49-F238E27FC236}">
                  <a16:creationId xmlns:a16="http://schemas.microsoft.com/office/drawing/2014/main" id="{983B0F5B-6BBF-684F-A515-E1BD48732B3B}"/>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35</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9" name="ZoneTexte 18">
            <a:extLst>
              <a:ext uri="{FF2B5EF4-FFF2-40B4-BE49-F238E27FC236}">
                <a16:creationId xmlns:a16="http://schemas.microsoft.com/office/drawing/2014/main" id="{5601F1BD-EE2F-4991-81EF-0DBCFB429BAA}"/>
              </a:ext>
            </a:extLst>
          </p:cNvPr>
          <p:cNvSpPr txBox="1"/>
          <p:nvPr/>
        </p:nvSpPr>
        <p:spPr>
          <a:xfrm>
            <a:off x="5844207" y="3932525"/>
            <a:ext cx="52770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5</a:t>
            </a:r>
          </a:p>
        </p:txBody>
      </p:sp>
      <p:sp>
        <p:nvSpPr>
          <p:cNvPr id="13" name="ZoneTexte 12">
            <a:extLst>
              <a:ext uri="{FF2B5EF4-FFF2-40B4-BE49-F238E27FC236}">
                <a16:creationId xmlns:a16="http://schemas.microsoft.com/office/drawing/2014/main" id="{2380A013-C681-4F93-886C-48328D6F20A1}"/>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8011476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36</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Investissements 2023 : Rappel des achats réalisés</a:t>
            </a:r>
            <a:endParaRPr lang="fr-FR" sz="1800" b="1" cap="small" spc="-150" dirty="0">
              <a:solidFill>
                <a:srgbClr val="AA1901"/>
              </a:solidFill>
              <a:latin typeface="Neo Sans Std" panose="020B0504030504040204" pitchFamily="34" charset="0"/>
              <a:cs typeface="Arial" panose="020B0604020202020204" pitchFamily="34" charset="0"/>
            </a:endParaRPr>
          </a:p>
        </p:txBody>
      </p:sp>
      <p:pic>
        <p:nvPicPr>
          <p:cNvPr id="2" name="Image 1">
            <a:extLst>
              <a:ext uri="{FF2B5EF4-FFF2-40B4-BE49-F238E27FC236}">
                <a16:creationId xmlns:a16="http://schemas.microsoft.com/office/drawing/2014/main" id="{2D752284-AA58-44C4-8B9A-1AFC0D00AC6B}"/>
              </a:ext>
            </a:extLst>
          </p:cNvPr>
          <p:cNvPicPr>
            <a:picLocks noChangeAspect="1"/>
          </p:cNvPicPr>
          <p:nvPr/>
        </p:nvPicPr>
        <p:blipFill>
          <a:blip r:embed="rId4"/>
          <a:stretch>
            <a:fillRect/>
          </a:stretch>
        </p:blipFill>
        <p:spPr>
          <a:xfrm>
            <a:off x="1518249" y="1003136"/>
            <a:ext cx="8554556" cy="5620525"/>
          </a:xfrm>
          <a:prstGeom prst="rect">
            <a:avLst/>
          </a:prstGeom>
        </p:spPr>
      </p:pic>
      <p:sp>
        <p:nvSpPr>
          <p:cNvPr id="9" name="ZoneTexte 8">
            <a:extLst>
              <a:ext uri="{FF2B5EF4-FFF2-40B4-BE49-F238E27FC236}">
                <a16:creationId xmlns:a16="http://schemas.microsoft.com/office/drawing/2014/main" id="{BA2A473E-C1C9-4C08-963F-67D0D39B556B}"/>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42244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37</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Investissements 2023 : Rappel des achats réalisés</a:t>
            </a:r>
            <a:endParaRPr lang="fr-FR" sz="1800" b="1" cap="small" spc="-150" dirty="0">
              <a:solidFill>
                <a:srgbClr val="AA1901"/>
              </a:solidFill>
              <a:latin typeface="Neo Sans Std" panose="020B0504030504040204" pitchFamily="34" charset="0"/>
              <a:cs typeface="Arial" panose="020B0604020202020204" pitchFamily="34" charset="0"/>
            </a:endParaRPr>
          </a:p>
        </p:txBody>
      </p:sp>
      <p:pic>
        <p:nvPicPr>
          <p:cNvPr id="3" name="Image 2">
            <a:extLst>
              <a:ext uri="{FF2B5EF4-FFF2-40B4-BE49-F238E27FC236}">
                <a16:creationId xmlns:a16="http://schemas.microsoft.com/office/drawing/2014/main" id="{EEA64E0A-13D7-4EA7-B529-839794FA57AE}"/>
              </a:ext>
            </a:extLst>
          </p:cNvPr>
          <p:cNvPicPr>
            <a:picLocks noChangeAspect="1"/>
          </p:cNvPicPr>
          <p:nvPr/>
        </p:nvPicPr>
        <p:blipFill>
          <a:blip r:embed="rId4"/>
          <a:stretch>
            <a:fillRect/>
          </a:stretch>
        </p:blipFill>
        <p:spPr>
          <a:xfrm>
            <a:off x="1466491" y="1047162"/>
            <a:ext cx="9750994" cy="5211595"/>
          </a:xfrm>
          <a:prstGeom prst="rect">
            <a:avLst/>
          </a:prstGeom>
        </p:spPr>
      </p:pic>
      <p:sp>
        <p:nvSpPr>
          <p:cNvPr id="9" name="ZoneTexte 8">
            <a:extLst>
              <a:ext uri="{FF2B5EF4-FFF2-40B4-BE49-F238E27FC236}">
                <a16:creationId xmlns:a16="http://schemas.microsoft.com/office/drawing/2014/main" id="{7A6CE9BF-53F6-4212-941F-1F14969B0CAC}"/>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1676696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38</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Investissements 2023 : Rappel des achats réalisés</a:t>
            </a:r>
            <a:endParaRPr lang="fr-FR" sz="1800" b="1" cap="small" spc="-150" dirty="0">
              <a:solidFill>
                <a:srgbClr val="AA1901"/>
              </a:solidFill>
              <a:latin typeface="Neo Sans Std" panose="020B0504030504040204" pitchFamily="34" charset="0"/>
              <a:cs typeface="Arial" panose="020B0604020202020204" pitchFamily="34" charset="0"/>
            </a:endParaRPr>
          </a:p>
        </p:txBody>
      </p:sp>
      <p:pic>
        <p:nvPicPr>
          <p:cNvPr id="3" name="Image 2">
            <a:extLst>
              <a:ext uri="{FF2B5EF4-FFF2-40B4-BE49-F238E27FC236}">
                <a16:creationId xmlns:a16="http://schemas.microsoft.com/office/drawing/2014/main" id="{D1FAD859-7365-46A1-9079-D61C99BB87B6}"/>
              </a:ext>
            </a:extLst>
          </p:cNvPr>
          <p:cNvPicPr>
            <a:picLocks noChangeAspect="1"/>
          </p:cNvPicPr>
          <p:nvPr/>
        </p:nvPicPr>
        <p:blipFill>
          <a:blip r:embed="rId4"/>
          <a:stretch>
            <a:fillRect/>
          </a:stretch>
        </p:blipFill>
        <p:spPr>
          <a:xfrm>
            <a:off x="1362974" y="1355858"/>
            <a:ext cx="9031858" cy="2428994"/>
          </a:xfrm>
          <a:prstGeom prst="rect">
            <a:avLst/>
          </a:prstGeom>
        </p:spPr>
      </p:pic>
      <p:sp>
        <p:nvSpPr>
          <p:cNvPr id="9" name="ZoneTexte 8">
            <a:extLst>
              <a:ext uri="{FF2B5EF4-FFF2-40B4-BE49-F238E27FC236}">
                <a16:creationId xmlns:a16="http://schemas.microsoft.com/office/drawing/2014/main" id="{A0DE2B32-B6C3-4646-B45E-5F593FDF2AE0}"/>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765285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39</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Investissements 2024 : les ressources</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22" name="ZoneTexte 21">
            <a:extLst>
              <a:ext uri="{FF2B5EF4-FFF2-40B4-BE49-F238E27FC236}">
                <a16:creationId xmlns:a16="http://schemas.microsoft.com/office/drawing/2014/main" id="{61D5DA48-25D8-4A84-B894-328A1096F0BB}"/>
              </a:ext>
            </a:extLst>
          </p:cNvPr>
          <p:cNvSpPr txBox="1"/>
          <p:nvPr/>
        </p:nvSpPr>
        <p:spPr>
          <a:xfrm>
            <a:off x="4757038" y="1780052"/>
            <a:ext cx="439544"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23" name="ZoneTexte 22">
            <a:extLst>
              <a:ext uri="{FF2B5EF4-FFF2-40B4-BE49-F238E27FC236}">
                <a16:creationId xmlns:a16="http://schemas.microsoft.com/office/drawing/2014/main" id="{665D6D87-FA39-4D26-9BC0-82FA78397D78}"/>
              </a:ext>
            </a:extLst>
          </p:cNvPr>
          <p:cNvSpPr txBox="1"/>
          <p:nvPr/>
        </p:nvSpPr>
        <p:spPr>
          <a:xfrm>
            <a:off x="8260788" y="1783091"/>
            <a:ext cx="439544"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24" name="Rectangle 23">
            <a:extLst>
              <a:ext uri="{FF2B5EF4-FFF2-40B4-BE49-F238E27FC236}">
                <a16:creationId xmlns:a16="http://schemas.microsoft.com/office/drawing/2014/main" id="{58C3D0F4-FE92-487B-8E5F-F02E48FE546A}"/>
              </a:ext>
            </a:extLst>
          </p:cNvPr>
          <p:cNvSpPr/>
          <p:nvPr/>
        </p:nvSpPr>
        <p:spPr>
          <a:xfrm>
            <a:off x="8700332" y="1906202"/>
            <a:ext cx="2162515"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354 399 € + PAI </a:t>
            </a:r>
          </a:p>
        </p:txBody>
      </p:sp>
      <p:sp>
        <p:nvSpPr>
          <p:cNvPr id="2" name="ZoneTexte 1">
            <a:extLst>
              <a:ext uri="{FF2B5EF4-FFF2-40B4-BE49-F238E27FC236}">
                <a16:creationId xmlns:a16="http://schemas.microsoft.com/office/drawing/2014/main" id="{2A88F4C9-68FF-47CE-A5B3-368A69423B20}"/>
              </a:ext>
            </a:extLst>
          </p:cNvPr>
          <p:cNvSpPr txBox="1"/>
          <p:nvPr/>
        </p:nvSpPr>
        <p:spPr>
          <a:xfrm>
            <a:off x="5390626" y="1974502"/>
            <a:ext cx="2850397" cy="369332"/>
          </a:xfrm>
          <a:prstGeom prst="rect">
            <a:avLst/>
          </a:prstGeom>
          <a:solidFill>
            <a:schemeClr val="accent1"/>
          </a:solid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rPr>
              <a:t>Budget initial SFA : 176 714€</a:t>
            </a:r>
          </a:p>
        </p:txBody>
      </p:sp>
      <p:sp>
        <p:nvSpPr>
          <p:cNvPr id="4" name="ZoneTexte 3">
            <a:extLst>
              <a:ext uri="{FF2B5EF4-FFF2-40B4-BE49-F238E27FC236}">
                <a16:creationId xmlns:a16="http://schemas.microsoft.com/office/drawing/2014/main" id="{F931B380-C12D-4FD6-B2B3-5F19C45E6BAD}"/>
              </a:ext>
            </a:extLst>
          </p:cNvPr>
          <p:cNvSpPr txBox="1"/>
          <p:nvPr/>
        </p:nvSpPr>
        <p:spPr>
          <a:xfrm>
            <a:off x="2414574" y="3852191"/>
            <a:ext cx="630416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Pour rappel : répartition des ressources les 3 années précédentes</a:t>
            </a:r>
          </a:p>
        </p:txBody>
      </p:sp>
      <p:pic>
        <p:nvPicPr>
          <p:cNvPr id="9" name="Image 8">
            <a:extLst>
              <a:ext uri="{FF2B5EF4-FFF2-40B4-BE49-F238E27FC236}">
                <a16:creationId xmlns:a16="http://schemas.microsoft.com/office/drawing/2014/main" id="{A4FA5B92-0574-4086-8118-1A24CE88D31D}"/>
              </a:ext>
            </a:extLst>
          </p:cNvPr>
          <p:cNvPicPr>
            <a:picLocks noChangeAspect="1"/>
          </p:cNvPicPr>
          <p:nvPr/>
        </p:nvPicPr>
        <p:blipFill>
          <a:blip r:embed="rId4"/>
          <a:stretch>
            <a:fillRect/>
          </a:stretch>
        </p:blipFill>
        <p:spPr>
          <a:xfrm>
            <a:off x="5504046" y="5014073"/>
            <a:ext cx="6392572" cy="889968"/>
          </a:xfrm>
          <a:prstGeom prst="rect">
            <a:avLst/>
          </a:prstGeom>
        </p:spPr>
      </p:pic>
      <p:pic>
        <p:nvPicPr>
          <p:cNvPr id="13" name="Image 12">
            <a:extLst>
              <a:ext uri="{FF2B5EF4-FFF2-40B4-BE49-F238E27FC236}">
                <a16:creationId xmlns:a16="http://schemas.microsoft.com/office/drawing/2014/main" id="{C1EFC51C-D3C4-4B04-9110-427141FDCC5F}"/>
              </a:ext>
            </a:extLst>
          </p:cNvPr>
          <p:cNvPicPr>
            <a:picLocks noChangeAspect="1"/>
          </p:cNvPicPr>
          <p:nvPr/>
        </p:nvPicPr>
        <p:blipFill>
          <a:blip r:embed="rId5"/>
          <a:stretch>
            <a:fillRect/>
          </a:stretch>
        </p:blipFill>
        <p:spPr>
          <a:xfrm>
            <a:off x="934633" y="4438116"/>
            <a:ext cx="4239874" cy="2041883"/>
          </a:xfrm>
          <a:prstGeom prst="rect">
            <a:avLst/>
          </a:prstGeom>
        </p:spPr>
      </p:pic>
      <p:pic>
        <p:nvPicPr>
          <p:cNvPr id="14" name="Image 13">
            <a:extLst>
              <a:ext uri="{FF2B5EF4-FFF2-40B4-BE49-F238E27FC236}">
                <a16:creationId xmlns:a16="http://schemas.microsoft.com/office/drawing/2014/main" id="{23DFD784-35F9-4DF0-BA6D-866FC13E11C9}"/>
              </a:ext>
            </a:extLst>
          </p:cNvPr>
          <p:cNvPicPr>
            <a:picLocks noChangeAspect="1"/>
          </p:cNvPicPr>
          <p:nvPr/>
        </p:nvPicPr>
        <p:blipFill>
          <a:blip r:embed="rId6"/>
          <a:stretch>
            <a:fillRect/>
          </a:stretch>
        </p:blipFill>
        <p:spPr>
          <a:xfrm>
            <a:off x="1412462" y="861637"/>
            <a:ext cx="3124804" cy="2567364"/>
          </a:xfrm>
          <a:prstGeom prst="rect">
            <a:avLst/>
          </a:prstGeom>
        </p:spPr>
      </p:pic>
      <p:sp>
        <p:nvSpPr>
          <p:cNvPr id="15" name="ZoneTexte 14">
            <a:extLst>
              <a:ext uri="{FF2B5EF4-FFF2-40B4-BE49-F238E27FC236}">
                <a16:creationId xmlns:a16="http://schemas.microsoft.com/office/drawing/2014/main" id="{58409114-D534-452F-89E3-DC076B56B6B3}"/>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1983452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r>
              <a:rPr lang="fr-FR" sz="2400" b="1" cap="small" dirty="0">
                <a:solidFill>
                  <a:srgbClr val="B00000"/>
                </a:solidFill>
                <a:latin typeface="Neo Sans Std" panose="020B0504030504040204" pitchFamily="34" charset="0"/>
                <a:cs typeface="Arial" panose="020B0604020202020204" pitchFamily="34" charset="0"/>
              </a:rPr>
              <a:t>Informations générales – Retour sur la dernière commission vie étudiante</a:t>
            </a:r>
          </a:p>
        </p:txBody>
      </p:sp>
      <p:sp>
        <p:nvSpPr>
          <p:cNvPr id="8" name="Espace réservé du contenu 7">
            <a:extLst>
              <a:ext uri="{FF2B5EF4-FFF2-40B4-BE49-F238E27FC236}">
                <a16:creationId xmlns:a16="http://schemas.microsoft.com/office/drawing/2014/main" id="{727DCD05-7331-499A-95E1-DA9F371ECA99}"/>
              </a:ext>
            </a:extLst>
          </p:cNvPr>
          <p:cNvSpPr txBox="1">
            <a:spLocks noGrp="1"/>
          </p:cNvSpPr>
          <p:nvPr>
            <p:ph idx="1"/>
          </p:nvPr>
        </p:nvSpPr>
        <p:spPr>
          <a:xfrm>
            <a:off x="902228" y="1175652"/>
            <a:ext cx="10931963" cy="5079339"/>
          </a:xfrm>
          <a:prstGeom prst="rect">
            <a:avLst/>
          </a:prstGeom>
          <a:noFill/>
          <a:ln>
            <a:noFill/>
          </a:ln>
        </p:spPr>
        <p:txBody>
          <a:bodyPr wrap="square">
            <a:spAutoFit/>
          </a:bodyPr>
          <a:lstStyle/>
          <a:p>
            <a:r>
              <a:rPr lang="fr-FR" sz="1800" dirty="0"/>
              <a:t>Une commission « Vie étudiante » a été organisée le 07/03/24 en présence d’</a:t>
            </a:r>
            <a:r>
              <a:rPr lang="fr-FR" sz="1800" dirty="0" err="1"/>
              <a:t>élu.e.s</a:t>
            </a:r>
            <a:r>
              <a:rPr lang="fr-FR" sz="1800" dirty="0"/>
              <a:t> </a:t>
            </a:r>
            <a:r>
              <a:rPr lang="fr-FR" sz="1800" dirty="0" err="1"/>
              <a:t>étudiant.e.s</a:t>
            </a:r>
            <a:r>
              <a:rPr lang="fr-FR" sz="1800" dirty="0"/>
              <a:t> au conseil d’UFR et de </a:t>
            </a:r>
            <a:r>
              <a:rPr lang="fr-FR" sz="1800" dirty="0" err="1"/>
              <a:t>représentant.e.s</a:t>
            </a:r>
            <a:r>
              <a:rPr lang="fr-FR" sz="1800" dirty="0"/>
              <a:t> d’association étudiantes de la faculté des sciences</a:t>
            </a:r>
          </a:p>
          <a:p>
            <a:r>
              <a:rPr lang="fr-FR" sz="1800" dirty="0"/>
              <a:t>Le principal point de l’ODJ portait sur le fonctionnement des différentes associations étudiantes de la faculté des sciences et sur la mise à disposition par la faculté des sciences de locaux pour ces associations</a:t>
            </a:r>
          </a:p>
          <a:p>
            <a:r>
              <a:rPr lang="fr-FR" sz="1800" dirty="0"/>
              <a:t>Les principales propositions de cette commission sont les suivantes :</a:t>
            </a:r>
          </a:p>
          <a:p>
            <a:pPr marL="534988">
              <a:buFont typeface="Wingdings" panose="05000000000000000000" pitchFamily="2" charset="2"/>
              <a:buChar char="§"/>
            </a:pPr>
            <a:r>
              <a:rPr lang="fr-FR" sz="1600" dirty="0"/>
              <a:t>Il est recommandé à toutes les associations étudiantes d’obtenir le label « Asso UP ». A l’avenir, l’obtention de ce label pourrait conditionner la mise à disposition de locaux au sein de la faculté des sciences (à discuter lors de futures commissions étudiantes et conseils d’UFR)</a:t>
            </a:r>
          </a:p>
          <a:p>
            <a:pPr marL="534988">
              <a:buFont typeface="Wingdings" panose="05000000000000000000" pitchFamily="2" charset="2"/>
              <a:buChar char="§"/>
            </a:pPr>
            <a:r>
              <a:rPr lang="fr-FR" sz="1600" dirty="0"/>
              <a:t>La mise à disposition de locaux pour des associations non labellisées pourrait devenir payante (à éclaircir)</a:t>
            </a:r>
          </a:p>
          <a:p>
            <a:pPr marL="534988">
              <a:buFont typeface="Wingdings" panose="05000000000000000000" pitchFamily="2" charset="2"/>
              <a:buChar char="§"/>
            </a:pPr>
            <a:r>
              <a:rPr lang="fr-FR" sz="1600" dirty="0"/>
              <a:t>Le local actuellement occupé par l’AGBS (B24 – RDC 13) apparaît comme disponible suite à l’arrêt de cette association (non renouvellement du bureau en l’absence de candidature). L’association BEPOP demande à pouvoir occuper ce local aussi rapidement que possible. </a:t>
            </a:r>
            <a:r>
              <a:rPr lang="fr-FR" sz="1600" b="1" dirty="0"/>
              <a:t>L’avis du conseil est demandé (approuvé à l’unanimité des votants)</a:t>
            </a:r>
          </a:p>
          <a:p>
            <a:pPr marL="534988">
              <a:buFont typeface="Wingdings" panose="05000000000000000000" pitchFamily="2" charset="2"/>
              <a:buChar char="§"/>
            </a:pPr>
            <a:r>
              <a:rPr lang="fr-FR" sz="1600" dirty="0"/>
              <a:t>La direction de l’UFR SFA va prendre attache auprès des associations </a:t>
            </a:r>
            <a:r>
              <a:rPr lang="fr-FR" sz="1600" dirty="0" err="1"/>
              <a:t>Chem’UP</a:t>
            </a:r>
            <a:r>
              <a:rPr lang="fr-FR" sz="1600" dirty="0"/>
              <a:t> et Picasso pour étudier avec eux la possibilité de mise à disposition d’un même local pour ces deux associations (Salle « Marie Curie » du B7)</a:t>
            </a:r>
          </a:p>
          <a:p>
            <a:pPr marL="534988">
              <a:buFont typeface="Wingdings" panose="05000000000000000000" pitchFamily="2" charset="2"/>
              <a:buChar char="§"/>
            </a:pPr>
            <a:r>
              <a:rPr lang="fr-FR" sz="1600" dirty="0"/>
              <a:t>La direction de l’UFR SFA va prendre attache auprès de l’association </a:t>
            </a:r>
            <a:r>
              <a:rPr lang="fr-FR" sz="1600" dirty="0" err="1"/>
              <a:t>ProGphy</a:t>
            </a:r>
            <a:r>
              <a:rPr lang="fr-FR" sz="1600" dirty="0"/>
              <a:t> pour évaluer avec eux leur situation.</a:t>
            </a:r>
          </a:p>
          <a:p>
            <a:r>
              <a:rPr lang="fr-FR" sz="1800" dirty="0"/>
              <a:t> Par ailleurs, l’AFES va transmettre une demande argumentée de mise à disposition d’un local au sein de la faculté des sciences suite au refus du conseil d’UFR du 13/02/24 de renouveler la mise à disposition de leur local</a:t>
            </a:r>
          </a:p>
        </p:txBody>
      </p:sp>
      <p:sp>
        <p:nvSpPr>
          <p:cNvPr id="9" name="ZoneTexte 8">
            <a:extLst>
              <a:ext uri="{FF2B5EF4-FFF2-40B4-BE49-F238E27FC236}">
                <a16:creationId xmlns:a16="http://schemas.microsoft.com/office/drawing/2014/main" id="{F5D6BD18-0A67-4054-9F93-3AE62275301D}"/>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87583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40</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Investissements : Bilan Apport/Demandes SFA</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18" name="ZoneTexte 17">
            <a:extLst>
              <a:ext uri="{FF2B5EF4-FFF2-40B4-BE49-F238E27FC236}">
                <a16:creationId xmlns:a16="http://schemas.microsoft.com/office/drawing/2014/main" id="{41F6525D-F68D-4CDB-951A-3025B465809E}"/>
              </a:ext>
            </a:extLst>
          </p:cNvPr>
          <p:cNvSpPr txBox="1"/>
          <p:nvPr/>
        </p:nvSpPr>
        <p:spPr>
          <a:xfrm>
            <a:off x="7177852" y="2875804"/>
            <a:ext cx="185063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Budget initial SFA</a:t>
            </a:r>
          </a:p>
        </p:txBody>
      </p:sp>
      <p:sp>
        <p:nvSpPr>
          <p:cNvPr id="19" name="Rectangle 18">
            <a:extLst>
              <a:ext uri="{FF2B5EF4-FFF2-40B4-BE49-F238E27FC236}">
                <a16:creationId xmlns:a16="http://schemas.microsoft.com/office/drawing/2014/main" id="{F2398A56-9D48-40DF-A72F-9917D212D47C}"/>
              </a:ext>
            </a:extLst>
          </p:cNvPr>
          <p:cNvSpPr/>
          <p:nvPr/>
        </p:nvSpPr>
        <p:spPr>
          <a:xfrm>
            <a:off x="7501626" y="3245136"/>
            <a:ext cx="116249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217 762 € </a:t>
            </a:r>
          </a:p>
        </p:txBody>
      </p:sp>
      <p:sp>
        <p:nvSpPr>
          <p:cNvPr id="20" name="ZoneTexte 19">
            <a:extLst>
              <a:ext uri="{FF2B5EF4-FFF2-40B4-BE49-F238E27FC236}">
                <a16:creationId xmlns:a16="http://schemas.microsoft.com/office/drawing/2014/main" id="{8E565247-E1B8-4BF8-99E1-F642CB03AFC3}"/>
              </a:ext>
            </a:extLst>
          </p:cNvPr>
          <p:cNvSpPr txBox="1"/>
          <p:nvPr/>
        </p:nvSpPr>
        <p:spPr>
          <a:xfrm>
            <a:off x="6640820" y="3682946"/>
            <a:ext cx="31578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Prélèvement 11% contrats pros</a:t>
            </a:r>
          </a:p>
        </p:txBody>
      </p:sp>
      <p:sp>
        <p:nvSpPr>
          <p:cNvPr id="21" name="Rectangle 20">
            <a:extLst>
              <a:ext uri="{FF2B5EF4-FFF2-40B4-BE49-F238E27FC236}">
                <a16:creationId xmlns:a16="http://schemas.microsoft.com/office/drawing/2014/main" id="{4A282372-F233-43BF-8E12-3BC3EA7668A0}"/>
              </a:ext>
            </a:extLst>
          </p:cNvPr>
          <p:cNvSpPr/>
          <p:nvPr/>
        </p:nvSpPr>
        <p:spPr>
          <a:xfrm>
            <a:off x="7618645" y="4052278"/>
            <a:ext cx="92845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7 900 € </a:t>
            </a:r>
          </a:p>
        </p:txBody>
      </p:sp>
      <p:sp>
        <p:nvSpPr>
          <p:cNvPr id="8" name="ZoneTexte 7">
            <a:extLst>
              <a:ext uri="{FF2B5EF4-FFF2-40B4-BE49-F238E27FC236}">
                <a16:creationId xmlns:a16="http://schemas.microsoft.com/office/drawing/2014/main" id="{C67D1B4C-F5B9-49A7-B0A7-FABB95D7B2A8}"/>
              </a:ext>
            </a:extLst>
          </p:cNvPr>
          <p:cNvSpPr txBox="1"/>
          <p:nvPr/>
        </p:nvSpPr>
        <p:spPr>
          <a:xfrm>
            <a:off x="1129251" y="4550235"/>
            <a:ext cx="10661865" cy="203132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
                <a:srgbClr val="AA1901"/>
              </a:buClr>
              <a:buSzTx/>
              <a:buFont typeface="Wingdings" panose="05000000000000000000" pitchFamily="2" charset="2"/>
              <a:buChar char="q"/>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Les chiffres indiqués dans le tableau ci-dessus sont en k€</a:t>
            </a:r>
          </a:p>
          <a:p>
            <a:pPr marL="285750" marR="0" lvl="0" indent="-285750" algn="l" defTabSz="914400" rtl="0" eaLnBrk="1" fontAlgn="auto" latinLnBrk="0" hangingPunct="1">
              <a:lnSpc>
                <a:spcPct val="100000"/>
              </a:lnSpc>
              <a:spcBef>
                <a:spcPts val="0"/>
              </a:spcBef>
              <a:spcAft>
                <a:spcPts val="0"/>
              </a:spcAft>
              <a:buClr>
                <a:srgbClr val="AA1901"/>
              </a:buClr>
              <a:buSzTx/>
              <a:buFont typeface="Wingdings" panose="05000000000000000000" pitchFamily="2" charset="2"/>
              <a:buChar char="q"/>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Dans les colonnes 2019 à 2023 sont données les sommes attribuées sur le budget investissement de SFA (hors alternance, PAI, AAP région,…) aux départements de formation ou services transversaux (informatique, logistique,…) au cours de l’année civile correspondante</a:t>
            </a:r>
          </a:p>
          <a:p>
            <a:pPr marL="285750" marR="0" lvl="0" indent="-285750" algn="l" defTabSz="914400" rtl="0" eaLnBrk="1" fontAlgn="auto" latinLnBrk="0" hangingPunct="1">
              <a:lnSpc>
                <a:spcPct val="100000"/>
              </a:lnSpc>
              <a:spcBef>
                <a:spcPts val="0"/>
              </a:spcBef>
              <a:spcAft>
                <a:spcPts val="0"/>
              </a:spcAft>
              <a:buClr>
                <a:srgbClr val="AA1901"/>
              </a:buClr>
              <a:buSzTx/>
              <a:buFont typeface="Wingdings" panose="05000000000000000000" pitchFamily="2" charset="2"/>
              <a:buChar char="q"/>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La dernière colonne donne le total des sommes demandées sur le budget initial en investissement de SFA par les départements de formation et services transversaux de SFA pour la présente année. Ce sont ces sommes dont nous allons discuter !</a:t>
            </a:r>
          </a:p>
        </p:txBody>
      </p:sp>
      <p:pic>
        <p:nvPicPr>
          <p:cNvPr id="2" name="Image 1">
            <a:extLst>
              <a:ext uri="{FF2B5EF4-FFF2-40B4-BE49-F238E27FC236}">
                <a16:creationId xmlns:a16="http://schemas.microsoft.com/office/drawing/2014/main" id="{00D96BAF-6050-487C-9377-C680E1C73439}"/>
              </a:ext>
            </a:extLst>
          </p:cNvPr>
          <p:cNvPicPr>
            <a:picLocks noChangeAspect="1"/>
          </p:cNvPicPr>
          <p:nvPr/>
        </p:nvPicPr>
        <p:blipFill>
          <a:blip r:embed="rId4"/>
          <a:stretch>
            <a:fillRect/>
          </a:stretch>
        </p:blipFill>
        <p:spPr>
          <a:xfrm>
            <a:off x="1380136" y="1069624"/>
            <a:ext cx="8548868" cy="3347238"/>
          </a:xfrm>
          <a:prstGeom prst="rect">
            <a:avLst/>
          </a:prstGeom>
        </p:spPr>
      </p:pic>
      <p:sp>
        <p:nvSpPr>
          <p:cNvPr id="12" name="ZoneTexte 11">
            <a:extLst>
              <a:ext uri="{FF2B5EF4-FFF2-40B4-BE49-F238E27FC236}">
                <a16:creationId xmlns:a16="http://schemas.microsoft.com/office/drawing/2014/main" id="{16CF43C4-41E2-42C4-9141-18D9D6D52F9D}"/>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3353035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41</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69105"/>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Détails des investissements demandés</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18" name="ZoneTexte 17">
            <a:extLst>
              <a:ext uri="{FF2B5EF4-FFF2-40B4-BE49-F238E27FC236}">
                <a16:creationId xmlns:a16="http://schemas.microsoft.com/office/drawing/2014/main" id="{41F6525D-F68D-4CDB-951A-3025B465809E}"/>
              </a:ext>
            </a:extLst>
          </p:cNvPr>
          <p:cNvSpPr txBox="1"/>
          <p:nvPr/>
        </p:nvSpPr>
        <p:spPr>
          <a:xfrm>
            <a:off x="7177852" y="2875804"/>
            <a:ext cx="185063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Budget initial SFA</a:t>
            </a:r>
          </a:p>
        </p:txBody>
      </p:sp>
      <p:sp>
        <p:nvSpPr>
          <p:cNvPr id="19" name="Rectangle 18">
            <a:extLst>
              <a:ext uri="{FF2B5EF4-FFF2-40B4-BE49-F238E27FC236}">
                <a16:creationId xmlns:a16="http://schemas.microsoft.com/office/drawing/2014/main" id="{F2398A56-9D48-40DF-A72F-9917D212D47C}"/>
              </a:ext>
            </a:extLst>
          </p:cNvPr>
          <p:cNvSpPr/>
          <p:nvPr/>
        </p:nvSpPr>
        <p:spPr>
          <a:xfrm>
            <a:off x="7501626" y="3245136"/>
            <a:ext cx="116249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217 762 € </a:t>
            </a:r>
          </a:p>
        </p:txBody>
      </p:sp>
      <p:sp>
        <p:nvSpPr>
          <p:cNvPr id="20" name="ZoneTexte 19">
            <a:extLst>
              <a:ext uri="{FF2B5EF4-FFF2-40B4-BE49-F238E27FC236}">
                <a16:creationId xmlns:a16="http://schemas.microsoft.com/office/drawing/2014/main" id="{8E565247-E1B8-4BF8-99E1-F642CB03AFC3}"/>
              </a:ext>
            </a:extLst>
          </p:cNvPr>
          <p:cNvSpPr txBox="1"/>
          <p:nvPr/>
        </p:nvSpPr>
        <p:spPr>
          <a:xfrm>
            <a:off x="6640820" y="3682946"/>
            <a:ext cx="31578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Prélèvement 11% contrats pros</a:t>
            </a:r>
          </a:p>
        </p:txBody>
      </p:sp>
      <p:sp>
        <p:nvSpPr>
          <p:cNvPr id="21" name="Rectangle 20">
            <a:extLst>
              <a:ext uri="{FF2B5EF4-FFF2-40B4-BE49-F238E27FC236}">
                <a16:creationId xmlns:a16="http://schemas.microsoft.com/office/drawing/2014/main" id="{4A282372-F233-43BF-8E12-3BC3EA7668A0}"/>
              </a:ext>
            </a:extLst>
          </p:cNvPr>
          <p:cNvSpPr/>
          <p:nvPr/>
        </p:nvSpPr>
        <p:spPr>
          <a:xfrm>
            <a:off x="7618645" y="4052278"/>
            <a:ext cx="92845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7 900 € </a:t>
            </a:r>
          </a:p>
        </p:txBody>
      </p:sp>
      <p:sp>
        <p:nvSpPr>
          <p:cNvPr id="8" name="ZoneTexte 7">
            <a:extLst>
              <a:ext uri="{FF2B5EF4-FFF2-40B4-BE49-F238E27FC236}">
                <a16:creationId xmlns:a16="http://schemas.microsoft.com/office/drawing/2014/main" id="{F3142EB9-FED6-42AA-881C-91B423A47FE9}"/>
              </a:ext>
            </a:extLst>
          </p:cNvPr>
          <p:cNvSpPr txBox="1"/>
          <p:nvPr/>
        </p:nvSpPr>
        <p:spPr>
          <a:xfrm>
            <a:off x="4563016" y="1088750"/>
            <a:ext cx="153298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Biologie-Santé</a:t>
            </a:r>
          </a:p>
        </p:txBody>
      </p:sp>
      <p:pic>
        <p:nvPicPr>
          <p:cNvPr id="9" name="Image 8">
            <a:extLst>
              <a:ext uri="{FF2B5EF4-FFF2-40B4-BE49-F238E27FC236}">
                <a16:creationId xmlns:a16="http://schemas.microsoft.com/office/drawing/2014/main" id="{D0AB0A17-CBB7-4B66-A0AE-1B1003CB514E}"/>
              </a:ext>
            </a:extLst>
          </p:cNvPr>
          <p:cNvPicPr>
            <a:picLocks noChangeAspect="1"/>
          </p:cNvPicPr>
          <p:nvPr/>
        </p:nvPicPr>
        <p:blipFill>
          <a:blip r:embed="rId4"/>
          <a:stretch>
            <a:fillRect/>
          </a:stretch>
        </p:blipFill>
        <p:spPr>
          <a:xfrm>
            <a:off x="0" y="1458082"/>
            <a:ext cx="12192000" cy="4753060"/>
          </a:xfrm>
          <a:prstGeom prst="rect">
            <a:avLst/>
          </a:prstGeom>
        </p:spPr>
      </p:pic>
      <p:sp>
        <p:nvSpPr>
          <p:cNvPr id="12" name="ZoneTexte 11">
            <a:extLst>
              <a:ext uri="{FF2B5EF4-FFF2-40B4-BE49-F238E27FC236}">
                <a16:creationId xmlns:a16="http://schemas.microsoft.com/office/drawing/2014/main" id="{D6409252-DAA4-4D97-B1FC-A88A06598980}"/>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8987980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42</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Détails des investissements demandés</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18" name="ZoneTexte 17">
            <a:extLst>
              <a:ext uri="{FF2B5EF4-FFF2-40B4-BE49-F238E27FC236}">
                <a16:creationId xmlns:a16="http://schemas.microsoft.com/office/drawing/2014/main" id="{41F6525D-F68D-4CDB-951A-3025B465809E}"/>
              </a:ext>
            </a:extLst>
          </p:cNvPr>
          <p:cNvSpPr txBox="1"/>
          <p:nvPr/>
        </p:nvSpPr>
        <p:spPr>
          <a:xfrm>
            <a:off x="7177852" y="2875804"/>
            <a:ext cx="185063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Budget initial SFA</a:t>
            </a:r>
          </a:p>
        </p:txBody>
      </p:sp>
      <p:sp>
        <p:nvSpPr>
          <p:cNvPr id="19" name="Rectangle 18">
            <a:extLst>
              <a:ext uri="{FF2B5EF4-FFF2-40B4-BE49-F238E27FC236}">
                <a16:creationId xmlns:a16="http://schemas.microsoft.com/office/drawing/2014/main" id="{F2398A56-9D48-40DF-A72F-9917D212D47C}"/>
              </a:ext>
            </a:extLst>
          </p:cNvPr>
          <p:cNvSpPr/>
          <p:nvPr/>
        </p:nvSpPr>
        <p:spPr>
          <a:xfrm>
            <a:off x="7501626" y="3245136"/>
            <a:ext cx="116249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217 762 € </a:t>
            </a:r>
          </a:p>
        </p:txBody>
      </p:sp>
      <p:sp>
        <p:nvSpPr>
          <p:cNvPr id="20" name="ZoneTexte 19">
            <a:extLst>
              <a:ext uri="{FF2B5EF4-FFF2-40B4-BE49-F238E27FC236}">
                <a16:creationId xmlns:a16="http://schemas.microsoft.com/office/drawing/2014/main" id="{8E565247-E1B8-4BF8-99E1-F642CB03AFC3}"/>
              </a:ext>
            </a:extLst>
          </p:cNvPr>
          <p:cNvSpPr txBox="1"/>
          <p:nvPr/>
        </p:nvSpPr>
        <p:spPr>
          <a:xfrm>
            <a:off x="6640820" y="3682946"/>
            <a:ext cx="31578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Prélèvement 11% contrats pros</a:t>
            </a:r>
          </a:p>
        </p:txBody>
      </p:sp>
      <p:sp>
        <p:nvSpPr>
          <p:cNvPr id="21" name="Rectangle 20">
            <a:extLst>
              <a:ext uri="{FF2B5EF4-FFF2-40B4-BE49-F238E27FC236}">
                <a16:creationId xmlns:a16="http://schemas.microsoft.com/office/drawing/2014/main" id="{4A282372-F233-43BF-8E12-3BC3EA7668A0}"/>
              </a:ext>
            </a:extLst>
          </p:cNvPr>
          <p:cNvSpPr/>
          <p:nvPr/>
        </p:nvSpPr>
        <p:spPr>
          <a:xfrm>
            <a:off x="7618645" y="4052278"/>
            <a:ext cx="92845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7 900 € </a:t>
            </a:r>
          </a:p>
        </p:txBody>
      </p:sp>
      <p:sp>
        <p:nvSpPr>
          <p:cNvPr id="8" name="ZoneTexte 7">
            <a:extLst>
              <a:ext uri="{FF2B5EF4-FFF2-40B4-BE49-F238E27FC236}">
                <a16:creationId xmlns:a16="http://schemas.microsoft.com/office/drawing/2014/main" id="{AC14FBDF-D0D1-4A99-8B7C-0E287E81E3A2}"/>
              </a:ext>
            </a:extLst>
          </p:cNvPr>
          <p:cNvSpPr txBox="1"/>
          <p:nvPr/>
        </p:nvSpPr>
        <p:spPr>
          <a:xfrm>
            <a:off x="4554748" y="1131548"/>
            <a:ext cx="179908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Biologie Végétale</a:t>
            </a:r>
          </a:p>
        </p:txBody>
      </p:sp>
      <p:sp>
        <p:nvSpPr>
          <p:cNvPr id="16" name="ZoneTexte 15">
            <a:extLst>
              <a:ext uri="{FF2B5EF4-FFF2-40B4-BE49-F238E27FC236}">
                <a16:creationId xmlns:a16="http://schemas.microsoft.com/office/drawing/2014/main" id="{4788EA6C-600E-4504-9F43-32AEAF8A684E}"/>
              </a:ext>
            </a:extLst>
          </p:cNvPr>
          <p:cNvSpPr txBox="1"/>
          <p:nvPr/>
        </p:nvSpPr>
        <p:spPr>
          <a:xfrm>
            <a:off x="3279430" y="2506472"/>
            <a:ext cx="434971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Biologie des organismes et des populations </a:t>
            </a:r>
          </a:p>
        </p:txBody>
      </p:sp>
      <p:pic>
        <p:nvPicPr>
          <p:cNvPr id="13" name="Image 12">
            <a:extLst>
              <a:ext uri="{FF2B5EF4-FFF2-40B4-BE49-F238E27FC236}">
                <a16:creationId xmlns:a16="http://schemas.microsoft.com/office/drawing/2014/main" id="{CDBDEDC5-FE23-4330-BFFB-3F6120F2E79A}"/>
              </a:ext>
            </a:extLst>
          </p:cNvPr>
          <p:cNvPicPr>
            <a:picLocks noChangeAspect="1"/>
          </p:cNvPicPr>
          <p:nvPr/>
        </p:nvPicPr>
        <p:blipFill>
          <a:blip r:embed="rId4"/>
          <a:stretch>
            <a:fillRect/>
          </a:stretch>
        </p:blipFill>
        <p:spPr>
          <a:xfrm>
            <a:off x="0" y="1580156"/>
            <a:ext cx="12192000" cy="778832"/>
          </a:xfrm>
          <a:prstGeom prst="rect">
            <a:avLst/>
          </a:prstGeom>
        </p:spPr>
      </p:pic>
      <p:pic>
        <p:nvPicPr>
          <p:cNvPr id="15" name="Image 14">
            <a:extLst>
              <a:ext uri="{FF2B5EF4-FFF2-40B4-BE49-F238E27FC236}">
                <a16:creationId xmlns:a16="http://schemas.microsoft.com/office/drawing/2014/main" id="{A0E42576-0106-44D8-9A49-2391EF5BBFF6}"/>
              </a:ext>
            </a:extLst>
          </p:cNvPr>
          <p:cNvPicPr>
            <a:picLocks noChangeAspect="1"/>
          </p:cNvPicPr>
          <p:nvPr/>
        </p:nvPicPr>
        <p:blipFill>
          <a:blip r:embed="rId5"/>
          <a:stretch>
            <a:fillRect/>
          </a:stretch>
        </p:blipFill>
        <p:spPr>
          <a:xfrm>
            <a:off x="0" y="2955080"/>
            <a:ext cx="12192000" cy="2860571"/>
          </a:xfrm>
          <a:prstGeom prst="rect">
            <a:avLst/>
          </a:prstGeom>
        </p:spPr>
      </p:pic>
      <p:sp>
        <p:nvSpPr>
          <p:cNvPr id="14" name="ZoneTexte 13">
            <a:extLst>
              <a:ext uri="{FF2B5EF4-FFF2-40B4-BE49-F238E27FC236}">
                <a16:creationId xmlns:a16="http://schemas.microsoft.com/office/drawing/2014/main" id="{4941A305-C0CD-4522-9D77-6F18FF85D02D}"/>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569468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43</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Détails des investissements demandés</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18" name="ZoneTexte 17">
            <a:extLst>
              <a:ext uri="{FF2B5EF4-FFF2-40B4-BE49-F238E27FC236}">
                <a16:creationId xmlns:a16="http://schemas.microsoft.com/office/drawing/2014/main" id="{41F6525D-F68D-4CDB-951A-3025B465809E}"/>
              </a:ext>
            </a:extLst>
          </p:cNvPr>
          <p:cNvSpPr txBox="1"/>
          <p:nvPr/>
        </p:nvSpPr>
        <p:spPr>
          <a:xfrm>
            <a:off x="7177852" y="2875804"/>
            <a:ext cx="185063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Budget initial SFA</a:t>
            </a:r>
          </a:p>
        </p:txBody>
      </p:sp>
      <p:sp>
        <p:nvSpPr>
          <p:cNvPr id="19" name="Rectangle 18">
            <a:extLst>
              <a:ext uri="{FF2B5EF4-FFF2-40B4-BE49-F238E27FC236}">
                <a16:creationId xmlns:a16="http://schemas.microsoft.com/office/drawing/2014/main" id="{F2398A56-9D48-40DF-A72F-9917D212D47C}"/>
              </a:ext>
            </a:extLst>
          </p:cNvPr>
          <p:cNvSpPr/>
          <p:nvPr/>
        </p:nvSpPr>
        <p:spPr>
          <a:xfrm>
            <a:off x="7501626" y="3245136"/>
            <a:ext cx="116249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217 762 € </a:t>
            </a:r>
          </a:p>
        </p:txBody>
      </p:sp>
      <p:sp>
        <p:nvSpPr>
          <p:cNvPr id="20" name="ZoneTexte 19">
            <a:extLst>
              <a:ext uri="{FF2B5EF4-FFF2-40B4-BE49-F238E27FC236}">
                <a16:creationId xmlns:a16="http://schemas.microsoft.com/office/drawing/2014/main" id="{8E565247-E1B8-4BF8-99E1-F642CB03AFC3}"/>
              </a:ext>
            </a:extLst>
          </p:cNvPr>
          <p:cNvSpPr txBox="1"/>
          <p:nvPr/>
        </p:nvSpPr>
        <p:spPr>
          <a:xfrm>
            <a:off x="6640820" y="3682946"/>
            <a:ext cx="31578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Prélèvement 11% contrats pros</a:t>
            </a:r>
          </a:p>
        </p:txBody>
      </p:sp>
      <p:sp>
        <p:nvSpPr>
          <p:cNvPr id="21" name="Rectangle 20">
            <a:extLst>
              <a:ext uri="{FF2B5EF4-FFF2-40B4-BE49-F238E27FC236}">
                <a16:creationId xmlns:a16="http://schemas.microsoft.com/office/drawing/2014/main" id="{4A282372-F233-43BF-8E12-3BC3EA7668A0}"/>
              </a:ext>
            </a:extLst>
          </p:cNvPr>
          <p:cNvSpPr/>
          <p:nvPr/>
        </p:nvSpPr>
        <p:spPr>
          <a:xfrm>
            <a:off x="7618645" y="4052278"/>
            <a:ext cx="92845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7 900 € </a:t>
            </a:r>
          </a:p>
        </p:txBody>
      </p:sp>
      <p:sp>
        <p:nvSpPr>
          <p:cNvPr id="10" name="ZoneTexte 9">
            <a:extLst>
              <a:ext uri="{FF2B5EF4-FFF2-40B4-BE49-F238E27FC236}">
                <a16:creationId xmlns:a16="http://schemas.microsoft.com/office/drawing/2014/main" id="{A5711A9C-FEC9-40E7-AE51-95117262C59D}"/>
              </a:ext>
            </a:extLst>
          </p:cNvPr>
          <p:cNvSpPr txBox="1"/>
          <p:nvPr/>
        </p:nvSpPr>
        <p:spPr>
          <a:xfrm>
            <a:off x="5260515" y="957867"/>
            <a:ext cx="83548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Chimie</a:t>
            </a:r>
          </a:p>
        </p:txBody>
      </p:sp>
      <p:sp>
        <p:nvSpPr>
          <p:cNvPr id="12" name="ZoneTexte 11">
            <a:extLst>
              <a:ext uri="{FF2B5EF4-FFF2-40B4-BE49-F238E27FC236}">
                <a16:creationId xmlns:a16="http://schemas.microsoft.com/office/drawing/2014/main" id="{912CDBD1-EC52-4B0F-8522-9B897762BFA2}"/>
              </a:ext>
            </a:extLst>
          </p:cNvPr>
          <p:cNvSpPr txBox="1"/>
          <p:nvPr/>
        </p:nvSpPr>
        <p:spPr>
          <a:xfrm>
            <a:off x="5408439" y="3769060"/>
            <a:ext cx="53963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EEA</a:t>
            </a:r>
          </a:p>
        </p:txBody>
      </p:sp>
      <p:pic>
        <p:nvPicPr>
          <p:cNvPr id="15" name="Image 14">
            <a:extLst>
              <a:ext uri="{FF2B5EF4-FFF2-40B4-BE49-F238E27FC236}">
                <a16:creationId xmlns:a16="http://schemas.microsoft.com/office/drawing/2014/main" id="{532036CE-EDB1-4F37-BC59-ADFC1C19BF88}"/>
              </a:ext>
            </a:extLst>
          </p:cNvPr>
          <p:cNvPicPr>
            <a:picLocks noChangeAspect="1"/>
          </p:cNvPicPr>
          <p:nvPr/>
        </p:nvPicPr>
        <p:blipFill>
          <a:blip r:embed="rId4"/>
          <a:stretch>
            <a:fillRect/>
          </a:stretch>
        </p:blipFill>
        <p:spPr>
          <a:xfrm>
            <a:off x="0" y="1401301"/>
            <a:ext cx="12192000" cy="1987114"/>
          </a:xfrm>
          <a:prstGeom prst="rect">
            <a:avLst/>
          </a:prstGeom>
        </p:spPr>
      </p:pic>
      <p:pic>
        <p:nvPicPr>
          <p:cNvPr id="16" name="Image 15">
            <a:extLst>
              <a:ext uri="{FF2B5EF4-FFF2-40B4-BE49-F238E27FC236}">
                <a16:creationId xmlns:a16="http://schemas.microsoft.com/office/drawing/2014/main" id="{E297C4F6-29FD-4A38-902C-1F516E5C0597}"/>
              </a:ext>
            </a:extLst>
          </p:cNvPr>
          <p:cNvPicPr>
            <a:picLocks noChangeAspect="1"/>
          </p:cNvPicPr>
          <p:nvPr/>
        </p:nvPicPr>
        <p:blipFill>
          <a:blip r:embed="rId5"/>
          <a:stretch>
            <a:fillRect/>
          </a:stretch>
        </p:blipFill>
        <p:spPr>
          <a:xfrm>
            <a:off x="0" y="4258556"/>
            <a:ext cx="12192000" cy="1543107"/>
          </a:xfrm>
          <a:prstGeom prst="rect">
            <a:avLst/>
          </a:prstGeom>
        </p:spPr>
      </p:pic>
      <p:sp>
        <p:nvSpPr>
          <p:cNvPr id="14" name="ZoneTexte 13">
            <a:extLst>
              <a:ext uri="{FF2B5EF4-FFF2-40B4-BE49-F238E27FC236}">
                <a16:creationId xmlns:a16="http://schemas.microsoft.com/office/drawing/2014/main" id="{739941EF-B7A4-427A-B76D-C29C9139ACD1}"/>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15751312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44</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Détails des investissements demandés</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18" name="ZoneTexte 17">
            <a:extLst>
              <a:ext uri="{FF2B5EF4-FFF2-40B4-BE49-F238E27FC236}">
                <a16:creationId xmlns:a16="http://schemas.microsoft.com/office/drawing/2014/main" id="{41F6525D-F68D-4CDB-951A-3025B465809E}"/>
              </a:ext>
            </a:extLst>
          </p:cNvPr>
          <p:cNvSpPr txBox="1"/>
          <p:nvPr/>
        </p:nvSpPr>
        <p:spPr>
          <a:xfrm>
            <a:off x="7177852" y="2875804"/>
            <a:ext cx="185063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Budget initial SFA</a:t>
            </a:r>
          </a:p>
        </p:txBody>
      </p:sp>
      <p:sp>
        <p:nvSpPr>
          <p:cNvPr id="19" name="Rectangle 18">
            <a:extLst>
              <a:ext uri="{FF2B5EF4-FFF2-40B4-BE49-F238E27FC236}">
                <a16:creationId xmlns:a16="http://schemas.microsoft.com/office/drawing/2014/main" id="{F2398A56-9D48-40DF-A72F-9917D212D47C}"/>
              </a:ext>
            </a:extLst>
          </p:cNvPr>
          <p:cNvSpPr/>
          <p:nvPr/>
        </p:nvSpPr>
        <p:spPr>
          <a:xfrm>
            <a:off x="7501626" y="3245136"/>
            <a:ext cx="116249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217 762 € </a:t>
            </a:r>
          </a:p>
        </p:txBody>
      </p:sp>
      <p:sp>
        <p:nvSpPr>
          <p:cNvPr id="20" name="ZoneTexte 19">
            <a:extLst>
              <a:ext uri="{FF2B5EF4-FFF2-40B4-BE49-F238E27FC236}">
                <a16:creationId xmlns:a16="http://schemas.microsoft.com/office/drawing/2014/main" id="{8E565247-E1B8-4BF8-99E1-F642CB03AFC3}"/>
              </a:ext>
            </a:extLst>
          </p:cNvPr>
          <p:cNvSpPr txBox="1"/>
          <p:nvPr/>
        </p:nvSpPr>
        <p:spPr>
          <a:xfrm>
            <a:off x="6640820" y="3682946"/>
            <a:ext cx="31578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Prélèvement 11% contrats pros</a:t>
            </a:r>
          </a:p>
        </p:txBody>
      </p:sp>
      <p:sp>
        <p:nvSpPr>
          <p:cNvPr id="21" name="Rectangle 20">
            <a:extLst>
              <a:ext uri="{FF2B5EF4-FFF2-40B4-BE49-F238E27FC236}">
                <a16:creationId xmlns:a16="http://schemas.microsoft.com/office/drawing/2014/main" id="{4A282372-F233-43BF-8E12-3BC3EA7668A0}"/>
              </a:ext>
            </a:extLst>
          </p:cNvPr>
          <p:cNvSpPr/>
          <p:nvPr/>
        </p:nvSpPr>
        <p:spPr>
          <a:xfrm>
            <a:off x="7618645" y="4052278"/>
            <a:ext cx="92845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7 900 € </a:t>
            </a:r>
          </a:p>
        </p:txBody>
      </p:sp>
      <p:sp>
        <p:nvSpPr>
          <p:cNvPr id="8" name="ZoneTexte 7">
            <a:extLst>
              <a:ext uri="{FF2B5EF4-FFF2-40B4-BE49-F238E27FC236}">
                <a16:creationId xmlns:a16="http://schemas.microsoft.com/office/drawing/2014/main" id="{CED28DCC-D7CF-40FD-9967-15C2F393235A}"/>
              </a:ext>
            </a:extLst>
          </p:cNvPr>
          <p:cNvSpPr txBox="1"/>
          <p:nvPr/>
        </p:nvSpPr>
        <p:spPr>
          <a:xfrm>
            <a:off x="4612512" y="956084"/>
            <a:ext cx="134844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Géosciences</a:t>
            </a:r>
          </a:p>
        </p:txBody>
      </p:sp>
      <p:sp>
        <p:nvSpPr>
          <p:cNvPr id="9" name="ZoneTexte 8">
            <a:extLst>
              <a:ext uri="{FF2B5EF4-FFF2-40B4-BE49-F238E27FC236}">
                <a16:creationId xmlns:a16="http://schemas.microsoft.com/office/drawing/2014/main" id="{66221ED0-8C7E-4E10-B645-30C520808D38}"/>
              </a:ext>
            </a:extLst>
          </p:cNvPr>
          <p:cNvSpPr txBox="1"/>
          <p:nvPr/>
        </p:nvSpPr>
        <p:spPr>
          <a:xfrm>
            <a:off x="4580612" y="2934448"/>
            <a:ext cx="141224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Informatique</a:t>
            </a:r>
          </a:p>
        </p:txBody>
      </p:sp>
      <p:pic>
        <p:nvPicPr>
          <p:cNvPr id="2" name="Image 1">
            <a:extLst>
              <a:ext uri="{FF2B5EF4-FFF2-40B4-BE49-F238E27FC236}">
                <a16:creationId xmlns:a16="http://schemas.microsoft.com/office/drawing/2014/main" id="{972AE8BB-B999-41C1-AF70-A5B6C38FE490}"/>
              </a:ext>
            </a:extLst>
          </p:cNvPr>
          <p:cNvPicPr>
            <a:picLocks noChangeAspect="1"/>
          </p:cNvPicPr>
          <p:nvPr/>
        </p:nvPicPr>
        <p:blipFill>
          <a:blip r:embed="rId4"/>
          <a:stretch>
            <a:fillRect/>
          </a:stretch>
        </p:blipFill>
        <p:spPr>
          <a:xfrm>
            <a:off x="17253" y="1352636"/>
            <a:ext cx="12192000" cy="1390252"/>
          </a:xfrm>
          <a:prstGeom prst="rect">
            <a:avLst/>
          </a:prstGeom>
        </p:spPr>
      </p:pic>
      <p:pic>
        <p:nvPicPr>
          <p:cNvPr id="12" name="Image 11">
            <a:extLst>
              <a:ext uri="{FF2B5EF4-FFF2-40B4-BE49-F238E27FC236}">
                <a16:creationId xmlns:a16="http://schemas.microsoft.com/office/drawing/2014/main" id="{030A3478-C5C9-479F-A15F-6FFA10C6C6CD}"/>
              </a:ext>
            </a:extLst>
          </p:cNvPr>
          <p:cNvPicPr>
            <a:picLocks noChangeAspect="1"/>
          </p:cNvPicPr>
          <p:nvPr/>
        </p:nvPicPr>
        <p:blipFill>
          <a:blip r:embed="rId5"/>
          <a:stretch>
            <a:fillRect/>
          </a:stretch>
        </p:blipFill>
        <p:spPr>
          <a:xfrm>
            <a:off x="17253" y="3363085"/>
            <a:ext cx="12192000" cy="1237397"/>
          </a:xfrm>
          <a:prstGeom prst="rect">
            <a:avLst/>
          </a:prstGeom>
        </p:spPr>
      </p:pic>
      <p:pic>
        <p:nvPicPr>
          <p:cNvPr id="13" name="Image 12">
            <a:extLst>
              <a:ext uri="{FF2B5EF4-FFF2-40B4-BE49-F238E27FC236}">
                <a16:creationId xmlns:a16="http://schemas.microsoft.com/office/drawing/2014/main" id="{0CD98D16-EEF4-4AC0-B2A2-3327C72A2CA3}"/>
              </a:ext>
            </a:extLst>
          </p:cNvPr>
          <p:cNvPicPr>
            <a:picLocks noChangeAspect="1"/>
          </p:cNvPicPr>
          <p:nvPr/>
        </p:nvPicPr>
        <p:blipFill>
          <a:blip r:embed="rId6"/>
          <a:stretch>
            <a:fillRect/>
          </a:stretch>
        </p:blipFill>
        <p:spPr>
          <a:xfrm>
            <a:off x="15996" y="5269474"/>
            <a:ext cx="12192000" cy="778832"/>
          </a:xfrm>
          <a:prstGeom prst="rect">
            <a:avLst/>
          </a:prstGeom>
        </p:spPr>
      </p:pic>
      <p:sp>
        <p:nvSpPr>
          <p:cNvPr id="22" name="ZoneTexte 21">
            <a:extLst>
              <a:ext uri="{FF2B5EF4-FFF2-40B4-BE49-F238E27FC236}">
                <a16:creationId xmlns:a16="http://schemas.microsoft.com/office/drawing/2014/main" id="{3DA7CD24-2647-4F5D-96CB-ED35D9BF63D7}"/>
              </a:ext>
            </a:extLst>
          </p:cNvPr>
          <p:cNvSpPr txBox="1"/>
          <p:nvPr/>
        </p:nvSpPr>
        <p:spPr>
          <a:xfrm>
            <a:off x="4950085" y="4802884"/>
            <a:ext cx="50917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LCS</a:t>
            </a:r>
          </a:p>
        </p:txBody>
      </p:sp>
      <p:sp>
        <p:nvSpPr>
          <p:cNvPr id="16" name="ZoneTexte 15">
            <a:extLst>
              <a:ext uri="{FF2B5EF4-FFF2-40B4-BE49-F238E27FC236}">
                <a16:creationId xmlns:a16="http://schemas.microsoft.com/office/drawing/2014/main" id="{C162672B-7123-4205-993F-F0431739E866}"/>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9828303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45</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Détails des investissements demandés</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F2398A56-9D48-40DF-A72F-9917D212D47C}"/>
              </a:ext>
            </a:extLst>
          </p:cNvPr>
          <p:cNvSpPr/>
          <p:nvPr/>
        </p:nvSpPr>
        <p:spPr>
          <a:xfrm>
            <a:off x="7501626" y="3245136"/>
            <a:ext cx="116249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217 762 € </a:t>
            </a:r>
          </a:p>
        </p:txBody>
      </p:sp>
      <p:sp>
        <p:nvSpPr>
          <p:cNvPr id="20" name="ZoneTexte 19">
            <a:extLst>
              <a:ext uri="{FF2B5EF4-FFF2-40B4-BE49-F238E27FC236}">
                <a16:creationId xmlns:a16="http://schemas.microsoft.com/office/drawing/2014/main" id="{8E565247-E1B8-4BF8-99E1-F642CB03AFC3}"/>
              </a:ext>
            </a:extLst>
          </p:cNvPr>
          <p:cNvSpPr txBox="1"/>
          <p:nvPr/>
        </p:nvSpPr>
        <p:spPr>
          <a:xfrm>
            <a:off x="6640820" y="3682946"/>
            <a:ext cx="31578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Prélèvement 11% contrats pros</a:t>
            </a:r>
          </a:p>
        </p:txBody>
      </p:sp>
      <p:sp>
        <p:nvSpPr>
          <p:cNvPr id="21" name="Rectangle 20">
            <a:extLst>
              <a:ext uri="{FF2B5EF4-FFF2-40B4-BE49-F238E27FC236}">
                <a16:creationId xmlns:a16="http://schemas.microsoft.com/office/drawing/2014/main" id="{4A282372-F233-43BF-8E12-3BC3EA7668A0}"/>
              </a:ext>
            </a:extLst>
          </p:cNvPr>
          <p:cNvSpPr/>
          <p:nvPr/>
        </p:nvSpPr>
        <p:spPr>
          <a:xfrm>
            <a:off x="7618645" y="4052278"/>
            <a:ext cx="92845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7 900 € </a:t>
            </a:r>
          </a:p>
        </p:txBody>
      </p:sp>
      <p:sp>
        <p:nvSpPr>
          <p:cNvPr id="9" name="ZoneTexte 8">
            <a:extLst>
              <a:ext uri="{FF2B5EF4-FFF2-40B4-BE49-F238E27FC236}">
                <a16:creationId xmlns:a16="http://schemas.microsoft.com/office/drawing/2014/main" id="{D23C33F6-9D15-4662-A26A-CFF90EF3F3FC}"/>
              </a:ext>
            </a:extLst>
          </p:cNvPr>
          <p:cNvSpPr txBox="1"/>
          <p:nvPr/>
        </p:nvSpPr>
        <p:spPr>
          <a:xfrm>
            <a:off x="4572000" y="1147313"/>
            <a:ext cx="167603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Mathématiques</a:t>
            </a:r>
          </a:p>
        </p:txBody>
      </p:sp>
      <p:sp>
        <p:nvSpPr>
          <p:cNvPr id="10" name="ZoneTexte 9">
            <a:extLst>
              <a:ext uri="{FF2B5EF4-FFF2-40B4-BE49-F238E27FC236}">
                <a16:creationId xmlns:a16="http://schemas.microsoft.com/office/drawing/2014/main" id="{EA8A9281-949F-4EC6-9762-6B4C5113C5D2}"/>
              </a:ext>
            </a:extLst>
          </p:cNvPr>
          <p:cNvSpPr txBox="1"/>
          <p:nvPr/>
        </p:nvSpPr>
        <p:spPr>
          <a:xfrm>
            <a:off x="4858482" y="2875804"/>
            <a:ext cx="123751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Mécanique</a:t>
            </a:r>
          </a:p>
        </p:txBody>
      </p:sp>
      <p:sp>
        <p:nvSpPr>
          <p:cNvPr id="2" name="ZoneTexte 1">
            <a:extLst>
              <a:ext uri="{FF2B5EF4-FFF2-40B4-BE49-F238E27FC236}">
                <a16:creationId xmlns:a16="http://schemas.microsoft.com/office/drawing/2014/main" id="{17003BEF-A395-4C2D-9BD7-5D889391BCE9}"/>
              </a:ext>
            </a:extLst>
          </p:cNvPr>
          <p:cNvSpPr txBox="1"/>
          <p:nvPr/>
        </p:nvSpPr>
        <p:spPr>
          <a:xfrm>
            <a:off x="4498614" y="1826892"/>
            <a:ext cx="182280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Pas de demandes</a:t>
            </a:r>
          </a:p>
        </p:txBody>
      </p:sp>
      <p:pic>
        <p:nvPicPr>
          <p:cNvPr id="3" name="Image 2">
            <a:extLst>
              <a:ext uri="{FF2B5EF4-FFF2-40B4-BE49-F238E27FC236}">
                <a16:creationId xmlns:a16="http://schemas.microsoft.com/office/drawing/2014/main" id="{8105A738-BC10-498C-A971-84C24D102F5D}"/>
              </a:ext>
            </a:extLst>
          </p:cNvPr>
          <p:cNvPicPr>
            <a:picLocks noChangeAspect="1"/>
          </p:cNvPicPr>
          <p:nvPr/>
        </p:nvPicPr>
        <p:blipFill>
          <a:blip r:embed="rId4"/>
          <a:stretch>
            <a:fillRect/>
          </a:stretch>
        </p:blipFill>
        <p:spPr>
          <a:xfrm>
            <a:off x="0" y="3245732"/>
            <a:ext cx="12192000" cy="2351756"/>
          </a:xfrm>
          <a:prstGeom prst="rect">
            <a:avLst/>
          </a:prstGeom>
        </p:spPr>
      </p:pic>
      <p:sp>
        <p:nvSpPr>
          <p:cNvPr id="13" name="ZoneTexte 12">
            <a:extLst>
              <a:ext uri="{FF2B5EF4-FFF2-40B4-BE49-F238E27FC236}">
                <a16:creationId xmlns:a16="http://schemas.microsoft.com/office/drawing/2014/main" id="{2994AFDB-FC7A-49D7-9375-8F8DD2636757}"/>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40813265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46</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Détails des investissements demandés</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18" name="ZoneTexte 17">
            <a:extLst>
              <a:ext uri="{FF2B5EF4-FFF2-40B4-BE49-F238E27FC236}">
                <a16:creationId xmlns:a16="http://schemas.microsoft.com/office/drawing/2014/main" id="{41F6525D-F68D-4CDB-951A-3025B465809E}"/>
              </a:ext>
            </a:extLst>
          </p:cNvPr>
          <p:cNvSpPr txBox="1"/>
          <p:nvPr/>
        </p:nvSpPr>
        <p:spPr>
          <a:xfrm>
            <a:off x="7177852" y="2875804"/>
            <a:ext cx="185063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Budget initial SFA</a:t>
            </a:r>
          </a:p>
        </p:txBody>
      </p:sp>
      <p:sp>
        <p:nvSpPr>
          <p:cNvPr id="19" name="Rectangle 18">
            <a:extLst>
              <a:ext uri="{FF2B5EF4-FFF2-40B4-BE49-F238E27FC236}">
                <a16:creationId xmlns:a16="http://schemas.microsoft.com/office/drawing/2014/main" id="{F2398A56-9D48-40DF-A72F-9917D212D47C}"/>
              </a:ext>
            </a:extLst>
          </p:cNvPr>
          <p:cNvSpPr/>
          <p:nvPr/>
        </p:nvSpPr>
        <p:spPr>
          <a:xfrm>
            <a:off x="7501626" y="3245136"/>
            <a:ext cx="116249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217 762 € </a:t>
            </a:r>
          </a:p>
        </p:txBody>
      </p:sp>
      <p:sp>
        <p:nvSpPr>
          <p:cNvPr id="21" name="Rectangle 20">
            <a:extLst>
              <a:ext uri="{FF2B5EF4-FFF2-40B4-BE49-F238E27FC236}">
                <a16:creationId xmlns:a16="http://schemas.microsoft.com/office/drawing/2014/main" id="{4A282372-F233-43BF-8E12-3BC3EA7668A0}"/>
              </a:ext>
            </a:extLst>
          </p:cNvPr>
          <p:cNvSpPr/>
          <p:nvPr/>
        </p:nvSpPr>
        <p:spPr>
          <a:xfrm>
            <a:off x="7618645" y="4052278"/>
            <a:ext cx="92845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7 900 € </a:t>
            </a:r>
          </a:p>
        </p:txBody>
      </p:sp>
      <p:sp>
        <p:nvSpPr>
          <p:cNvPr id="8" name="ZoneTexte 7">
            <a:extLst>
              <a:ext uri="{FF2B5EF4-FFF2-40B4-BE49-F238E27FC236}">
                <a16:creationId xmlns:a16="http://schemas.microsoft.com/office/drawing/2014/main" id="{CAB7F997-1C4F-4FE1-BF7D-02D8915630D5}"/>
              </a:ext>
            </a:extLst>
          </p:cNvPr>
          <p:cNvSpPr txBox="1"/>
          <p:nvPr/>
        </p:nvSpPr>
        <p:spPr>
          <a:xfrm>
            <a:off x="4848045" y="1003349"/>
            <a:ext cx="102463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Physique</a:t>
            </a:r>
          </a:p>
        </p:txBody>
      </p:sp>
      <p:pic>
        <p:nvPicPr>
          <p:cNvPr id="2" name="Image 1">
            <a:extLst>
              <a:ext uri="{FF2B5EF4-FFF2-40B4-BE49-F238E27FC236}">
                <a16:creationId xmlns:a16="http://schemas.microsoft.com/office/drawing/2014/main" id="{10E0DD09-81E1-4E3F-B917-681699322BC6}"/>
              </a:ext>
            </a:extLst>
          </p:cNvPr>
          <p:cNvPicPr>
            <a:picLocks noChangeAspect="1"/>
          </p:cNvPicPr>
          <p:nvPr/>
        </p:nvPicPr>
        <p:blipFill>
          <a:blip r:embed="rId4"/>
          <a:stretch>
            <a:fillRect/>
          </a:stretch>
        </p:blipFill>
        <p:spPr>
          <a:xfrm>
            <a:off x="0" y="2122454"/>
            <a:ext cx="12192000" cy="2613091"/>
          </a:xfrm>
          <a:prstGeom prst="rect">
            <a:avLst/>
          </a:prstGeom>
        </p:spPr>
      </p:pic>
      <p:sp>
        <p:nvSpPr>
          <p:cNvPr id="12" name="ZoneTexte 11">
            <a:extLst>
              <a:ext uri="{FF2B5EF4-FFF2-40B4-BE49-F238E27FC236}">
                <a16:creationId xmlns:a16="http://schemas.microsoft.com/office/drawing/2014/main" id="{A4EA279A-5FE6-4A5B-A380-D8781F65ED3A}"/>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3662273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47</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Détails des investissements demandés</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18" name="ZoneTexte 17">
            <a:extLst>
              <a:ext uri="{FF2B5EF4-FFF2-40B4-BE49-F238E27FC236}">
                <a16:creationId xmlns:a16="http://schemas.microsoft.com/office/drawing/2014/main" id="{41F6525D-F68D-4CDB-951A-3025B465809E}"/>
              </a:ext>
            </a:extLst>
          </p:cNvPr>
          <p:cNvSpPr txBox="1"/>
          <p:nvPr/>
        </p:nvSpPr>
        <p:spPr>
          <a:xfrm>
            <a:off x="7177852" y="2875804"/>
            <a:ext cx="185063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Budget initial SFA</a:t>
            </a:r>
          </a:p>
        </p:txBody>
      </p:sp>
      <p:sp>
        <p:nvSpPr>
          <p:cNvPr id="19" name="Rectangle 18">
            <a:extLst>
              <a:ext uri="{FF2B5EF4-FFF2-40B4-BE49-F238E27FC236}">
                <a16:creationId xmlns:a16="http://schemas.microsoft.com/office/drawing/2014/main" id="{F2398A56-9D48-40DF-A72F-9917D212D47C}"/>
              </a:ext>
            </a:extLst>
          </p:cNvPr>
          <p:cNvSpPr/>
          <p:nvPr/>
        </p:nvSpPr>
        <p:spPr>
          <a:xfrm>
            <a:off x="7501626" y="3245136"/>
            <a:ext cx="116249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217 762 € </a:t>
            </a:r>
          </a:p>
        </p:txBody>
      </p:sp>
      <p:sp>
        <p:nvSpPr>
          <p:cNvPr id="20" name="ZoneTexte 19">
            <a:extLst>
              <a:ext uri="{FF2B5EF4-FFF2-40B4-BE49-F238E27FC236}">
                <a16:creationId xmlns:a16="http://schemas.microsoft.com/office/drawing/2014/main" id="{8E565247-E1B8-4BF8-99E1-F642CB03AFC3}"/>
              </a:ext>
            </a:extLst>
          </p:cNvPr>
          <p:cNvSpPr txBox="1"/>
          <p:nvPr/>
        </p:nvSpPr>
        <p:spPr>
          <a:xfrm>
            <a:off x="6640820" y="3682946"/>
            <a:ext cx="31578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Prélèvement 11% contrats pros</a:t>
            </a:r>
          </a:p>
        </p:txBody>
      </p:sp>
      <p:sp>
        <p:nvSpPr>
          <p:cNvPr id="21" name="Rectangle 20">
            <a:extLst>
              <a:ext uri="{FF2B5EF4-FFF2-40B4-BE49-F238E27FC236}">
                <a16:creationId xmlns:a16="http://schemas.microsoft.com/office/drawing/2014/main" id="{4A282372-F233-43BF-8E12-3BC3EA7668A0}"/>
              </a:ext>
            </a:extLst>
          </p:cNvPr>
          <p:cNvSpPr/>
          <p:nvPr/>
        </p:nvSpPr>
        <p:spPr>
          <a:xfrm>
            <a:off x="7618645" y="4052278"/>
            <a:ext cx="92845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7 900 € </a:t>
            </a:r>
          </a:p>
        </p:txBody>
      </p:sp>
      <p:sp>
        <p:nvSpPr>
          <p:cNvPr id="3" name="ZoneTexte 2">
            <a:extLst>
              <a:ext uri="{FF2B5EF4-FFF2-40B4-BE49-F238E27FC236}">
                <a16:creationId xmlns:a16="http://schemas.microsoft.com/office/drawing/2014/main" id="{127A46C9-0BD4-4275-BF26-B600D302F8A9}"/>
              </a:ext>
            </a:extLst>
          </p:cNvPr>
          <p:cNvSpPr txBox="1"/>
          <p:nvPr/>
        </p:nvSpPr>
        <p:spPr>
          <a:xfrm>
            <a:off x="4833738" y="4103480"/>
            <a:ext cx="185461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Affaires générales</a:t>
            </a:r>
          </a:p>
        </p:txBody>
      </p:sp>
      <p:sp>
        <p:nvSpPr>
          <p:cNvPr id="4" name="ZoneTexte 3">
            <a:extLst>
              <a:ext uri="{FF2B5EF4-FFF2-40B4-BE49-F238E27FC236}">
                <a16:creationId xmlns:a16="http://schemas.microsoft.com/office/drawing/2014/main" id="{E76C0B19-DE38-4A66-BD52-3BBEF03AF600}"/>
              </a:ext>
            </a:extLst>
          </p:cNvPr>
          <p:cNvSpPr txBox="1"/>
          <p:nvPr/>
        </p:nvSpPr>
        <p:spPr>
          <a:xfrm>
            <a:off x="4136332" y="958319"/>
            <a:ext cx="320491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Service informatique transversal</a:t>
            </a:r>
          </a:p>
        </p:txBody>
      </p:sp>
      <p:pic>
        <p:nvPicPr>
          <p:cNvPr id="2" name="Image 1">
            <a:extLst>
              <a:ext uri="{FF2B5EF4-FFF2-40B4-BE49-F238E27FC236}">
                <a16:creationId xmlns:a16="http://schemas.microsoft.com/office/drawing/2014/main" id="{4821328F-ECA3-4EC6-AD4A-FF1BC021E7D7}"/>
              </a:ext>
            </a:extLst>
          </p:cNvPr>
          <p:cNvPicPr>
            <a:picLocks noChangeAspect="1"/>
          </p:cNvPicPr>
          <p:nvPr/>
        </p:nvPicPr>
        <p:blipFill>
          <a:blip r:embed="rId4"/>
          <a:stretch>
            <a:fillRect/>
          </a:stretch>
        </p:blipFill>
        <p:spPr>
          <a:xfrm>
            <a:off x="0" y="1285319"/>
            <a:ext cx="12192000" cy="2460236"/>
          </a:xfrm>
          <a:prstGeom prst="rect">
            <a:avLst/>
          </a:prstGeom>
        </p:spPr>
      </p:pic>
      <p:pic>
        <p:nvPicPr>
          <p:cNvPr id="10" name="Image 9">
            <a:extLst>
              <a:ext uri="{FF2B5EF4-FFF2-40B4-BE49-F238E27FC236}">
                <a16:creationId xmlns:a16="http://schemas.microsoft.com/office/drawing/2014/main" id="{BC99818F-047A-43A0-AC20-ADC6C6BBEFBA}"/>
              </a:ext>
            </a:extLst>
          </p:cNvPr>
          <p:cNvPicPr>
            <a:picLocks noChangeAspect="1"/>
          </p:cNvPicPr>
          <p:nvPr/>
        </p:nvPicPr>
        <p:blipFill>
          <a:blip r:embed="rId5"/>
          <a:stretch>
            <a:fillRect/>
          </a:stretch>
        </p:blipFill>
        <p:spPr>
          <a:xfrm>
            <a:off x="0" y="4498859"/>
            <a:ext cx="12192000" cy="778832"/>
          </a:xfrm>
          <a:prstGeom prst="rect">
            <a:avLst/>
          </a:prstGeom>
        </p:spPr>
      </p:pic>
      <p:sp>
        <p:nvSpPr>
          <p:cNvPr id="14" name="ZoneTexte 13">
            <a:extLst>
              <a:ext uri="{FF2B5EF4-FFF2-40B4-BE49-F238E27FC236}">
                <a16:creationId xmlns:a16="http://schemas.microsoft.com/office/drawing/2014/main" id="{08221EE6-D2A5-4380-8183-32C5FE37C3E6}"/>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7590584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48</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Investissements proposés en vague 1</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18" name="ZoneTexte 17">
            <a:extLst>
              <a:ext uri="{FF2B5EF4-FFF2-40B4-BE49-F238E27FC236}">
                <a16:creationId xmlns:a16="http://schemas.microsoft.com/office/drawing/2014/main" id="{41F6525D-F68D-4CDB-951A-3025B465809E}"/>
              </a:ext>
            </a:extLst>
          </p:cNvPr>
          <p:cNvSpPr txBox="1"/>
          <p:nvPr/>
        </p:nvSpPr>
        <p:spPr>
          <a:xfrm>
            <a:off x="7177852" y="2875804"/>
            <a:ext cx="185063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Budget initial SFA</a:t>
            </a:r>
          </a:p>
        </p:txBody>
      </p:sp>
      <p:sp>
        <p:nvSpPr>
          <p:cNvPr id="19" name="Rectangle 18">
            <a:extLst>
              <a:ext uri="{FF2B5EF4-FFF2-40B4-BE49-F238E27FC236}">
                <a16:creationId xmlns:a16="http://schemas.microsoft.com/office/drawing/2014/main" id="{F2398A56-9D48-40DF-A72F-9917D212D47C}"/>
              </a:ext>
            </a:extLst>
          </p:cNvPr>
          <p:cNvSpPr/>
          <p:nvPr/>
        </p:nvSpPr>
        <p:spPr>
          <a:xfrm>
            <a:off x="7501626" y="3245136"/>
            <a:ext cx="116249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217 762 € </a:t>
            </a:r>
          </a:p>
        </p:txBody>
      </p:sp>
      <p:sp>
        <p:nvSpPr>
          <p:cNvPr id="21" name="Rectangle 20">
            <a:extLst>
              <a:ext uri="{FF2B5EF4-FFF2-40B4-BE49-F238E27FC236}">
                <a16:creationId xmlns:a16="http://schemas.microsoft.com/office/drawing/2014/main" id="{4A282372-F233-43BF-8E12-3BC3EA7668A0}"/>
              </a:ext>
            </a:extLst>
          </p:cNvPr>
          <p:cNvSpPr/>
          <p:nvPr/>
        </p:nvSpPr>
        <p:spPr>
          <a:xfrm>
            <a:off x="7618645" y="4052278"/>
            <a:ext cx="92845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7 900 € </a:t>
            </a:r>
          </a:p>
        </p:txBody>
      </p:sp>
      <p:sp>
        <p:nvSpPr>
          <p:cNvPr id="10" name="ZoneTexte 9">
            <a:extLst>
              <a:ext uri="{FF2B5EF4-FFF2-40B4-BE49-F238E27FC236}">
                <a16:creationId xmlns:a16="http://schemas.microsoft.com/office/drawing/2014/main" id="{9021AD67-E9F9-4E49-B981-B1DDD82A3C7B}"/>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
        <p:nvSpPr>
          <p:cNvPr id="12" name="ZoneTexte 11">
            <a:extLst>
              <a:ext uri="{FF2B5EF4-FFF2-40B4-BE49-F238E27FC236}">
                <a16:creationId xmlns:a16="http://schemas.microsoft.com/office/drawing/2014/main" id="{6BD9C9F6-3F4F-4984-B7FC-0DFC3856AAE3}"/>
              </a:ext>
            </a:extLst>
          </p:cNvPr>
          <p:cNvSpPr txBox="1"/>
          <p:nvPr/>
        </p:nvSpPr>
        <p:spPr>
          <a:xfrm>
            <a:off x="1111615" y="786133"/>
            <a:ext cx="10499440" cy="447814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600"/>
              </a:spcBef>
              <a:spcAft>
                <a:spcPts val="600"/>
              </a:spcAft>
              <a:buSzTx/>
              <a:buFont typeface="Wingdings" panose="05000000000000000000" pitchFamily="2" charset="2"/>
              <a:buChar char="q"/>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Votes réalisés en commission formation du 07/03/24:</a:t>
            </a:r>
          </a:p>
          <a:p>
            <a:pPr marL="285750" marR="0" lvl="0" indent="-285750" algn="l" defTabSz="914400" rtl="0" eaLnBrk="1" fontAlgn="auto" latinLnBrk="0" hangingPunct="1">
              <a:lnSpc>
                <a:spcPct val="100000"/>
              </a:lnSpc>
              <a:spcBef>
                <a:spcPts val="600"/>
              </a:spcBef>
              <a:spcAft>
                <a:spcPts val="600"/>
              </a:spcAft>
              <a:buSzTx/>
              <a:buFont typeface="Courier New" panose="02070309020205020404" pitchFamily="49" charset="0"/>
              <a:buChar char="o"/>
              <a:tabLst/>
              <a:defRPr/>
            </a:pPr>
            <a:r>
              <a:rPr kumimoji="0" lang="fr-FR" sz="1800" b="1" i="0" u="sng" strike="noStrike" kern="1200" cap="none" spc="0" normalizeH="0" baseline="0" noProof="0" dirty="0">
                <a:ln>
                  <a:noFill/>
                </a:ln>
                <a:solidFill>
                  <a:prstClr val="black"/>
                </a:solidFill>
                <a:effectLst/>
                <a:uLnTx/>
                <a:uFillTx/>
                <a:latin typeface="Calibri" panose="020F0502020204030204"/>
                <a:ea typeface="+mn-ea"/>
                <a:cs typeface="+mn-cs"/>
              </a:rPr>
              <a:t>Vote 1</a:t>
            </a: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 Les demandes autofinancées par les départements de formation sont acceptées</a:t>
            </a:r>
          </a:p>
          <a:p>
            <a:pPr marL="742950" lvl="1" indent="-285750">
              <a:spcBef>
                <a:spcPts val="600"/>
              </a:spcBef>
              <a:spcAft>
                <a:spcPts val="600"/>
              </a:spcAft>
              <a:buFont typeface="Wingdings" panose="05000000000000000000" pitchFamily="2" charset="2"/>
              <a:buChar char="v"/>
              <a:defRPr/>
            </a:pPr>
            <a:r>
              <a:rPr lang="fr-FR" dirty="0">
                <a:solidFill>
                  <a:prstClr val="black"/>
                </a:solidFill>
                <a:highlight>
                  <a:srgbClr val="E7E7E7"/>
                </a:highlight>
                <a:latin typeface="Calibri" panose="020F0502020204030204"/>
              </a:rPr>
              <a:t>Décision de la commission formation 17 votants – </a:t>
            </a:r>
            <a:r>
              <a:rPr lang="fr-FR" b="1" dirty="0">
                <a:solidFill>
                  <a:srgbClr val="0070C0"/>
                </a:solidFill>
                <a:highlight>
                  <a:srgbClr val="E7E7E7"/>
                </a:highlight>
                <a:latin typeface="Calibri" panose="020F0502020204030204"/>
              </a:rPr>
              <a:t>accepté à l’unanimité des votants</a:t>
            </a:r>
          </a:p>
          <a:p>
            <a:pPr marL="742950" lvl="1" indent="-285750">
              <a:spcBef>
                <a:spcPts val="600"/>
              </a:spcBef>
              <a:spcAft>
                <a:spcPts val="600"/>
              </a:spcAft>
              <a:buClr>
                <a:srgbClr val="C00000"/>
              </a:buClr>
              <a:buFont typeface="Wingdings" panose="05000000000000000000" pitchFamily="2" charset="2"/>
              <a:buChar char="v"/>
              <a:defRPr/>
            </a:pPr>
            <a:endParaRPr kumimoji="0" lang="fr-FR" b="0" i="0" u="none" strike="noStrike" kern="1200" cap="none" spc="0" normalizeH="0" baseline="0" noProof="0" dirty="0">
              <a:ln>
                <a:noFill/>
              </a:ln>
              <a:solidFill>
                <a:prstClr val="black"/>
              </a:solidFill>
              <a:effectLst/>
              <a:highlight>
                <a:srgbClr val="E7E7E7"/>
              </a:highligh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1200"/>
              </a:spcBef>
              <a:spcAft>
                <a:spcPts val="600"/>
              </a:spcAft>
              <a:buSzTx/>
              <a:buFont typeface="Courier New" panose="02070309020205020404" pitchFamily="49" charset="0"/>
              <a:buChar char="o"/>
              <a:tabLst/>
              <a:defRPr/>
            </a:pPr>
            <a:r>
              <a:rPr kumimoji="0" lang="fr-FR" sz="1800" b="1" i="0" u="sng" strike="noStrike" kern="1200" cap="none" spc="0" normalizeH="0" baseline="0" noProof="0" dirty="0">
                <a:ln>
                  <a:noFill/>
                </a:ln>
                <a:solidFill>
                  <a:prstClr val="black"/>
                </a:solidFill>
                <a:effectLst/>
                <a:uLnTx/>
                <a:uFillTx/>
                <a:latin typeface="Calibri" panose="020F0502020204030204"/>
                <a:ea typeface="+mn-ea"/>
                <a:cs typeface="+mn-cs"/>
              </a:rPr>
              <a:t>Vote 2</a:t>
            </a: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 Le montant global des investissements adoptés en vague 1 s’élève au maximum à 150 k€ (réserve de précaution de 27 k€)</a:t>
            </a:r>
          </a:p>
          <a:p>
            <a:pPr marL="742950" lvl="1" indent="-285750">
              <a:spcBef>
                <a:spcPts val="1200"/>
              </a:spcBef>
              <a:spcAft>
                <a:spcPts val="600"/>
              </a:spcAft>
              <a:buFont typeface="Wingdings" panose="05000000000000000000" pitchFamily="2" charset="2"/>
              <a:buChar char="v"/>
              <a:defRPr/>
            </a:pPr>
            <a:r>
              <a:rPr lang="fr-FR" dirty="0">
                <a:solidFill>
                  <a:prstClr val="black"/>
                </a:solidFill>
                <a:highlight>
                  <a:srgbClr val="E7E7E7"/>
                </a:highlight>
              </a:rPr>
              <a:t>Décision de la commission formation 17 votants – </a:t>
            </a:r>
            <a:r>
              <a:rPr lang="fr-FR" b="1" dirty="0">
                <a:solidFill>
                  <a:srgbClr val="0070C0"/>
                </a:solidFill>
                <a:highlight>
                  <a:srgbClr val="E7E7E7"/>
                </a:highlight>
              </a:rPr>
              <a:t>accepté à l’unanimité des votants</a:t>
            </a: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1200"/>
              </a:spcBef>
              <a:spcAft>
                <a:spcPts val="600"/>
              </a:spcAft>
              <a:buClr>
                <a:srgbClr val="C00000"/>
              </a:buClr>
              <a:buSzTx/>
              <a:buFont typeface="Courier New" panose="02070309020205020404" pitchFamily="49" charset="0"/>
              <a:buChar char="o"/>
              <a:tabLst/>
              <a:defRPr/>
            </a:pPr>
            <a:endParaRPr kumimoji="0" lang="fr-FR" sz="1800" b="1" i="0" u="sng"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1200"/>
              </a:spcBef>
              <a:spcAft>
                <a:spcPts val="600"/>
              </a:spcAft>
              <a:buSzTx/>
              <a:buFont typeface="Courier New" panose="02070309020205020404" pitchFamily="49" charset="0"/>
              <a:buChar char="o"/>
              <a:tabLst/>
              <a:defRPr/>
            </a:pPr>
            <a:r>
              <a:rPr kumimoji="0" lang="fr-FR" sz="1800" b="1" i="0" u="sng" strike="noStrike" kern="1200" cap="none" spc="0" normalizeH="0" baseline="0" noProof="0" dirty="0">
                <a:ln>
                  <a:noFill/>
                </a:ln>
                <a:solidFill>
                  <a:prstClr val="black"/>
                </a:solidFill>
                <a:effectLst/>
                <a:uLnTx/>
                <a:uFillTx/>
                <a:latin typeface="Calibri" panose="020F0502020204030204"/>
                <a:ea typeface="+mn-ea"/>
                <a:cs typeface="+mn-cs"/>
              </a:rPr>
              <a:t>Vote 3</a:t>
            </a: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 Adoption d’une première proposition de vague 1 de l’ordre de 150 k€ - voir diapositive suivante</a:t>
            </a:r>
          </a:p>
          <a:p>
            <a:pPr marL="742950" lvl="1" indent="-285750">
              <a:spcBef>
                <a:spcPts val="1200"/>
              </a:spcBef>
              <a:spcAft>
                <a:spcPts val="600"/>
              </a:spcAft>
              <a:buFont typeface="Wingdings" panose="05000000000000000000" pitchFamily="2" charset="2"/>
              <a:buChar char="v"/>
              <a:defRPr/>
            </a:pPr>
            <a:r>
              <a:rPr lang="fr-FR" dirty="0">
                <a:solidFill>
                  <a:prstClr val="black"/>
                </a:solidFill>
                <a:highlight>
                  <a:srgbClr val="E7E7E7"/>
                </a:highlight>
              </a:rPr>
              <a:t>Décision de la commission formation 17 votants – </a:t>
            </a:r>
            <a:r>
              <a:rPr lang="fr-FR" b="1" dirty="0">
                <a:solidFill>
                  <a:srgbClr val="0070C0"/>
                </a:solidFill>
                <a:highlight>
                  <a:srgbClr val="E7E7E7"/>
                </a:highlight>
              </a:rPr>
              <a:t>accepté à l’unanimité des votants</a:t>
            </a:r>
          </a:p>
        </p:txBody>
      </p:sp>
    </p:spTree>
    <p:extLst>
      <p:ext uri="{BB962C8B-B14F-4D97-AF65-F5344CB8AC3E}">
        <p14:creationId xmlns:p14="http://schemas.microsoft.com/office/powerpoint/2010/main" val="42545800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49</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1" name="Titre 3">
            <a:extLst>
              <a:ext uri="{FF2B5EF4-FFF2-40B4-BE49-F238E27FC236}">
                <a16:creationId xmlns:a16="http://schemas.microsoft.com/office/drawing/2014/main" id="{6949F7C9-79F8-47CB-B85E-2B826C9C2500}"/>
              </a:ext>
            </a:extLst>
          </p:cNvPr>
          <p:cNvSpPr>
            <a:spLocks noGrp="1"/>
          </p:cNvSpPr>
          <p:nvPr>
            <p:ph type="title"/>
          </p:nvPr>
        </p:nvSpPr>
        <p:spPr>
          <a:xfrm>
            <a:off x="1275516" y="276440"/>
            <a:ext cx="10515600" cy="726696"/>
          </a:xfrm>
        </p:spPr>
        <p:txBody>
          <a:bodyPr>
            <a:normAutofit/>
          </a:bodyPr>
          <a:lstStyle/>
          <a:p>
            <a:pPr>
              <a:defRPr/>
            </a:pPr>
            <a:r>
              <a:rPr lang="fr-FR" sz="2400" b="1" cap="small" spc="-150" dirty="0">
                <a:solidFill>
                  <a:srgbClr val="AA1901"/>
                </a:solidFill>
                <a:latin typeface="Neo Sans Std" panose="020B0504030504040204" pitchFamily="34" charset="0"/>
                <a:cs typeface="Arial" panose="020B0604020202020204" pitchFamily="34" charset="0"/>
              </a:rPr>
              <a:t>Investissements proposés en vague 1 financés ou cofinancés sur budget </a:t>
            </a:r>
            <a:r>
              <a:rPr lang="fr-FR" sz="2400" b="1" cap="small" spc="-150" dirty="0" err="1">
                <a:solidFill>
                  <a:srgbClr val="AA1901"/>
                </a:solidFill>
                <a:latin typeface="Neo Sans Std" panose="020B0504030504040204" pitchFamily="34" charset="0"/>
                <a:cs typeface="Arial" panose="020B0604020202020204" pitchFamily="34" charset="0"/>
              </a:rPr>
              <a:t>sfa</a:t>
            </a:r>
            <a:endParaRPr lang="fr-FR" sz="1800" b="1" cap="small" spc="-150" dirty="0">
              <a:solidFill>
                <a:srgbClr val="AA1901"/>
              </a:solidFill>
              <a:latin typeface="Neo Sans Std" panose="020B0504030504040204" pitchFamily="34" charset="0"/>
              <a:cs typeface="Arial" panose="020B0604020202020204" pitchFamily="34" charset="0"/>
            </a:endParaRPr>
          </a:p>
        </p:txBody>
      </p:sp>
      <p:sp>
        <p:nvSpPr>
          <p:cNvPr id="18" name="ZoneTexte 17">
            <a:extLst>
              <a:ext uri="{FF2B5EF4-FFF2-40B4-BE49-F238E27FC236}">
                <a16:creationId xmlns:a16="http://schemas.microsoft.com/office/drawing/2014/main" id="{41F6525D-F68D-4CDB-951A-3025B465809E}"/>
              </a:ext>
            </a:extLst>
          </p:cNvPr>
          <p:cNvSpPr txBox="1"/>
          <p:nvPr/>
        </p:nvSpPr>
        <p:spPr>
          <a:xfrm>
            <a:off x="7177852" y="2875804"/>
            <a:ext cx="185063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Budget initial SFA</a:t>
            </a:r>
          </a:p>
        </p:txBody>
      </p:sp>
      <p:sp>
        <p:nvSpPr>
          <p:cNvPr id="19" name="Rectangle 18">
            <a:extLst>
              <a:ext uri="{FF2B5EF4-FFF2-40B4-BE49-F238E27FC236}">
                <a16:creationId xmlns:a16="http://schemas.microsoft.com/office/drawing/2014/main" id="{F2398A56-9D48-40DF-A72F-9917D212D47C}"/>
              </a:ext>
            </a:extLst>
          </p:cNvPr>
          <p:cNvSpPr/>
          <p:nvPr/>
        </p:nvSpPr>
        <p:spPr>
          <a:xfrm>
            <a:off x="7501626" y="3245136"/>
            <a:ext cx="116249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217 762 € </a:t>
            </a:r>
          </a:p>
        </p:txBody>
      </p:sp>
      <p:sp>
        <p:nvSpPr>
          <p:cNvPr id="20" name="ZoneTexte 19">
            <a:extLst>
              <a:ext uri="{FF2B5EF4-FFF2-40B4-BE49-F238E27FC236}">
                <a16:creationId xmlns:a16="http://schemas.microsoft.com/office/drawing/2014/main" id="{8E565247-E1B8-4BF8-99E1-F642CB03AFC3}"/>
              </a:ext>
            </a:extLst>
          </p:cNvPr>
          <p:cNvSpPr txBox="1"/>
          <p:nvPr/>
        </p:nvSpPr>
        <p:spPr>
          <a:xfrm>
            <a:off x="6399280" y="3627887"/>
            <a:ext cx="31578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Prélèvement 11% contrats pros</a:t>
            </a:r>
          </a:p>
        </p:txBody>
      </p:sp>
      <p:sp>
        <p:nvSpPr>
          <p:cNvPr id="21" name="Rectangle 20">
            <a:extLst>
              <a:ext uri="{FF2B5EF4-FFF2-40B4-BE49-F238E27FC236}">
                <a16:creationId xmlns:a16="http://schemas.microsoft.com/office/drawing/2014/main" id="{4A282372-F233-43BF-8E12-3BC3EA7668A0}"/>
              </a:ext>
            </a:extLst>
          </p:cNvPr>
          <p:cNvSpPr/>
          <p:nvPr/>
        </p:nvSpPr>
        <p:spPr>
          <a:xfrm>
            <a:off x="7618645" y="4052278"/>
            <a:ext cx="92845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7 900 € </a:t>
            </a:r>
          </a:p>
        </p:txBody>
      </p:sp>
      <p:pic>
        <p:nvPicPr>
          <p:cNvPr id="4" name="Image 3">
            <a:extLst>
              <a:ext uri="{FF2B5EF4-FFF2-40B4-BE49-F238E27FC236}">
                <a16:creationId xmlns:a16="http://schemas.microsoft.com/office/drawing/2014/main" id="{D968CB63-AF34-4D9F-AE59-AFD926BBA63C}"/>
              </a:ext>
            </a:extLst>
          </p:cNvPr>
          <p:cNvPicPr>
            <a:picLocks noChangeAspect="1"/>
          </p:cNvPicPr>
          <p:nvPr/>
        </p:nvPicPr>
        <p:blipFill>
          <a:blip r:embed="rId4"/>
          <a:stretch>
            <a:fillRect/>
          </a:stretch>
        </p:blipFill>
        <p:spPr>
          <a:xfrm>
            <a:off x="1841269" y="903024"/>
            <a:ext cx="8823565" cy="4684223"/>
          </a:xfrm>
          <a:prstGeom prst="rect">
            <a:avLst/>
          </a:prstGeom>
        </p:spPr>
      </p:pic>
      <p:sp>
        <p:nvSpPr>
          <p:cNvPr id="12" name="ZoneTexte 11">
            <a:extLst>
              <a:ext uri="{FF2B5EF4-FFF2-40B4-BE49-F238E27FC236}">
                <a16:creationId xmlns:a16="http://schemas.microsoft.com/office/drawing/2014/main" id="{E4F332C5-7074-4723-A028-30CF9A6CB917}"/>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
        <p:nvSpPr>
          <p:cNvPr id="2" name="Rectangle 1">
            <a:extLst>
              <a:ext uri="{FF2B5EF4-FFF2-40B4-BE49-F238E27FC236}">
                <a16:creationId xmlns:a16="http://schemas.microsoft.com/office/drawing/2014/main" id="{18A84AD2-7D03-44B5-A84F-F6C6E144A11E}"/>
              </a:ext>
            </a:extLst>
          </p:cNvPr>
          <p:cNvSpPr/>
          <p:nvPr/>
        </p:nvSpPr>
        <p:spPr>
          <a:xfrm>
            <a:off x="590328" y="5552111"/>
            <a:ext cx="11601671" cy="1077218"/>
          </a:xfrm>
          <a:prstGeom prst="rect">
            <a:avLst/>
          </a:prstGeom>
        </p:spPr>
        <p:txBody>
          <a:bodyPr wrap="square">
            <a:spAutoFit/>
          </a:bodyPr>
          <a:lstStyle/>
          <a:p>
            <a:pPr marL="285750" lvl="1" indent="-285750">
              <a:spcBef>
                <a:spcPts val="1200"/>
              </a:spcBef>
              <a:spcAft>
                <a:spcPts val="600"/>
              </a:spcAft>
              <a:buFont typeface="Courier New" panose="02070309020205020404" pitchFamily="49" charset="0"/>
              <a:buChar char="o"/>
              <a:defRPr/>
            </a:pPr>
            <a:r>
              <a:rPr lang="fr-FR" sz="1600" i="1" dirty="0">
                <a:solidFill>
                  <a:prstClr val="black"/>
                </a:solidFill>
              </a:rPr>
              <a:t>Il est précisé que cette première proposition, si elle est validée par le conseil d’UFR, va être très rapidement analysée en détail pour déterminer les demandes qui peuvent être incorporées à des projets de financement via le PAI proposé par l’établissement. Autrement dit, des projets retenus dans le cadre de cette première proposition feront l’objet d’une demande dans le cadre de ce PAI. Cela permettra de financer d’autres projets qui n’ont pas pu être retenus dans cette première phase.  </a:t>
            </a:r>
          </a:p>
        </p:txBody>
      </p:sp>
    </p:spTree>
    <p:extLst>
      <p:ext uri="{BB962C8B-B14F-4D97-AF65-F5344CB8AC3E}">
        <p14:creationId xmlns:p14="http://schemas.microsoft.com/office/powerpoint/2010/main" val="94389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a:defRPr/>
            </a:pPr>
            <a:r>
              <a:rPr lang="fr-FR" sz="2400" b="1" cap="all" dirty="0">
                <a:solidFill>
                  <a:srgbClr val="AA1901"/>
                </a:solidFill>
                <a:latin typeface="Neo Sans Std" panose="020B0504030504040204" pitchFamily="34" charset="0"/>
              </a:rPr>
              <a:t>Le rapport de l’IGESR : rappel des enjeux</a:t>
            </a:r>
            <a:endParaRPr lang="fr-FR" sz="2400" dirty="0">
              <a:solidFill>
                <a:srgbClr val="AA1901"/>
              </a:solidFill>
              <a:latin typeface="Neo Sans Std" panose="020B0504030504040204" pitchFamily="34" charset="0"/>
            </a:endParaRPr>
          </a:p>
        </p:txBody>
      </p:sp>
      <p:sp>
        <p:nvSpPr>
          <p:cNvPr id="3" name="Espace réservé du contenu 2">
            <a:extLst>
              <a:ext uri="{FF2B5EF4-FFF2-40B4-BE49-F238E27FC236}">
                <a16:creationId xmlns:a16="http://schemas.microsoft.com/office/drawing/2014/main" id="{4F611E3D-2895-4828-838E-5771CFD70217}"/>
              </a:ext>
            </a:extLst>
          </p:cNvPr>
          <p:cNvSpPr>
            <a:spLocks noGrp="1"/>
          </p:cNvSpPr>
          <p:nvPr>
            <p:ph idx="1"/>
          </p:nvPr>
        </p:nvSpPr>
        <p:spPr>
          <a:xfrm>
            <a:off x="838200" y="1253331"/>
            <a:ext cx="11125200" cy="4351338"/>
          </a:xfrm>
        </p:spPr>
        <p:txBody>
          <a:bodyPr>
            <a:noAutofit/>
          </a:bodyPr>
          <a:lstStyle/>
          <a:p>
            <a:r>
              <a:rPr lang="fr-FR" sz="2000" dirty="0">
                <a:latin typeface="Tw Cen MT" panose="020B0602020104020603" pitchFamily="34" charset="0"/>
              </a:rPr>
              <a:t>Le rapport est une réponse à la première recommandation du rapport d’évaluation du HCERES de 2022 et vise selon l’IG à adapter l’administration avec une triple finalité:</a:t>
            </a:r>
          </a:p>
          <a:p>
            <a:pPr marL="714375" indent="-352425">
              <a:buFont typeface="Wingdings" panose="05000000000000000000" pitchFamily="2" charset="2"/>
              <a:buChar char="ü"/>
            </a:pPr>
            <a:r>
              <a:rPr lang="fr-FR" sz="2000" dirty="0">
                <a:latin typeface="Tw Cen MT" panose="020B0602020104020603" pitchFamily="34" charset="0"/>
              </a:rPr>
              <a:t>Un fonctionnement plus efficace, plus fluide et plus transversal (d’importantes marges de progrès)</a:t>
            </a:r>
          </a:p>
          <a:p>
            <a:pPr marL="714375" indent="-352425">
              <a:buFont typeface="Wingdings" panose="05000000000000000000" pitchFamily="2" charset="2"/>
              <a:buChar char="ü"/>
            </a:pPr>
            <a:r>
              <a:rPr lang="fr-FR" sz="2000" dirty="0">
                <a:latin typeface="Tw Cen MT" panose="020B0602020104020603" pitchFamily="34" charset="0"/>
              </a:rPr>
              <a:t>Un meilleur service aux usagers (étudiants, collègues)</a:t>
            </a:r>
          </a:p>
          <a:p>
            <a:pPr marL="714375" indent="-352425">
              <a:buFont typeface="Wingdings" panose="05000000000000000000" pitchFamily="2" charset="2"/>
              <a:buChar char="ü"/>
            </a:pPr>
            <a:r>
              <a:rPr lang="fr-FR" sz="2000" dirty="0">
                <a:latin typeface="Tw Cen MT" panose="020B0602020104020603" pitchFamily="34" charset="0"/>
              </a:rPr>
              <a:t>Renforcer la qualité de vie au travail</a:t>
            </a:r>
            <a:br>
              <a:rPr lang="fr-FR" sz="2000" dirty="0">
                <a:latin typeface="Tw Cen MT" panose="020B0602020104020603" pitchFamily="34" charset="0"/>
              </a:rPr>
            </a:br>
            <a:endParaRPr lang="fr-FR" sz="2000" dirty="0">
              <a:latin typeface="Tw Cen MT" panose="020B0602020104020603" pitchFamily="34" charset="0"/>
            </a:endParaRPr>
          </a:p>
          <a:p>
            <a:r>
              <a:rPr lang="fr-FR" sz="2000" dirty="0">
                <a:latin typeface="Tw Cen MT" panose="020B0602020104020603" pitchFamily="34" charset="0"/>
              </a:rPr>
              <a:t>Les suites à donner au rapport présentent un double enjeu :</a:t>
            </a:r>
          </a:p>
          <a:p>
            <a:pPr marL="714375" indent="-352425">
              <a:buFont typeface="Wingdings" panose="05000000000000000000" pitchFamily="2" charset="2"/>
              <a:buChar char="ü"/>
            </a:pPr>
            <a:r>
              <a:rPr lang="fr-FR" sz="2000" dirty="0">
                <a:latin typeface="Tw Cen MT" panose="020B0602020104020603" pitchFamily="34" charset="0"/>
              </a:rPr>
              <a:t>Externe tant vis-à-vis de la tutelle (objectif stratégique n°6 Gestion et pilotage du COMP) que du HCERES (prochaine évaluation)</a:t>
            </a:r>
          </a:p>
          <a:p>
            <a:pPr marL="714375" indent="-352425">
              <a:buFont typeface="Wingdings" panose="05000000000000000000" pitchFamily="2" charset="2"/>
              <a:buChar char="ü"/>
            </a:pPr>
            <a:r>
              <a:rPr lang="fr-FR" sz="2000" dirty="0">
                <a:latin typeface="Tw Cen MT" panose="020B0602020104020603" pitchFamily="34" charset="0"/>
              </a:rPr>
              <a:t>Interne afin de dépasser les représentations et de réinterpréter la relation central / local, et répondre aux nombreux enjeux RH (GPEEC, QVCT : remédier aux difficultés et limiter les risques : isolement professionnel, rupture de la continuité de service, surcharges et surinvestissements, montée en technicité)</a:t>
            </a:r>
          </a:p>
          <a:p>
            <a:endParaRPr lang="fr-FR" sz="2000" dirty="0">
              <a:latin typeface="Tw Cen MT" panose="020B0602020104020603" pitchFamily="34" charset="0"/>
            </a:endParaRPr>
          </a:p>
        </p:txBody>
      </p:sp>
      <p:sp>
        <p:nvSpPr>
          <p:cNvPr id="8" name="ZoneTexte 7">
            <a:extLst>
              <a:ext uri="{FF2B5EF4-FFF2-40B4-BE49-F238E27FC236}">
                <a16:creationId xmlns:a16="http://schemas.microsoft.com/office/drawing/2014/main" id="{0244154C-CB06-4EC3-983B-32B6B60BC909}"/>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17010227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76A39F-354B-E146-AA74-2B3EC77D1CDA}"/>
              </a:ext>
            </a:extLst>
          </p:cNvPr>
          <p:cNvSpPr/>
          <p:nvPr/>
        </p:nvSpPr>
        <p:spPr>
          <a:xfrm>
            <a:off x="1332387" y="4901954"/>
            <a:ext cx="10033818" cy="461665"/>
          </a:xfrm>
          <a:prstGeom prst="rect">
            <a:avLst/>
          </a:prstGeom>
        </p:spPr>
        <p:txBody>
          <a:bodyPr wrap="square">
            <a:spAutoFit/>
          </a:bodyPr>
          <a:lstStyle/>
          <a:p>
            <a:pPr lvl="0" algn="ctr">
              <a:defRPr/>
            </a:pPr>
            <a:r>
              <a:rPr lang="fr-FR" sz="2400" b="1" cap="all" dirty="0">
                <a:solidFill>
                  <a:srgbClr val="AA1901"/>
                </a:solidFill>
                <a:latin typeface="Neo Sans Std" panose="020B0504030504040204" pitchFamily="34" charset="0"/>
                <a:cs typeface="Arial" panose="020B0604020202020204" pitchFamily="34" charset="0"/>
              </a:rPr>
              <a:t>Questions diverses</a:t>
            </a:r>
            <a:endParaRPr kumimoji="0" lang="fr-FR" sz="2400" b="0" i="0" u="none" strike="noStrike" kern="1200" cap="all" spc="0" normalizeH="0" baseline="0" noProof="0" dirty="0">
              <a:ln>
                <a:noFill/>
              </a:ln>
              <a:solidFill>
                <a:srgbClr val="AA1901"/>
              </a:solidFill>
              <a:effectLst/>
              <a:uLnTx/>
              <a:uFillTx/>
              <a:latin typeface="Neo Sans Std" panose="020B0504030504040204" pitchFamily="34" charset="0"/>
              <a:cs typeface="Arial" panose="020B0604020202020204" pitchFamily="34" charset="0"/>
            </a:endParaRPr>
          </a:p>
        </p:txBody>
      </p:sp>
      <p:cxnSp>
        <p:nvCxnSpPr>
          <p:cNvPr id="12" name="Connecteur droit 11">
            <a:extLst>
              <a:ext uri="{FF2B5EF4-FFF2-40B4-BE49-F238E27FC236}">
                <a16:creationId xmlns:a16="http://schemas.microsoft.com/office/drawing/2014/main" id="{5BA50C39-39B2-004B-9DA9-3C59920A1F6D}"/>
              </a:ext>
            </a:extLst>
          </p:cNvPr>
          <p:cNvCxnSpPr>
            <a:cxnSpLocks/>
          </p:cNvCxnSpPr>
          <p:nvPr/>
        </p:nvCxnSpPr>
        <p:spPr>
          <a:xfrm>
            <a:off x="3102429" y="4338581"/>
            <a:ext cx="5987143" cy="18886"/>
          </a:xfrm>
          <a:prstGeom prst="line">
            <a:avLst/>
          </a:prstGeom>
          <a:ln w="53975">
            <a:solidFill>
              <a:srgbClr val="917E70"/>
            </a:solidFill>
          </a:ln>
        </p:spPr>
        <p:style>
          <a:lnRef idx="1">
            <a:schemeClr val="accent1"/>
          </a:lnRef>
          <a:fillRef idx="0">
            <a:schemeClr val="accent1"/>
          </a:fillRef>
          <a:effectRef idx="0">
            <a:schemeClr val="accent1"/>
          </a:effectRef>
          <a:fontRef idx="minor">
            <a:schemeClr val="tx1"/>
          </a:fontRef>
        </p:style>
      </p:cxnSp>
      <p:sp>
        <p:nvSpPr>
          <p:cNvPr id="14" name="Ellipse 13">
            <a:extLst>
              <a:ext uri="{FF2B5EF4-FFF2-40B4-BE49-F238E27FC236}">
                <a16:creationId xmlns:a16="http://schemas.microsoft.com/office/drawing/2014/main" id="{FC52342B-CBF1-3643-8626-C5F401582DDE}"/>
              </a:ext>
            </a:extLst>
          </p:cNvPr>
          <p:cNvSpPr/>
          <p:nvPr/>
        </p:nvSpPr>
        <p:spPr>
          <a:xfrm>
            <a:off x="5624623" y="3960855"/>
            <a:ext cx="966878" cy="731520"/>
          </a:xfrm>
          <a:prstGeom prst="ellipse">
            <a:avLst/>
          </a:prstGeom>
          <a:solidFill>
            <a:srgbClr val="AA19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nvGrpSpPr>
          <p:cNvPr id="9" name="Groupe 8">
            <a:extLst>
              <a:ext uri="{FF2B5EF4-FFF2-40B4-BE49-F238E27FC236}">
                <a16:creationId xmlns:a16="http://schemas.microsoft.com/office/drawing/2014/main" id="{B87F4849-6774-2546-B4AD-13B6CA005066}"/>
              </a:ext>
            </a:extLst>
          </p:cNvPr>
          <p:cNvGrpSpPr/>
          <p:nvPr/>
        </p:nvGrpSpPr>
        <p:grpSpPr>
          <a:xfrm>
            <a:off x="347737" y="5994815"/>
            <a:ext cx="485184" cy="485184"/>
            <a:chOff x="347737" y="5994815"/>
            <a:chExt cx="485184" cy="485184"/>
          </a:xfrm>
        </p:grpSpPr>
        <p:sp>
          <p:nvSpPr>
            <p:cNvPr id="10" name="Ellipse 9">
              <a:extLst>
                <a:ext uri="{FF2B5EF4-FFF2-40B4-BE49-F238E27FC236}">
                  <a16:creationId xmlns:a16="http://schemas.microsoft.com/office/drawing/2014/main" id="{D28A44B3-C3B8-3440-8E42-C64592B76BD3}"/>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8" name="ZoneTexte 17">
              <a:extLst>
                <a:ext uri="{FF2B5EF4-FFF2-40B4-BE49-F238E27FC236}">
                  <a16:creationId xmlns:a16="http://schemas.microsoft.com/office/drawing/2014/main" id="{983B0F5B-6BBF-684F-A515-E1BD48732B3B}"/>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50</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19" name="ZoneTexte 18">
            <a:extLst>
              <a:ext uri="{FF2B5EF4-FFF2-40B4-BE49-F238E27FC236}">
                <a16:creationId xmlns:a16="http://schemas.microsoft.com/office/drawing/2014/main" id="{5601F1BD-EE2F-4991-81EF-0DBCFB429BAA}"/>
              </a:ext>
            </a:extLst>
          </p:cNvPr>
          <p:cNvSpPr txBox="1"/>
          <p:nvPr/>
        </p:nvSpPr>
        <p:spPr>
          <a:xfrm>
            <a:off x="5844207" y="3932525"/>
            <a:ext cx="527709"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rPr>
              <a:t>6</a:t>
            </a:r>
            <a:endParaRPr kumimoji="0" lang="fr-FR"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3" name="ZoneTexte 12">
            <a:extLst>
              <a:ext uri="{FF2B5EF4-FFF2-40B4-BE49-F238E27FC236}">
                <a16:creationId xmlns:a16="http://schemas.microsoft.com/office/drawing/2014/main" id="{04AE8664-C1BB-44C5-B1DF-CB37A80B83AF}"/>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701244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a:defRPr/>
            </a:pPr>
            <a:r>
              <a:rPr lang="fr-FR" sz="2400" b="1" cap="all" dirty="0">
                <a:solidFill>
                  <a:srgbClr val="AA1901"/>
                </a:solidFill>
                <a:latin typeface="Neo Sans Std" panose="020B0504030504040204" pitchFamily="34" charset="0"/>
              </a:rPr>
              <a:t>Le rapport de l’IGESR : rappel DU Diagnostic</a:t>
            </a:r>
            <a:endParaRPr lang="fr-FR" sz="2400" dirty="0">
              <a:solidFill>
                <a:srgbClr val="AA1901"/>
              </a:solidFill>
              <a:latin typeface="Neo Sans Std" panose="020B0504030504040204" pitchFamily="34" charset="0"/>
            </a:endParaRPr>
          </a:p>
        </p:txBody>
      </p:sp>
      <p:sp>
        <p:nvSpPr>
          <p:cNvPr id="3" name="Espace réservé du contenu 2">
            <a:extLst>
              <a:ext uri="{FF2B5EF4-FFF2-40B4-BE49-F238E27FC236}">
                <a16:creationId xmlns:a16="http://schemas.microsoft.com/office/drawing/2014/main" id="{4F611E3D-2895-4828-838E-5771CFD70217}"/>
              </a:ext>
            </a:extLst>
          </p:cNvPr>
          <p:cNvSpPr>
            <a:spLocks noGrp="1"/>
          </p:cNvSpPr>
          <p:nvPr>
            <p:ph idx="1"/>
          </p:nvPr>
        </p:nvSpPr>
        <p:spPr>
          <a:xfrm>
            <a:off x="838200" y="1253331"/>
            <a:ext cx="11125200" cy="4351338"/>
          </a:xfrm>
        </p:spPr>
        <p:txBody>
          <a:bodyPr>
            <a:noAutofit/>
          </a:bodyPr>
          <a:lstStyle/>
          <a:p>
            <a:pPr marL="361950" indent="-361950"/>
            <a:r>
              <a:rPr lang="fr-FR" sz="2000" b="1" dirty="0">
                <a:latin typeface="Arial" panose="020B0604020202020204" pitchFamily="34" charset="0"/>
              </a:rPr>
              <a:t>Une démarche d’accompagnement et un audit approfondi :</a:t>
            </a:r>
          </a:p>
          <a:p>
            <a:pPr marL="714375" indent="-352425">
              <a:buFont typeface="Wingdings" panose="05000000000000000000" pitchFamily="2" charset="2"/>
              <a:buChar char="ü"/>
            </a:pPr>
            <a:r>
              <a:rPr lang="fr-FR" sz="2000" dirty="0">
                <a:latin typeface="Arial" panose="020B0604020202020204" pitchFamily="34" charset="0"/>
              </a:rPr>
              <a:t>Une mission d’accompagnement de mars à juillet 2023</a:t>
            </a:r>
          </a:p>
          <a:p>
            <a:pPr marL="714375" indent="-352425">
              <a:buFont typeface="Wingdings" panose="05000000000000000000" pitchFamily="2" charset="2"/>
              <a:buChar char="ü"/>
            </a:pPr>
            <a:r>
              <a:rPr lang="fr-FR" sz="2000" dirty="0">
                <a:latin typeface="Arial" panose="020B0604020202020204" pitchFamily="34" charset="0"/>
              </a:rPr>
              <a:t>Une étude des 5 fonctions supports : RH, finances, Système d’Information, logistique,</a:t>
            </a:r>
            <a:br>
              <a:rPr lang="fr-FR" sz="2000" dirty="0"/>
            </a:br>
            <a:r>
              <a:rPr lang="fr-FR" sz="2000" dirty="0">
                <a:latin typeface="Arial" panose="020B0604020202020204" pitchFamily="34" charset="0"/>
              </a:rPr>
              <a:t>communication; et 1 fonction soutien : scolarité</a:t>
            </a:r>
          </a:p>
          <a:p>
            <a:pPr marL="714375" indent="-352425">
              <a:buFont typeface="Wingdings" panose="05000000000000000000" pitchFamily="2" charset="2"/>
              <a:buChar char="ü"/>
            </a:pPr>
            <a:r>
              <a:rPr lang="fr-FR" sz="2000" dirty="0">
                <a:latin typeface="Arial" panose="020B0604020202020204" pitchFamily="34" charset="0"/>
              </a:rPr>
              <a:t>Exploitation d’un questionnaire (303 répondants) et 88 personnes auditionnées en</a:t>
            </a:r>
            <a:br>
              <a:rPr lang="fr-FR" sz="2000" dirty="0"/>
            </a:br>
            <a:r>
              <a:rPr lang="fr-FR" sz="2000" dirty="0">
                <a:latin typeface="Arial" panose="020B0604020202020204" pitchFamily="34" charset="0"/>
              </a:rPr>
              <a:t>entretiens collectifs</a:t>
            </a:r>
          </a:p>
          <a:p>
            <a:pPr marL="714375" indent="-352425">
              <a:buFont typeface="Wingdings" panose="05000000000000000000" pitchFamily="2" charset="2"/>
              <a:buChar char="ü"/>
            </a:pPr>
            <a:r>
              <a:rPr lang="fr-FR" sz="2000" dirty="0">
                <a:latin typeface="Arial" panose="020B0604020202020204" pitchFamily="34" charset="0"/>
              </a:rPr>
              <a:t>Les livrables : un rapport transversal et 6 monographies thématiques</a:t>
            </a:r>
          </a:p>
          <a:p>
            <a:endParaRPr lang="fr-FR" sz="2000" dirty="0">
              <a:latin typeface="Arial" panose="020B0604020202020204" pitchFamily="34" charset="0"/>
            </a:endParaRPr>
          </a:p>
          <a:p>
            <a:pPr marL="361950" indent="-361950"/>
            <a:r>
              <a:rPr lang="fr-FR" sz="2000" b="1" dirty="0">
                <a:latin typeface="Arial" panose="020B0604020202020204" pitchFamily="34" charset="0"/>
              </a:rPr>
              <a:t>Le diagnostic posé dans 3 champs complémentaires :</a:t>
            </a:r>
          </a:p>
          <a:p>
            <a:pPr marL="714375" indent="-457200">
              <a:buFont typeface="+mj-lt"/>
              <a:buAutoNum type="arabicPeriod"/>
            </a:pPr>
            <a:r>
              <a:rPr lang="fr-FR" sz="2000" dirty="0">
                <a:latin typeface="Arial" panose="020B0604020202020204" pitchFamily="34" charset="0"/>
              </a:rPr>
              <a:t>« L’organisation de l’UP génère une dispersion des compétences »</a:t>
            </a:r>
          </a:p>
          <a:p>
            <a:pPr marL="714375" indent="-457200">
              <a:buFont typeface="+mj-lt"/>
              <a:buAutoNum type="arabicPeriod"/>
            </a:pPr>
            <a:r>
              <a:rPr lang="fr-FR" sz="2000" dirty="0">
                <a:latin typeface="Arial" panose="020B0604020202020204" pitchFamily="34" charset="0"/>
              </a:rPr>
              <a:t>« La relation centrale / composantes est défaillante (gouvernance et fonctionnement) »</a:t>
            </a:r>
          </a:p>
          <a:p>
            <a:pPr marL="714375" indent="-457200">
              <a:buFont typeface="+mj-lt"/>
              <a:buAutoNum type="arabicPeriod"/>
            </a:pPr>
            <a:r>
              <a:rPr lang="fr-FR" sz="2000" dirty="0">
                <a:latin typeface="Arial" panose="020B0604020202020204" pitchFamily="34" charset="0"/>
              </a:rPr>
              <a:t>« Les modalités de travail sont à améliorer (processus, outils et pilotage) »</a:t>
            </a:r>
            <a:endParaRPr lang="fr-FR" sz="2000" dirty="0"/>
          </a:p>
        </p:txBody>
      </p:sp>
      <p:sp>
        <p:nvSpPr>
          <p:cNvPr id="8" name="ZoneTexte 7">
            <a:extLst>
              <a:ext uri="{FF2B5EF4-FFF2-40B4-BE49-F238E27FC236}">
                <a16:creationId xmlns:a16="http://schemas.microsoft.com/office/drawing/2014/main" id="{85D865EB-E7AF-4467-8C10-6AB63DB859DE}"/>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4294579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a:defRPr/>
            </a:pPr>
            <a:r>
              <a:rPr lang="fr-FR" sz="2400" b="1" cap="all" dirty="0">
                <a:solidFill>
                  <a:srgbClr val="AA1901"/>
                </a:solidFill>
                <a:latin typeface="Neo Sans Std" panose="020B0504030504040204" pitchFamily="34" charset="0"/>
              </a:rPr>
              <a:t>Le rapport de l’IGESR : Les suites données</a:t>
            </a:r>
            <a:endParaRPr lang="fr-FR" sz="2400" dirty="0">
              <a:solidFill>
                <a:srgbClr val="AA1901"/>
              </a:solidFill>
              <a:latin typeface="Neo Sans Std" panose="020B0504030504040204" pitchFamily="34" charset="0"/>
            </a:endParaRPr>
          </a:p>
        </p:txBody>
      </p:sp>
      <p:sp>
        <p:nvSpPr>
          <p:cNvPr id="3" name="Espace réservé du contenu 2">
            <a:extLst>
              <a:ext uri="{FF2B5EF4-FFF2-40B4-BE49-F238E27FC236}">
                <a16:creationId xmlns:a16="http://schemas.microsoft.com/office/drawing/2014/main" id="{4F611E3D-2895-4828-838E-5771CFD70217}"/>
              </a:ext>
            </a:extLst>
          </p:cNvPr>
          <p:cNvSpPr>
            <a:spLocks noGrp="1"/>
          </p:cNvSpPr>
          <p:nvPr>
            <p:ph idx="1"/>
          </p:nvPr>
        </p:nvSpPr>
        <p:spPr>
          <a:xfrm>
            <a:off x="901890" y="1050147"/>
            <a:ext cx="11125200" cy="4351338"/>
          </a:xfrm>
        </p:spPr>
        <p:txBody>
          <a:bodyPr>
            <a:noAutofit/>
          </a:bodyPr>
          <a:lstStyle/>
          <a:p>
            <a:r>
              <a:rPr lang="fr-FR" sz="2000" b="1" dirty="0">
                <a:solidFill>
                  <a:schemeClr val="bg1"/>
                </a:solidFill>
                <a:highlight>
                  <a:srgbClr val="FF0000"/>
                </a:highlight>
                <a:latin typeface="Arial" panose="020B0604020202020204" pitchFamily="34" charset="0"/>
              </a:rPr>
              <a:t>Etape 1 : septembre-octobre 2023, la restitution des IGESR</a:t>
            </a:r>
            <a:r>
              <a:rPr lang="fr-FR" sz="2000" b="1" dirty="0">
                <a:solidFill>
                  <a:schemeClr val="bg1"/>
                </a:solidFill>
                <a:highlight>
                  <a:srgbClr val="FF0000"/>
                </a:highlight>
                <a:latin typeface="Courier New" panose="02070309020205020404" pitchFamily="49" charset="0"/>
              </a:rPr>
              <a:t> </a:t>
            </a:r>
            <a:r>
              <a:rPr lang="fr-FR" sz="2000" b="1" dirty="0">
                <a:solidFill>
                  <a:schemeClr val="bg1"/>
                </a:solidFill>
                <a:highlight>
                  <a:srgbClr val="FF0000"/>
                </a:highlight>
                <a:latin typeface="Arial" panose="020B0604020202020204" pitchFamily="34" charset="0"/>
              </a:rPr>
              <a:t>dans les instances</a:t>
            </a:r>
          </a:p>
          <a:p>
            <a:pPr marL="361950" indent="-361950"/>
            <a:r>
              <a:rPr lang="fr-FR" sz="2000" b="1" dirty="0">
                <a:latin typeface="Arial" panose="020B0604020202020204" pitchFamily="34" charset="0"/>
              </a:rPr>
              <a:t>Le calendrier </a:t>
            </a:r>
          </a:p>
          <a:p>
            <a:pPr marL="714375" indent="-352425">
              <a:buFont typeface="+mj-lt"/>
              <a:buAutoNum type="arabicPeriod"/>
            </a:pPr>
            <a:r>
              <a:rPr lang="fr-FR" sz="2000" dirty="0">
                <a:latin typeface="Arial" panose="020B0604020202020204" pitchFamily="34" charset="0"/>
              </a:rPr>
              <a:t>Le 22 septembre 2023 comité de suivi de la mission d’accompagnement</a:t>
            </a:r>
          </a:p>
          <a:p>
            <a:pPr marL="714375" indent="-352425">
              <a:buFont typeface="+mj-lt"/>
              <a:buAutoNum type="arabicPeriod"/>
            </a:pPr>
            <a:r>
              <a:rPr lang="fr-FR" sz="2000" dirty="0">
                <a:latin typeface="Arial" panose="020B0604020202020204" pitchFamily="34" charset="0"/>
              </a:rPr>
              <a:t>Le 25 septembre 2023 Conférence de rentrée des directeurs de composantes</a:t>
            </a:r>
          </a:p>
          <a:p>
            <a:pPr marL="714375" indent="-352425">
              <a:buFont typeface="+mj-lt"/>
              <a:buAutoNum type="arabicPeriod"/>
            </a:pPr>
            <a:r>
              <a:rPr lang="fr-FR" sz="2000" dirty="0">
                <a:latin typeface="Arial" panose="020B0604020202020204" pitchFamily="34" charset="0"/>
              </a:rPr>
              <a:t>Le 13 octobre 2023 conseil d’administration de l’université</a:t>
            </a:r>
          </a:p>
          <a:p>
            <a:pPr marL="714375" indent="-352425">
              <a:buFont typeface="+mj-lt"/>
              <a:buAutoNum type="arabicPeriod"/>
            </a:pPr>
            <a:r>
              <a:rPr lang="fr-FR" sz="2000" dirty="0">
                <a:latin typeface="Arial" panose="020B0604020202020204" pitchFamily="34" charset="0"/>
              </a:rPr>
              <a:t>Le 16 octobre 2023 réunion de la Direction générale des services avec les chefs</a:t>
            </a:r>
            <a:br>
              <a:rPr lang="fr-FR" sz="2000" dirty="0"/>
            </a:br>
            <a:r>
              <a:rPr lang="fr-FR" sz="2000" dirty="0">
                <a:latin typeface="Arial" panose="020B0604020202020204" pitchFamily="34" charset="0"/>
              </a:rPr>
              <a:t>de services et les responsables de composantes</a:t>
            </a:r>
          </a:p>
          <a:p>
            <a:endParaRPr lang="fr-FR" sz="2000" b="1" dirty="0">
              <a:solidFill>
                <a:schemeClr val="bg1"/>
              </a:solidFill>
              <a:highlight>
                <a:srgbClr val="FF0000"/>
              </a:highlight>
              <a:latin typeface="Arial" panose="020B0604020202020204" pitchFamily="34" charset="0"/>
            </a:endParaRPr>
          </a:p>
          <a:p>
            <a:r>
              <a:rPr lang="fr-FR" sz="2000" b="1" dirty="0">
                <a:solidFill>
                  <a:schemeClr val="bg1"/>
                </a:solidFill>
                <a:highlight>
                  <a:srgbClr val="FF0000"/>
                </a:highlight>
                <a:latin typeface="Arial" panose="020B0604020202020204" pitchFamily="34" charset="0"/>
              </a:rPr>
              <a:t>Etape 2 : octobre-décembre 2023, la phase d’appropriation</a:t>
            </a:r>
            <a:r>
              <a:rPr lang="fr-FR" sz="2000" b="1" dirty="0">
                <a:solidFill>
                  <a:schemeClr val="bg1"/>
                </a:solidFill>
                <a:highlight>
                  <a:srgbClr val="FF0000"/>
                </a:highlight>
                <a:latin typeface="Courier New" panose="02070309020205020404" pitchFamily="49" charset="0"/>
              </a:rPr>
              <a:t> </a:t>
            </a:r>
            <a:r>
              <a:rPr lang="fr-FR" sz="2000" b="1" dirty="0">
                <a:solidFill>
                  <a:schemeClr val="bg1"/>
                </a:solidFill>
                <a:highlight>
                  <a:srgbClr val="FF0000"/>
                </a:highlight>
                <a:latin typeface="Arial" panose="020B0604020202020204" pitchFamily="34" charset="0"/>
              </a:rPr>
              <a:t>du rapport et les premières réflexions de la direction</a:t>
            </a:r>
          </a:p>
          <a:p>
            <a:pPr marL="361950" indent="-361950"/>
            <a:r>
              <a:rPr lang="fr-FR" sz="2000" b="1" dirty="0">
                <a:latin typeface="Arial" panose="020B0604020202020204" pitchFamily="34" charset="0"/>
              </a:rPr>
              <a:t>Le calendrier</a:t>
            </a:r>
          </a:p>
          <a:p>
            <a:pPr marL="714375" indent="-352425">
              <a:buFont typeface="+mj-lt"/>
              <a:buAutoNum type="arabicPeriod"/>
            </a:pPr>
            <a:r>
              <a:rPr lang="fr-FR" sz="2000" dirty="0">
                <a:latin typeface="Arial" panose="020B0604020202020204" pitchFamily="34" charset="0"/>
              </a:rPr>
              <a:t>A compter du 3 octobre 2023 jusqu’à la mi-décembre, lancement d’un cycle de</a:t>
            </a:r>
            <a:br>
              <a:rPr lang="fr-FR" sz="2000" dirty="0"/>
            </a:br>
            <a:r>
              <a:rPr lang="fr-FR" sz="2000" dirty="0">
                <a:latin typeface="Arial" panose="020B0604020202020204" pitchFamily="34" charset="0"/>
              </a:rPr>
              <a:t>réunions du bureau relatives aux orientations à donner à la lecture du rapport</a:t>
            </a:r>
          </a:p>
          <a:p>
            <a:pPr marL="714375" indent="-352425">
              <a:buFont typeface="+mj-lt"/>
              <a:buAutoNum type="arabicPeriod"/>
            </a:pPr>
            <a:r>
              <a:rPr lang="fr-FR" sz="2000" dirty="0">
                <a:latin typeface="Arial" panose="020B0604020202020204" pitchFamily="34" charset="0"/>
              </a:rPr>
              <a:t>Le 15 décembre 2023 CSA</a:t>
            </a:r>
          </a:p>
          <a:p>
            <a:pPr marL="714375" indent="-352425">
              <a:buFont typeface="+mj-lt"/>
              <a:buAutoNum type="arabicPeriod"/>
            </a:pPr>
            <a:r>
              <a:rPr lang="fr-FR" sz="2000" dirty="0">
                <a:latin typeface="Arial" panose="020B0604020202020204" pitchFamily="34" charset="0"/>
              </a:rPr>
              <a:t>Le 22 décembre 2023 conseil d’administration</a:t>
            </a:r>
          </a:p>
        </p:txBody>
      </p:sp>
      <p:sp>
        <p:nvSpPr>
          <p:cNvPr id="8" name="ZoneTexte 7">
            <a:extLst>
              <a:ext uri="{FF2B5EF4-FFF2-40B4-BE49-F238E27FC236}">
                <a16:creationId xmlns:a16="http://schemas.microsoft.com/office/drawing/2014/main" id="{64F0E555-B897-45CD-A0C3-E8F26708696E}"/>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3441817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a:bodyPr>
          <a:lstStyle/>
          <a:p>
            <a:pPr>
              <a:defRPr/>
            </a:pPr>
            <a:r>
              <a:rPr lang="fr-FR" sz="2400" b="1" cap="all" dirty="0">
                <a:solidFill>
                  <a:srgbClr val="AA1901"/>
                </a:solidFill>
                <a:latin typeface="Neo Sans Std" panose="020B0504030504040204" pitchFamily="34" charset="0"/>
              </a:rPr>
              <a:t>Le rapport de l’IGESR : Les suites données</a:t>
            </a:r>
            <a:endParaRPr lang="fr-FR" sz="2400" dirty="0">
              <a:solidFill>
                <a:srgbClr val="AA1901"/>
              </a:solidFill>
              <a:latin typeface="Neo Sans Std" panose="020B0504030504040204" pitchFamily="34" charset="0"/>
            </a:endParaRPr>
          </a:p>
        </p:txBody>
      </p:sp>
      <p:sp>
        <p:nvSpPr>
          <p:cNvPr id="9" name="ZoneTexte 8">
            <a:extLst>
              <a:ext uri="{FF2B5EF4-FFF2-40B4-BE49-F238E27FC236}">
                <a16:creationId xmlns:a16="http://schemas.microsoft.com/office/drawing/2014/main" id="{86F4AD4C-028D-4F71-8D89-8402CD6F4ADF}"/>
              </a:ext>
            </a:extLst>
          </p:cNvPr>
          <p:cNvSpPr txBox="1"/>
          <p:nvPr/>
        </p:nvSpPr>
        <p:spPr>
          <a:xfrm>
            <a:off x="416859" y="679435"/>
            <a:ext cx="11979258" cy="3416320"/>
          </a:xfrm>
          <a:prstGeom prst="rect">
            <a:avLst/>
          </a:prstGeom>
          <a:noFill/>
        </p:spPr>
        <p:txBody>
          <a:bodyPr wrap="square">
            <a:spAutoFit/>
          </a:bodyPr>
          <a:lstStyle/>
          <a:p>
            <a:br>
              <a:rPr lang="fr-FR" dirty="0">
                <a:highlight>
                  <a:srgbClr val="FF0000"/>
                </a:highlight>
              </a:rPr>
            </a:br>
            <a:endParaRPr lang="fr-FR" dirty="0">
              <a:effectLst/>
              <a:latin typeface="Arial" panose="020B0604020202020204" pitchFamily="34" charset="0"/>
            </a:endParaRPr>
          </a:p>
          <a:p>
            <a:r>
              <a:rPr lang="fr-FR" b="1" dirty="0">
                <a:solidFill>
                  <a:schemeClr val="bg1"/>
                </a:solidFill>
                <a:effectLst/>
                <a:highlight>
                  <a:srgbClr val="FF0000"/>
                </a:highlight>
                <a:latin typeface="Arial" panose="020B0604020202020204" pitchFamily="34" charset="0"/>
              </a:rPr>
              <a:t>Etape 3 : janvier-février 2024, la phase de diffusion du rapport et de confirmation des axes de travail </a:t>
            </a:r>
          </a:p>
          <a:p>
            <a:r>
              <a:rPr lang="fr-FR" b="1" dirty="0">
                <a:solidFill>
                  <a:schemeClr val="bg1"/>
                </a:solidFill>
                <a:effectLst/>
                <a:highlight>
                  <a:srgbClr val="FF0000"/>
                </a:highlight>
                <a:latin typeface="Arial" panose="020B0604020202020204" pitchFamily="34" charset="0"/>
              </a:rPr>
              <a:t>et de la démarche</a:t>
            </a:r>
          </a:p>
          <a:p>
            <a:endParaRPr lang="fr-FR" b="1" dirty="0">
              <a:solidFill>
                <a:schemeClr val="bg1"/>
              </a:solidFill>
              <a:effectLst/>
              <a:highlight>
                <a:srgbClr val="FF0000"/>
              </a:highlight>
              <a:latin typeface="Arial" panose="020B0604020202020204" pitchFamily="34" charset="0"/>
            </a:endParaRPr>
          </a:p>
          <a:p>
            <a:r>
              <a:rPr lang="fr-FR" b="1" dirty="0">
                <a:effectLst/>
                <a:latin typeface="Arial" panose="020B0604020202020204" pitchFamily="34" charset="0"/>
              </a:rPr>
              <a:t>Le calendrier</a:t>
            </a:r>
            <a:br>
              <a:rPr lang="fr-FR" dirty="0"/>
            </a:br>
            <a:r>
              <a:rPr lang="fr-FR" dirty="0">
                <a:effectLst/>
                <a:latin typeface="Arial" panose="020B0604020202020204" pitchFamily="34" charset="0"/>
              </a:rPr>
              <a:t>1. Le 8 janvier 2024 réflexion en séminaire politique (équipe de direction étendue)</a:t>
            </a:r>
            <a:br>
              <a:rPr lang="fr-FR" dirty="0"/>
            </a:br>
            <a:r>
              <a:rPr lang="fr-FR" dirty="0">
                <a:effectLst/>
                <a:latin typeface="Arial" panose="020B0604020202020204" pitchFamily="34" charset="0"/>
              </a:rPr>
              <a:t>2. Le 24 janvier 2024, présentation et échanges à la conférence des directeurs de composantes</a:t>
            </a:r>
            <a:br>
              <a:rPr lang="fr-FR" dirty="0"/>
            </a:br>
            <a:r>
              <a:rPr lang="fr-FR" dirty="0">
                <a:effectLst/>
                <a:latin typeface="Arial" panose="020B0604020202020204" pitchFamily="34" charset="0"/>
              </a:rPr>
              <a:t>3. Le 2 février 2024, présentation et débats au conseil d’administration</a:t>
            </a:r>
            <a:br>
              <a:rPr lang="fr-FR" dirty="0"/>
            </a:br>
            <a:r>
              <a:rPr lang="fr-FR" dirty="0">
                <a:effectLst/>
                <a:latin typeface="Arial" panose="020B0604020202020204" pitchFamily="34" charset="0"/>
              </a:rPr>
              <a:t>4. Semaine du 5 février, communication du rapport à la communauté universitaire</a:t>
            </a:r>
            <a:br>
              <a:rPr lang="fr-FR" dirty="0"/>
            </a:br>
            <a:r>
              <a:rPr lang="fr-FR" dirty="0">
                <a:effectLst/>
                <a:latin typeface="Arial" panose="020B0604020202020204" pitchFamily="34" charset="0"/>
              </a:rPr>
              <a:t>5. Le 7 février 2024, réflexion en séminaire de la direction générale des services puis avec les chefs de</a:t>
            </a:r>
            <a:br>
              <a:rPr lang="fr-FR" dirty="0"/>
            </a:br>
            <a:r>
              <a:rPr lang="fr-FR" dirty="0">
                <a:effectLst/>
                <a:latin typeface="Arial" panose="020B0604020202020204" pitchFamily="34" charset="0"/>
              </a:rPr>
              <a:t>services et les responsables administratifs</a:t>
            </a:r>
            <a:endParaRPr lang="fr-FR" b="1" dirty="0">
              <a:solidFill>
                <a:schemeClr val="bg1"/>
              </a:solidFill>
              <a:highlight>
                <a:srgbClr val="FF0000"/>
              </a:highlight>
            </a:endParaRPr>
          </a:p>
        </p:txBody>
      </p:sp>
      <p:sp>
        <p:nvSpPr>
          <p:cNvPr id="8" name="ZoneTexte 7">
            <a:extLst>
              <a:ext uri="{FF2B5EF4-FFF2-40B4-BE49-F238E27FC236}">
                <a16:creationId xmlns:a16="http://schemas.microsoft.com/office/drawing/2014/main" id="{4871D848-B3C3-4F4E-AF83-43CF8B136136}"/>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330138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EDADBDD5-0EF9-D24F-B739-1CFF323BEEC7}"/>
              </a:ext>
            </a:extLst>
          </p:cNvPr>
          <p:cNvGrpSpPr/>
          <p:nvPr/>
        </p:nvGrpSpPr>
        <p:grpSpPr>
          <a:xfrm>
            <a:off x="347737" y="5994815"/>
            <a:ext cx="485184" cy="485184"/>
            <a:chOff x="347737" y="5994815"/>
            <a:chExt cx="485184" cy="485184"/>
          </a:xfrm>
        </p:grpSpPr>
        <p:sp>
          <p:nvSpPr>
            <p:cNvPr id="6" name="Ellipse 5">
              <a:extLst>
                <a:ext uri="{FF2B5EF4-FFF2-40B4-BE49-F238E27FC236}">
                  <a16:creationId xmlns:a16="http://schemas.microsoft.com/office/drawing/2014/main" id="{35F4BD2D-6295-F647-BAF4-3B1244EEBBE9}"/>
                </a:ext>
              </a:extLst>
            </p:cNvPr>
            <p:cNvSpPr/>
            <p:nvPr/>
          </p:nvSpPr>
          <p:spPr>
            <a:xfrm>
              <a:off x="347737" y="5994815"/>
              <a:ext cx="485184" cy="485184"/>
            </a:xfrm>
            <a:prstGeom prst="ellipse">
              <a:avLst/>
            </a:prstGeom>
            <a:solidFill>
              <a:srgbClr val="A7968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ZoneTexte 6">
              <a:extLst>
                <a:ext uri="{FF2B5EF4-FFF2-40B4-BE49-F238E27FC236}">
                  <a16:creationId xmlns:a16="http://schemas.microsoft.com/office/drawing/2014/main" id="{EE047042-EF07-6740-A060-AE06613A437F}"/>
                </a:ext>
              </a:extLst>
            </p:cNvPr>
            <p:cNvSpPr txBox="1"/>
            <p:nvPr/>
          </p:nvSpPr>
          <p:spPr>
            <a:xfrm>
              <a:off x="417044" y="6074091"/>
              <a:ext cx="31290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C86295F-5155-8246-AF80-5FA61DA701F7}" type="slidenum">
                <a:rPr kumimoji="0" lang="fr-FR" sz="1800" b="1"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fr-FR"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4" name="Titre 3"/>
          <p:cNvSpPr>
            <a:spLocks noGrp="1"/>
          </p:cNvSpPr>
          <p:nvPr>
            <p:ph type="title"/>
          </p:nvPr>
        </p:nvSpPr>
        <p:spPr>
          <a:xfrm>
            <a:off x="1206690" y="336945"/>
            <a:ext cx="10515600" cy="726696"/>
          </a:xfrm>
        </p:spPr>
        <p:txBody>
          <a:bodyPr>
            <a:normAutofit fontScale="90000"/>
          </a:bodyPr>
          <a:lstStyle/>
          <a:p>
            <a:pPr>
              <a:defRPr/>
            </a:pPr>
            <a:r>
              <a:rPr lang="fr-FR" sz="2400" b="1" cap="all" dirty="0">
                <a:solidFill>
                  <a:srgbClr val="AA1901"/>
                </a:solidFill>
                <a:latin typeface="Neo Sans Std" panose="020B0504030504040204" pitchFamily="34" charset="0"/>
              </a:rPr>
              <a:t>Le rapport de l’IGESR : Les axes de travail pour l’administration</a:t>
            </a:r>
            <a:endParaRPr lang="fr-FR" sz="2400" dirty="0">
              <a:solidFill>
                <a:srgbClr val="AA1901"/>
              </a:solidFill>
              <a:latin typeface="Neo Sans Std" panose="020B0504030504040204" pitchFamily="34" charset="0"/>
            </a:endParaRPr>
          </a:p>
        </p:txBody>
      </p:sp>
      <p:sp>
        <p:nvSpPr>
          <p:cNvPr id="8" name="ZoneTexte 7">
            <a:extLst>
              <a:ext uri="{FF2B5EF4-FFF2-40B4-BE49-F238E27FC236}">
                <a16:creationId xmlns:a16="http://schemas.microsoft.com/office/drawing/2014/main" id="{B13DA956-3534-4509-9EF2-5023F2B9974D}"/>
              </a:ext>
            </a:extLst>
          </p:cNvPr>
          <p:cNvSpPr txBox="1"/>
          <p:nvPr/>
        </p:nvSpPr>
        <p:spPr>
          <a:xfrm>
            <a:off x="416859" y="679435"/>
            <a:ext cx="11979258" cy="3277820"/>
          </a:xfrm>
          <a:prstGeom prst="rect">
            <a:avLst/>
          </a:prstGeom>
          <a:noFill/>
        </p:spPr>
        <p:txBody>
          <a:bodyPr wrap="square">
            <a:spAutoFit/>
          </a:bodyPr>
          <a:lstStyle/>
          <a:p>
            <a:br>
              <a:rPr lang="fr-FR" dirty="0">
                <a:highlight>
                  <a:srgbClr val="FF0000"/>
                </a:highlight>
              </a:rPr>
            </a:br>
            <a:endParaRPr lang="fr-FR" b="1" dirty="0">
              <a:solidFill>
                <a:schemeClr val="bg1"/>
              </a:solidFill>
              <a:effectLst/>
              <a:highlight>
                <a:srgbClr val="FF0000"/>
              </a:highlight>
              <a:latin typeface="Arial" panose="020B0604020202020204" pitchFamily="34" charset="0"/>
            </a:endParaRPr>
          </a:p>
          <a:p>
            <a:pPr marL="285750" indent="-285750">
              <a:spcBef>
                <a:spcPts val="600"/>
              </a:spcBef>
              <a:spcAft>
                <a:spcPts val="600"/>
              </a:spcAft>
              <a:buFont typeface="Wingdings" panose="05000000000000000000" pitchFamily="2" charset="2"/>
              <a:buChar char="q"/>
            </a:pPr>
            <a:r>
              <a:rPr lang="fr-FR" b="1" dirty="0">
                <a:effectLst/>
                <a:latin typeface="Arial" panose="020B0604020202020204" pitchFamily="34" charset="0"/>
              </a:rPr>
              <a:t>La démarche privilégiée : prendre en compte toutes les dimensions du rapport et avancer par étapes</a:t>
            </a:r>
          </a:p>
          <a:p>
            <a:pPr marL="715963" indent="-285750">
              <a:spcBef>
                <a:spcPts val="600"/>
              </a:spcBef>
              <a:spcAft>
                <a:spcPts val="600"/>
              </a:spcAft>
              <a:buFont typeface="Wingdings" panose="05000000000000000000" pitchFamily="2" charset="2"/>
              <a:buChar char="ü"/>
            </a:pPr>
            <a:r>
              <a:rPr lang="fr-FR" dirty="0">
                <a:effectLst/>
                <a:latin typeface="Arial" panose="020B0604020202020204" pitchFamily="34" charset="0"/>
              </a:rPr>
              <a:t>une démarche globale qui s’attache à l’organisation, au fonctionnement et aux processus : dépasser les structures et raisonner à partir des « métiers » de l’administration</a:t>
            </a:r>
          </a:p>
          <a:p>
            <a:pPr marL="715963" indent="-285750">
              <a:spcBef>
                <a:spcPts val="600"/>
              </a:spcBef>
              <a:spcAft>
                <a:spcPts val="600"/>
              </a:spcAft>
              <a:buFont typeface="Wingdings" panose="05000000000000000000" pitchFamily="2" charset="2"/>
              <a:buChar char="ü"/>
            </a:pPr>
            <a:r>
              <a:rPr lang="fr-FR" dirty="0">
                <a:effectLst/>
                <a:latin typeface="Arial" panose="020B0604020202020204" pitchFamily="34" charset="0"/>
              </a:rPr>
              <a:t>une démarche progressive, concertée et séquencée (expérimenter, consolider, établir)</a:t>
            </a:r>
          </a:p>
          <a:p>
            <a:pPr>
              <a:spcBef>
                <a:spcPts val="600"/>
              </a:spcBef>
              <a:spcAft>
                <a:spcPts val="600"/>
              </a:spcAft>
            </a:pPr>
            <a:endParaRPr lang="fr-FR" b="1" dirty="0">
              <a:solidFill>
                <a:schemeClr val="bg1"/>
              </a:solidFill>
              <a:highlight>
                <a:srgbClr val="FF0000"/>
              </a:highlight>
              <a:latin typeface="Arial" panose="020B0604020202020204" pitchFamily="34" charset="0"/>
            </a:endParaRPr>
          </a:p>
          <a:p>
            <a:pPr marL="285750" indent="-285750">
              <a:spcBef>
                <a:spcPts val="600"/>
              </a:spcBef>
              <a:spcAft>
                <a:spcPts val="600"/>
              </a:spcAft>
              <a:buFont typeface="Wingdings" panose="05000000000000000000" pitchFamily="2" charset="2"/>
              <a:buChar char="q"/>
            </a:pPr>
            <a:r>
              <a:rPr lang="fr-FR" b="1" dirty="0">
                <a:effectLst/>
                <a:latin typeface="Arial" panose="020B0604020202020204" pitchFamily="34" charset="0"/>
              </a:rPr>
              <a:t>12 chantiers ont été identifiés </a:t>
            </a:r>
            <a:r>
              <a:rPr lang="fr-FR" dirty="0">
                <a:effectLst/>
                <a:latin typeface="Arial" panose="020B0604020202020204" pitchFamily="34" charset="0"/>
              </a:rPr>
              <a:t>dont certains sont déjà portés par le COMP, les politiques RH récemment adoptées, le projet d’administration, le déploiement de nouveaux outils.</a:t>
            </a:r>
            <a:endParaRPr lang="fr-FR" b="1" dirty="0">
              <a:solidFill>
                <a:schemeClr val="bg1"/>
              </a:solidFill>
              <a:highlight>
                <a:srgbClr val="FF0000"/>
              </a:highlight>
            </a:endParaRPr>
          </a:p>
        </p:txBody>
      </p:sp>
      <p:sp>
        <p:nvSpPr>
          <p:cNvPr id="9" name="ZoneTexte 8">
            <a:extLst>
              <a:ext uri="{FF2B5EF4-FFF2-40B4-BE49-F238E27FC236}">
                <a16:creationId xmlns:a16="http://schemas.microsoft.com/office/drawing/2014/main" id="{BD28313F-DA54-4144-AB2C-DC568F424EB7}"/>
              </a:ext>
            </a:extLst>
          </p:cNvPr>
          <p:cNvSpPr txBox="1"/>
          <p:nvPr/>
        </p:nvSpPr>
        <p:spPr>
          <a:xfrm>
            <a:off x="9676463" y="6608960"/>
            <a:ext cx="2944244"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CONSEIL UFR SFA </a:t>
            </a:r>
            <a:r>
              <a:rPr lang="fr-FR" sz="1050" cap="all" dirty="0">
                <a:solidFill>
                  <a:prstClr val="white">
                    <a:lumMod val="65000"/>
                  </a:prstClr>
                </a:solidFill>
                <a:latin typeface="Arial" panose="020B0604020202020204" pitchFamily="34" charset="0"/>
                <a:cs typeface="Arial" panose="020B0604020202020204" pitchFamily="34" charset="0"/>
              </a:rPr>
              <a:t>12</a:t>
            </a:r>
            <a:r>
              <a:rPr kumimoji="0" lang="fr-FR" sz="1050" b="0" i="0" u="none" strike="noStrike" kern="1200" cap="all"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rPr>
              <a:t>/03/24</a:t>
            </a:r>
          </a:p>
        </p:txBody>
      </p:sp>
    </p:spTree>
    <p:extLst>
      <p:ext uri="{BB962C8B-B14F-4D97-AF65-F5344CB8AC3E}">
        <p14:creationId xmlns:p14="http://schemas.microsoft.com/office/powerpoint/2010/main" val="280342681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s Formation" id="{02F6B81A-E11D-406F-AD49-497CDC7D0973}" vid="{E7ABBFE8-C9BB-4241-AF2C-9D323CF0ED61}"/>
    </a:ext>
  </a:extLst>
</a:theme>
</file>

<file path=ppt/theme/theme2.xml><?xml version="1.0" encoding="utf-8"?>
<a:theme xmlns:a="http://schemas.openxmlformats.org/drawingml/2006/main" name="2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Templates Formation</Template>
  <TotalTime>23156</TotalTime>
  <Words>5216</Words>
  <Application>Microsoft Office PowerPoint</Application>
  <PresentationFormat>Grand écran</PresentationFormat>
  <Paragraphs>580</Paragraphs>
  <Slides>50</Slides>
  <Notes>16</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50</vt:i4>
      </vt:variant>
    </vt:vector>
  </HeadingPairs>
  <TitlesOfParts>
    <vt:vector size="59" baseType="lpstr">
      <vt:lpstr>Arial</vt:lpstr>
      <vt:lpstr>Calibri</vt:lpstr>
      <vt:lpstr>Calibri Light</vt:lpstr>
      <vt:lpstr>Courier New</vt:lpstr>
      <vt:lpstr>Neo Sans Std</vt:lpstr>
      <vt:lpstr>Tw Cen MT</vt:lpstr>
      <vt:lpstr>Wingdings</vt:lpstr>
      <vt:lpstr>Thème Office</vt:lpstr>
      <vt:lpstr>2_Thème Office</vt:lpstr>
      <vt:lpstr>Présentation PowerPoint</vt:lpstr>
      <vt:lpstr>Présentation PowerPoint</vt:lpstr>
      <vt:lpstr>Présentation PowerPoint</vt:lpstr>
      <vt:lpstr>Informations générales – Retour sur la dernière commission vie étudiante</vt:lpstr>
      <vt:lpstr>Le rapport de l’IGESR : rappel des enjeux</vt:lpstr>
      <vt:lpstr>Le rapport de l’IGESR : rappel DU Diagnostic</vt:lpstr>
      <vt:lpstr>Le rapport de l’IGESR : Les suites données</vt:lpstr>
      <vt:lpstr>Le rapport de l’IGESR : Les suites données</vt:lpstr>
      <vt:lpstr>Le rapport de l’IGESR : Les axes de travail pour l’administration</vt:lpstr>
      <vt:lpstr>Le rapport de l’IGESR : Les axes de travail pour l’administration</vt:lpstr>
      <vt:lpstr>Le rapport de l’IGESR : Les axes de travail pour l’administration</vt:lpstr>
      <vt:lpstr>Le rapport de l’IGESR : Les axes de travail pour l’administration</vt:lpstr>
      <vt:lpstr>Le rapport de l’IGESR : Les axes de travail pour l’administration</vt:lpstr>
      <vt:lpstr>Le rapport de l’IGESR : Les axes de travail pour l’administration</vt:lpstr>
      <vt:lpstr>Le rapport de l’IGESR : Les axes de travail pour l’administration</vt:lpstr>
      <vt:lpstr>Le rapport de l’IGESR : Les axes de travail pour l’administration</vt:lpstr>
      <vt:lpstr>Présentation PowerPoint</vt:lpstr>
      <vt:lpstr>Présentation PowerPoint</vt:lpstr>
      <vt:lpstr>Réflexions pour l’ORGANISATION DU SOUTIEN AUX FORMATIONS</vt:lpstr>
      <vt:lpstr>Réflexions pour l’ORGANISATION DU SOUTIEN AUX FORMATIONS</vt:lpstr>
      <vt:lpstr>Réflexions pour l’ORGANISATION DU SOUTIEN AUX FORMATIONS</vt:lpstr>
      <vt:lpstr>Réflexions pour l’ORGANISATION DU SOUTIEN AUX FORMATIONS</vt:lpstr>
      <vt:lpstr>Réflexions pour l’ORGANISATION DU SOUTIEN AUX FORMATIONS</vt:lpstr>
      <vt:lpstr>Réflexions pour l’ORGANISATION DU SOUTIEN AUX FORMATIONS</vt:lpstr>
      <vt:lpstr>Réflexions pour l’ORGANISATION DU SOUTIEN AUX FORMATIONS</vt:lpstr>
      <vt:lpstr>Réflexions pour l’ORGANISATION DU SOUTIEN AUX FORMATIONS</vt:lpstr>
      <vt:lpstr>Réflexions pour l’ORGANISATION DU SOUTIEN AUX FORMATIONS</vt:lpstr>
      <vt:lpstr>Réflexions pour l’ORGANISATION DU SOUTIEN AUX FORMATIONS</vt:lpstr>
      <vt:lpstr>Présentation PowerPoint</vt:lpstr>
      <vt:lpstr>Présentation PowerPoint</vt:lpstr>
      <vt:lpstr>Présentation PowerPoint</vt:lpstr>
      <vt:lpstr>Présentation PowerPoint</vt:lpstr>
      <vt:lpstr>Exécution budgétaire 2023</vt:lpstr>
      <vt:lpstr>Exécution budgétaire 2023</vt:lpstr>
      <vt:lpstr>Présentation PowerPoint</vt:lpstr>
      <vt:lpstr>Investissements 2023 : Rappel des achats réalisés</vt:lpstr>
      <vt:lpstr>Investissements 2023 : Rappel des achats réalisés</vt:lpstr>
      <vt:lpstr>Investissements 2023 : Rappel des achats réalisés</vt:lpstr>
      <vt:lpstr>Investissements 2024 : les ressources</vt:lpstr>
      <vt:lpstr>Investissements : Bilan Apport/Demandes SFA</vt:lpstr>
      <vt:lpstr>Détails des investissements demandés</vt:lpstr>
      <vt:lpstr>Détails des investissements demandés</vt:lpstr>
      <vt:lpstr>Détails des investissements demandés</vt:lpstr>
      <vt:lpstr>Détails des investissements demandés</vt:lpstr>
      <vt:lpstr>Détails des investissements demandés</vt:lpstr>
      <vt:lpstr>Détails des investissements demandés</vt:lpstr>
      <vt:lpstr>Détails des investissements demandés</vt:lpstr>
      <vt:lpstr>Investissements proposés en vague 1</vt:lpstr>
      <vt:lpstr>Investissements proposés en vague 1 financés ou cofinancés sur budget sfa</vt:lpstr>
      <vt:lpstr>Présentation PowerPoint</vt:lpstr>
    </vt:vector>
  </TitlesOfParts>
  <Company>UP SFA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Martine Garcia</dc:creator>
  <cp:lastModifiedBy>Dauvergne Elodie</cp:lastModifiedBy>
  <cp:revision>1654</cp:revision>
  <cp:lastPrinted>2021-09-09T11:41:03Z</cp:lastPrinted>
  <dcterms:created xsi:type="dcterms:W3CDTF">2020-07-01T16:24:10Z</dcterms:created>
  <dcterms:modified xsi:type="dcterms:W3CDTF">2024-04-12T08:46:04Z</dcterms:modified>
</cp:coreProperties>
</file>