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33"/>
  </p:notesMasterIdLst>
  <p:handoutMasterIdLst>
    <p:handoutMasterId r:id="rId34"/>
  </p:handoutMasterIdLst>
  <p:sldIdLst>
    <p:sldId id="557" r:id="rId3"/>
    <p:sldId id="259" r:id="rId4"/>
    <p:sldId id="1480" r:id="rId5"/>
    <p:sldId id="631" r:id="rId6"/>
    <p:sldId id="1654" r:id="rId7"/>
    <p:sldId id="1636" r:id="rId8"/>
    <p:sldId id="1637" r:id="rId9"/>
    <p:sldId id="1638" r:id="rId10"/>
    <p:sldId id="1639" r:id="rId11"/>
    <p:sldId id="1640" r:id="rId12"/>
    <p:sldId id="1520" r:id="rId13"/>
    <p:sldId id="1596" r:id="rId14"/>
    <p:sldId id="1625" r:id="rId15"/>
    <p:sldId id="1633" r:id="rId16"/>
    <p:sldId id="1642" r:id="rId17"/>
    <p:sldId id="1643" r:id="rId18"/>
    <p:sldId id="1634" r:id="rId19"/>
    <p:sldId id="1644" r:id="rId20"/>
    <p:sldId id="1635" r:id="rId21"/>
    <p:sldId id="1612" r:id="rId22"/>
    <p:sldId id="1649" r:id="rId23"/>
    <p:sldId id="1645" r:id="rId24"/>
    <p:sldId id="1646" r:id="rId25"/>
    <p:sldId id="1648" r:id="rId26"/>
    <p:sldId id="1647" r:id="rId27"/>
    <p:sldId id="1650" r:id="rId28"/>
    <p:sldId id="1651" r:id="rId29"/>
    <p:sldId id="1652" r:id="rId30"/>
    <p:sldId id="1653" r:id="rId31"/>
    <p:sldId id="1597" r:id="rId3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e Garcia" initials="MG" lastIdx="2" clrIdx="0">
    <p:extLst>
      <p:ext uri="{19B8F6BF-5375-455C-9EA6-DF929625EA0E}">
        <p15:presenceInfo xmlns:p15="http://schemas.microsoft.com/office/powerpoint/2012/main" userId="20242f5e1bf030ec" providerId="Windows Live"/>
      </p:ext>
    </p:extLst>
  </p:cmAuthor>
  <p:cmAuthor id="2" name="Poussard Anne Marie" initials="PAM" lastIdx="1" clrIdx="1">
    <p:extLst>
      <p:ext uri="{19B8F6BF-5375-455C-9EA6-DF929625EA0E}">
        <p15:presenceInfo xmlns:p15="http://schemas.microsoft.com/office/powerpoint/2012/main" userId="S-1-5-21-4021341164-913601702-975304898-1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901"/>
    <a:srgbClr val="E9EBF5"/>
    <a:srgbClr val="E7E6E6"/>
    <a:srgbClr val="E7E7E7"/>
    <a:srgbClr val="92D050"/>
    <a:srgbClr val="CFD5EA"/>
    <a:srgbClr val="DEDEDE"/>
    <a:srgbClr val="917E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6242" autoAdjust="0"/>
  </p:normalViewPr>
  <p:slideViewPr>
    <p:cSldViewPr snapToGrid="0" snapToObjects="1">
      <p:cViewPr varScale="1">
        <p:scale>
          <a:sx n="114" d="100"/>
          <a:sy n="114" d="100"/>
        </p:scale>
        <p:origin x="360" y="102"/>
      </p:cViewPr>
      <p:guideLst>
        <p:guide orient="horz" pos="2160"/>
        <p:guide pos="3840"/>
      </p:guideLst>
    </p:cSldViewPr>
  </p:slideViewPr>
  <p:outlineViewPr>
    <p:cViewPr>
      <p:scale>
        <a:sx n="33" d="100"/>
        <a:sy n="33" d="100"/>
      </p:scale>
      <p:origin x="0" y="-13200"/>
    </p:cViewPr>
  </p:outlineViewPr>
  <p:notesTextViewPr>
    <p:cViewPr>
      <p:scale>
        <a:sx n="3" d="2"/>
        <a:sy n="3" d="2"/>
      </p:scale>
      <p:origin x="0" y="0"/>
    </p:cViewPr>
  </p:notesTextViewPr>
  <p:sorterViewPr>
    <p:cViewPr varScale="1">
      <p:scale>
        <a:sx n="1" d="1"/>
        <a:sy n="1" d="1"/>
      </p:scale>
      <p:origin x="0" y="-2124"/>
    </p:cViewPr>
  </p:sorterViewPr>
  <p:notesViewPr>
    <p:cSldViewPr snapToGrid="0" snapToObjects="1">
      <p:cViewPr varScale="1">
        <p:scale>
          <a:sx n="88" d="100"/>
          <a:sy n="88" d="100"/>
        </p:scale>
        <p:origin x="253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C0C0F86-0440-4FF3-A141-48B1EAD813AE}" type="datetimeFigureOut">
              <a:rPr lang="fr-FR" smtClean="0"/>
              <a:t>11/01/2024</a:t>
            </a:fld>
            <a:endParaRPr lang="fr-FR" dirty="0"/>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280DD7-1BCB-452C-9B27-FF1421E9FE53}" type="slidenum">
              <a:rPr lang="fr-FR" smtClean="0"/>
              <a:t>‹N°›</a:t>
            </a:fld>
            <a:endParaRPr lang="fr-FR" dirty="0"/>
          </a:p>
        </p:txBody>
      </p:sp>
    </p:spTree>
    <p:extLst>
      <p:ext uri="{BB962C8B-B14F-4D97-AF65-F5344CB8AC3E}">
        <p14:creationId xmlns:p14="http://schemas.microsoft.com/office/powerpoint/2010/main" val="3425601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29DA1B-8904-F14E-AE38-09FE9399BF18}" type="datetimeFigureOut">
              <a:rPr lang="fr-FR" smtClean="0"/>
              <a:t>11/01/2024</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35FD5A-53D3-C04F-9559-14394F4E59DF}" type="slidenum">
              <a:rPr lang="fr-FR" smtClean="0"/>
              <a:t>‹N°›</a:t>
            </a:fld>
            <a:endParaRPr lang="fr-FR" dirty="0"/>
          </a:p>
        </p:txBody>
      </p:sp>
    </p:spTree>
    <p:extLst>
      <p:ext uri="{BB962C8B-B14F-4D97-AF65-F5344CB8AC3E}">
        <p14:creationId xmlns:p14="http://schemas.microsoft.com/office/powerpoint/2010/main" val="308000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67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11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604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7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322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8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16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75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56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5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85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91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13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5FD5A-53D3-C04F-9559-14394F4E59D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65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3CF81-EE1E-FD43-A986-B366C5F117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48195DD-6093-0F4D-A48D-98A60B4F1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84997082-9598-1D4E-9F57-89B894AAFC32}"/>
              </a:ext>
            </a:extLst>
          </p:cNvPr>
          <p:cNvSpPr>
            <a:spLocks noGrp="1"/>
          </p:cNvSpPr>
          <p:nvPr>
            <p:ph type="dt" sz="half" idx="10"/>
          </p:nvPr>
        </p:nvSpPr>
        <p:spPr/>
        <p:txBody>
          <a:bodyPr/>
          <a:lstStyle/>
          <a:p>
            <a:fld id="{4877B5D6-6480-944D-A1FA-00466C84379C}" type="datetimeFigureOut">
              <a:rPr lang="fr-FR" smtClean="0"/>
              <a:t>11/01/2024</a:t>
            </a:fld>
            <a:endParaRPr lang="fr-FR" dirty="0"/>
          </a:p>
        </p:txBody>
      </p:sp>
      <p:sp>
        <p:nvSpPr>
          <p:cNvPr id="5" name="Espace réservé du pied de page 4">
            <a:extLst>
              <a:ext uri="{FF2B5EF4-FFF2-40B4-BE49-F238E27FC236}">
                <a16:creationId xmlns:a16="http://schemas.microsoft.com/office/drawing/2014/main" id="{7D50DCD3-D7F8-FA4B-8F14-04A96AF7E533}"/>
              </a:ext>
            </a:extLst>
          </p:cNvPr>
          <p:cNvSpPr>
            <a:spLocks noGrp="1"/>
          </p:cNvSpPr>
          <p:nvPr>
            <p:ph type="ftr" sz="quarter" idx="11"/>
          </p:nvPr>
        </p:nvSpPr>
        <p:spPr/>
        <p:txBody>
          <a:bodyPr/>
          <a:lstStyle/>
          <a:p>
            <a:r>
              <a:rPr lang="fr-FR" dirty="0"/>
              <a:t>Commission Formation</a:t>
            </a:r>
          </a:p>
        </p:txBody>
      </p:sp>
      <p:sp>
        <p:nvSpPr>
          <p:cNvPr id="6" name="Espace réservé du numéro de diapositive 5">
            <a:extLst>
              <a:ext uri="{FF2B5EF4-FFF2-40B4-BE49-F238E27FC236}">
                <a16:creationId xmlns:a16="http://schemas.microsoft.com/office/drawing/2014/main" id="{D9791279-5418-5746-852F-B043CA4621F2}"/>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94929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73089-17B2-AC45-98F0-61744AD6AA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CD0686E-16D7-ED47-B0BF-78FA1BB2CA1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8587B9-3CDE-3542-8311-A8849C1FDCA9}"/>
              </a:ext>
            </a:extLst>
          </p:cNvPr>
          <p:cNvSpPr>
            <a:spLocks noGrp="1"/>
          </p:cNvSpPr>
          <p:nvPr>
            <p:ph type="dt" sz="half" idx="10"/>
          </p:nvPr>
        </p:nvSpPr>
        <p:spPr/>
        <p:txBody>
          <a:bodyPr/>
          <a:lstStyle/>
          <a:p>
            <a:fld id="{4877B5D6-6480-944D-A1FA-00466C84379C}" type="datetimeFigureOut">
              <a:rPr lang="fr-FR" smtClean="0"/>
              <a:t>11/01/2024</a:t>
            </a:fld>
            <a:endParaRPr lang="fr-FR" dirty="0"/>
          </a:p>
        </p:txBody>
      </p:sp>
      <p:sp>
        <p:nvSpPr>
          <p:cNvPr id="5" name="Espace réservé du pied de page 4">
            <a:extLst>
              <a:ext uri="{FF2B5EF4-FFF2-40B4-BE49-F238E27FC236}">
                <a16:creationId xmlns:a16="http://schemas.microsoft.com/office/drawing/2014/main" id="{0123124D-BA29-574E-9016-22A55FB22013}"/>
              </a:ext>
            </a:extLst>
          </p:cNvPr>
          <p:cNvSpPr>
            <a:spLocks noGrp="1"/>
          </p:cNvSpPr>
          <p:nvPr>
            <p:ph type="ftr" sz="quarter" idx="11"/>
          </p:nvPr>
        </p:nvSpPr>
        <p:spPr/>
        <p:txBody>
          <a:bodyPr/>
          <a:lstStyle/>
          <a:p>
            <a:r>
              <a:rPr lang="fr-FR" dirty="0"/>
              <a:t>Commission Formation</a:t>
            </a:r>
          </a:p>
        </p:txBody>
      </p:sp>
      <p:sp>
        <p:nvSpPr>
          <p:cNvPr id="6" name="Espace réservé du numéro de diapositive 5">
            <a:extLst>
              <a:ext uri="{FF2B5EF4-FFF2-40B4-BE49-F238E27FC236}">
                <a16:creationId xmlns:a16="http://schemas.microsoft.com/office/drawing/2014/main" id="{BB8CADBB-2218-AF4D-BC28-FA8F831BA34C}"/>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370355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8957188-47C8-7749-B7F6-0E3FE8D519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048488C-23F6-AB40-83B1-023BF932E2D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A1953A-DF28-F54C-A426-55EFDF304056}"/>
              </a:ext>
            </a:extLst>
          </p:cNvPr>
          <p:cNvSpPr>
            <a:spLocks noGrp="1"/>
          </p:cNvSpPr>
          <p:nvPr>
            <p:ph type="dt" sz="half" idx="10"/>
          </p:nvPr>
        </p:nvSpPr>
        <p:spPr/>
        <p:txBody>
          <a:bodyPr/>
          <a:lstStyle/>
          <a:p>
            <a:fld id="{4877B5D6-6480-944D-A1FA-00466C84379C}" type="datetimeFigureOut">
              <a:rPr lang="fr-FR" smtClean="0"/>
              <a:t>11/01/2024</a:t>
            </a:fld>
            <a:endParaRPr lang="fr-FR" dirty="0"/>
          </a:p>
        </p:txBody>
      </p:sp>
      <p:sp>
        <p:nvSpPr>
          <p:cNvPr id="5" name="Espace réservé du pied de page 4">
            <a:extLst>
              <a:ext uri="{FF2B5EF4-FFF2-40B4-BE49-F238E27FC236}">
                <a16:creationId xmlns:a16="http://schemas.microsoft.com/office/drawing/2014/main" id="{86068B67-4716-4A4C-BBEB-AC5FE618CBED}"/>
              </a:ext>
            </a:extLst>
          </p:cNvPr>
          <p:cNvSpPr>
            <a:spLocks noGrp="1"/>
          </p:cNvSpPr>
          <p:nvPr>
            <p:ph type="ftr" sz="quarter" idx="11"/>
          </p:nvPr>
        </p:nvSpPr>
        <p:spPr/>
        <p:txBody>
          <a:bodyPr/>
          <a:lstStyle/>
          <a:p>
            <a:r>
              <a:rPr lang="fr-FR" dirty="0"/>
              <a:t>Commission Formation</a:t>
            </a:r>
          </a:p>
        </p:txBody>
      </p:sp>
      <p:sp>
        <p:nvSpPr>
          <p:cNvPr id="6" name="Espace réservé du numéro de diapositive 5">
            <a:extLst>
              <a:ext uri="{FF2B5EF4-FFF2-40B4-BE49-F238E27FC236}">
                <a16:creationId xmlns:a16="http://schemas.microsoft.com/office/drawing/2014/main" id="{8758EF80-9089-FF4D-9195-30F675FFC545}"/>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3110240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3CF81-EE1E-FD43-A986-B366C5F117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48195DD-6093-0F4D-A48D-98A60B4F1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4997082-9598-1D4E-9F57-89B894AAFC32}"/>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5" name="Espace réservé du pied de page 4">
            <a:extLst>
              <a:ext uri="{FF2B5EF4-FFF2-40B4-BE49-F238E27FC236}">
                <a16:creationId xmlns:a16="http://schemas.microsoft.com/office/drawing/2014/main" id="{7D50DCD3-D7F8-FA4B-8F14-04A96AF7E5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791279-5418-5746-852F-B043CA4621F2}"/>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120980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66BFB-6AAA-0446-BFE5-1EA9ED9443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C37F65-B7B8-9447-9011-B00D4CADC20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519292-1142-B747-BC37-47C0A441D0D1}"/>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5" name="Espace réservé du pied de page 4">
            <a:extLst>
              <a:ext uri="{FF2B5EF4-FFF2-40B4-BE49-F238E27FC236}">
                <a16:creationId xmlns:a16="http://schemas.microsoft.com/office/drawing/2014/main" id="{8619A2FD-75BF-5545-8951-F850984847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B56F07-2BAC-F14B-B595-D7B49285EE93}"/>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317006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84CF2-C90A-4742-A1F9-BBBB5BFDA6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1347CAA-EFD5-C549-B87A-ACC76899D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7589B78-9B1B-2845-91EE-75DEB9B01DF1}"/>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5" name="Espace réservé du pied de page 4">
            <a:extLst>
              <a:ext uri="{FF2B5EF4-FFF2-40B4-BE49-F238E27FC236}">
                <a16:creationId xmlns:a16="http://schemas.microsoft.com/office/drawing/2014/main" id="{06B493ED-160B-1646-8F75-FFE53F9280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D9A91E-2E86-0049-A178-CB1951FB3BBD}"/>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4162040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8D237-3B95-1240-BE37-24CB496331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82A81A-8B22-B24E-B805-CBD11BB932A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DDDA2D9-7116-DD48-803E-3BFE451AD2F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87BB082-1502-9D45-8132-C918BCFF4026}"/>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6" name="Espace réservé du pied de page 5">
            <a:extLst>
              <a:ext uri="{FF2B5EF4-FFF2-40B4-BE49-F238E27FC236}">
                <a16:creationId xmlns:a16="http://schemas.microsoft.com/office/drawing/2014/main" id="{40CFCE91-3E4D-AF4C-941D-1BEF835E4D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4B0A5E-3A4B-B548-8FCF-C734873C314B}"/>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1750850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55F48-8697-EA42-A737-FAC742EF2FC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8DC15F-6C33-C942-9320-35A87B9E6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B04EAA9-BA4E-0942-9C69-7745C42A047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5A3522-DECA-7540-91B0-289B0567A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D840BFC-B9CE-594A-A8B8-7F52C3C7B13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BBA42B-122B-FB4B-8054-CC77E750BABF}"/>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8" name="Espace réservé du pied de page 7">
            <a:extLst>
              <a:ext uri="{FF2B5EF4-FFF2-40B4-BE49-F238E27FC236}">
                <a16:creationId xmlns:a16="http://schemas.microsoft.com/office/drawing/2014/main" id="{D54143BD-4A6A-3848-8D24-4A6A2B0EA6B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583671F-5004-314A-85BF-D576CDBC18F9}"/>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212623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FCD1D-9722-BB49-A52F-2E0B64943B7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8B548E6-9224-B84B-8F84-6455D6D54304}"/>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4" name="Espace réservé du pied de page 3">
            <a:extLst>
              <a:ext uri="{FF2B5EF4-FFF2-40B4-BE49-F238E27FC236}">
                <a16:creationId xmlns:a16="http://schemas.microsoft.com/office/drawing/2014/main" id="{1CE0B47D-FBB0-9540-A8DD-D99EC0CF38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60E75F-7564-B643-951C-23BF05D4CB2A}"/>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273291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2E0FFC6-96A0-4848-8987-191E6548683A}"/>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3" name="Espace réservé du pied de page 2">
            <a:extLst>
              <a:ext uri="{FF2B5EF4-FFF2-40B4-BE49-F238E27FC236}">
                <a16:creationId xmlns:a16="http://schemas.microsoft.com/office/drawing/2014/main" id="{58D36244-0CD0-F340-A349-690A11D15A3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CB19CA9-D86D-DA4A-88F4-D28CFF0785B0}"/>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333106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DCE2F-599F-3D4C-B318-C0AC368AD5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2B2B24-72B4-B441-A3A7-CFC629EBB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9EEBD9F-00B2-6C4C-A9A2-DFCEB64AD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EF9E1F-135F-1D43-AD03-405CC57DC17A}"/>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6" name="Espace réservé du pied de page 5">
            <a:extLst>
              <a:ext uri="{FF2B5EF4-FFF2-40B4-BE49-F238E27FC236}">
                <a16:creationId xmlns:a16="http://schemas.microsoft.com/office/drawing/2014/main" id="{2D92DF73-DFA1-B246-B475-CBED850985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D642B0-C678-714F-9FE9-6BA61CF96C97}"/>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351112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66BFB-6AAA-0446-BFE5-1EA9ED9443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C37F65-B7B8-9447-9011-B00D4CADC205}"/>
              </a:ext>
            </a:extLst>
          </p:cNvPr>
          <p:cNvSpPr>
            <a:spLocks noGrp="1"/>
          </p:cNvSpPr>
          <p:nvPr>
            <p:ph idx="1"/>
          </p:nvPr>
        </p:nvSpPr>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q"/>
              <a:defRPr/>
            </a:lvl2pPr>
            <a:lvl3pPr marL="1143000" indent="-228600">
              <a:buFont typeface="Wingdings" panose="05000000000000000000" pitchFamily="2" charset="2"/>
              <a:buChar char="q"/>
              <a:defRPr/>
            </a:lvl3pPr>
            <a:lvl4pPr marL="1600200" indent="-228600">
              <a:buFont typeface="Wingdings" panose="05000000000000000000" pitchFamily="2" charset="2"/>
              <a:buChar char="q"/>
              <a:defRPr/>
            </a:lvl4pPr>
            <a:lvl5pPr marL="2057400" indent="-228600">
              <a:buFont typeface="Wingdings" panose="05000000000000000000" pitchFamily="2" charset="2"/>
              <a:buChar char="q"/>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6E519292-1142-B747-BC37-47C0A441D0D1}"/>
              </a:ext>
            </a:extLst>
          </p:cNvPr>
          <p:cNvSpPr>
            <a:spLocks noGrp="1"/>
          </p:cNvSpPr>
          <p:nvPr>
            <p:ph type="dt" sz="half" idx="10"/>
          </p:nvPr>
        </p:nvSpPr>
        <p:spPr/>
        <p:txBody>
          <a:bodyPr/>
          <a:lstStyle>
            <a:lvl1pPr>
              <a:defRPr/>
            </a:lvl1pPr>
          </a:lstStyle>
          <a:p>
            <a:r>
              <a:rPr lang="fr-FR" dirty="0"/>
              <a:t>18/09/2020</a:t>
            </a:r>
          </a:p>
        </p:txBody>
      </p:sp>
      <p:sp>
        <p:nvSpPr>
          <p:cNvPr id="5" name="Espace réservé du pied de page 4">
            <a:extLst>
              <a:ext uri="{FF2B5EF4-FFF2-40B4-BE49-F238E27FC236}">
                <a16:creationId xmlns:a16="http://schemas.microsoft.com/office/drawing/2014/main" id="{8619A2FD-75BF-5545-8951-F850984847D2}"/>
              </a:ext>
            </a:extLst>
          </p:cNvPr>
          <p:cNvSpPr>
            <a:spLocks noGrp="1"/>
          </p:cNvSpPr>
          <p:nvPr>
            <p:ph type="ftr" sz="quarter" idx="11"/>
          </p:nvPr>
        </p:nvSpPr>
        <p:spPr/>
        <p:txBody>
          <a:bodyPr/>
          <a:lstStyle/>
          <a:p>
            <a:r>
              <a:rPr lang="fr-FR" dirty="0"/>
              <a:t>Commission Formation</a:t>
            </a:r>
          </a:p>
          <a:p>
            <a:endParaRPr lang="fr-FR" dirty="0"/>
          </a:p>
        </p:txBody>
      </p:sp>
      <p:sp>
        <p:nvSpPr>
          <p:cNvPr id="6" name="Espace réservé du numéro de diapositive 5">
            <a:extLst>
              <a:ext uri="{FF2B5EF4-FFF2-40B4-BE49-F238E27FC236}">
                <a16:creationId xmlns:a16="http://schemas.microsoft.com/office/drawing/2014/main" id="{25B56F07-2BAC-F14B-B595-D7B49285EE93}"/>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2699105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28D85-8433-214F-81D7-42737823CF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DF57829-3C82-3543-8538-B0C0D3BD6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35D4614-1C71-4F41-B196-BED3B18A9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65F19A-82C1-2641-95F1-302237F065F0}"/>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6" name="Espace réservé du pied de page 5">
            <a:extLst>
              <a:ext uri="{FF2B5EF4-FFF2-40B4-BE49-F238E27FC236}">
                <a16:creationId xmlns:a16="http://schemas.microsoft.com/office/drawing/2014/main" id="{C324C0C7-D659-2B41-A196-0394330E90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4DCCD4-7BB3-1B4E-A408-2B816033FB58}"/>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2952485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73089-17B2-AC45-98F0-61744AD6AA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CD0686E-16D7-ED47-B0BF-78FA1BB2CA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8587B9-3CDE-3542-8311-A8849C1FDCA9}"/>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5" name="Espace réservé du pied de page 4">
            <a:extLst>
              <a:ext uri="{FF2B5EF4-FFF2-40B4-BE49-F238E27FC236}">
                <a16:creationId xmlns:a16="http://schemas.microsoft.com/office/drawing/2014/main" id="{0123124D-BA29-574E-9016-22A55FB220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8CADBB-2218-AF4D-BC28-FA8F831BA34C}"/>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1310397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8957188-47C8-7749-B7F6-0E3FE8D519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048488C-23F6-AB40-83B1-023BF932E2D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A1953A-DF28-F54C-A426-55EFDF304056}"/>
              </a:ext>
            </a:extLst>
          </p:cNvPr>
          <p:cNvSpPr>
            <a:spLocks noGrp="1"/>
          </p:cNvSpPr>
          <p:nvPr>
            <p:ph type="dt" sz="half" idx="10"/>
          </p:nvPr>
        </p:nvSpPr>
        <p:spPr/>
        <p:txBody>
          <a:bodyPr/>
          <a:lstStyle/>
          <a:p>
            <a:fld id="{4877B5D6-6480-944D-A1FA-00466C84379C}" type="datetimeFigureOut">
              <a:rPr lang="fr-FR" smtClean="0"/>
              <a:t>11/01/2024</a:t>
            </a:fld>
            <a:endParaRPr lang="fr-FR"/>
          </a:p>
        </p:txBody>
      </p:sp>
      <p:sp>
        <p:nvSpPr>
          <p:cNvPr id="5" name="Espace réservé du pied de page 4">
            <a:extLst>
              <a:ext uri="{FF2B5EF4-FFF2-40B4-BE49-F238E27FC236}">
                <a16:creationId xmlns:a16="http://schemas.microsoft.com/office/drawing/2014/main" id="{86068B67-4716-4A4C-BBEB-AC5FE618CB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58EF80-9089-FF4D-9195-30F675FFC545}"/>
              </a:ext>
            </a:extLst>
          </p:cNvPr>
          <p:cNvSpPr>
            <a:spLocks noGrp="1"/>
          </p:cNvSpPr>
          <p:nvPr>
            <p:ph type="sldNum" sz="quarter" idx="12"/>
          </p:nvPr>
        </p:nvSpPr>
        <p:spPr/>
        <p:txBody>
          <a:bodyPr/>
          <a:lstStyle/>
          <a:p>
            <a:fld id="{DD35E855-E4D8-F148-9CCD-B1B1CDE44638}" type="slidenum">
              <a:rPr lang="fr-FR" smtClean="0"/>
              <a:t>‹N°›</a:t>
            </a:fld>
            <a:endParaRPr lang="fr-FR"/>
          </a:p>
        </p:txBody>
      </p:sp>
    </p:spTree>
    <p:extLst>
      <p:ext uri="{BB962C8B-B14F-4D97-AF65-F5344CB8AC3E}">
        <p14:creationId xmlns:p14="http://schemas.microsoft.com/office/powerpoint/2010/main" val="272194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84CF2-C90A-4742-A1F9-BBBB5BFDA6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1347CAA-EFD5-C549-B87A-ACC76899D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7589B78-9B1B-2845-91EE-75DEB9B01DF1}"/>
              </a:ext>
            </a:extLst>
          </p:cNvPr>
          <p:cNvSpPr>
            <a:spLocks noGrp="1"/>
          </p:cNvSpPr>
          <p:nvPr>
            <p:ph type="dt" sz="half" idx="10"/>
          </p:nvPr>
        </p:nvSpPr>
        <p:spPr/>
        <p:txBody>
          <a:bodyPr/>
          <a:lstStyle/>
          <a:p>
            <a:fld id="{4877B5D6-6480-944D-A1FA-00466C84379C}" type="datetimeFigureOut">
              <a:rPr lang="fr-FR" smtClean="0"/>
              <a:t>11/01/2024</a:t>
            </a:fld>
            <a:endParaRPr lang="fr-FR" dirty="0"/>
          </a:p>
        </p:txBody>
      </p:sp>
      <p:sp>
        <p:nvSpPr>
          <p:cNvPr id="5" name="Espace réservé du pied de page 4">
            <a:extLst>
              <a:ext uri="{FF2B5EF4-FFF2-40B4-BE49-F238E27FC236}">
                <a16:creationId xmlns:a16="http://schemas.microsoft.com/office/drawing/2014/main" id="{06B493ED-160B-1646-8F75-FFE53F9280DD}"/>
              </a:ext>
            </a:extLst>
          </p:cNvPr>
          <p:cNvSpPr>
            <a:spLocks noGrp="1"/>
          </p:cNvSpPr>
          <p:nvPr>
            <p:ph type="ftr" sz="quarter" idx="11"/>
          </p:nvPr>
        </p:nvSpPr>
        <p:spPr/>
        <p:txBody>
          <a:bodyPr/>
          <a:lstStyle/>
          <a:p>
            <a:r>
              <a:rPr lang="fr-FR" dirty="0"/>
              <a:t>Commission Formation</a:t>
            </a:r>
          </a:p>
        </p:txBody>
      </p:sp>
      <p:sp>
        <p:nvSpPr>
          <p:cNvPr id="6" name="Espace réservé du numéro de diapositive 5">
            <a:extLst>
              <a:ext uri="{FF2B5EF4-FFF2-40B4-BE49-F238E27FC236}">
                <a16:creationId xmlns:a16="http://schemas.microsoft.com/office/drawing/2014/main" id="{FED9A91E-2E86-0049-A178-CB1951FB3BBD}"/>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403068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8D237-3B95-1240-BE37-24CB496331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382A81A-8B22-B24E-B805-CBD11BB932A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DDDA2D9-7116-DD48-803E-3BFE451AD2F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87BB082-1502-9D45-8132-C918BCFF4026}"/>
              </a:ext>
            </a:extLst>
          </p:cNvPr>
          <p:cNvSpPr>
            <a:spLocks noGrp="1"/>
          </p:cNvSpPr>
          <p:nvPr>
            <p:ph type="dt" sz="half" idx="10"/>
          </p:nvPr>
        </p:nvSpPr>
        <p:spPr/>
        <p:txBody>
          <a:bodyPr/>
          <a:lstStyle/>
          <a:p>
            <a:fld id="{4877B5D6-6480-944D-A1FA-00466C84379C}" type="datetimeFigureOut">
              <a:rPr lang="fr-FR" smtClean="0"/>
              <a:t>11/01/2024</a:t>
            </a:fld>
            <a:endParaRPr lang="fr-FR" dirty="0"/>
          </a:p>
        </p:txBody>
      </p:sp>
      <p:sp>
        <p:nvSpPr>
          <p:cNvPr id="6" name="Espace réservé du pied de page 5">
            <a:extLst>
              <a:ext uri="{FF2B5EF4-FFF2-40B4-BE49-F238E27FC236}">
                <a16:creationId xmlns:a16="http://schemas.microsoft.com/office/drawing/2014/main" id="{40CFCE91-3E4D-AF4C-941D-1BEF835E4D65}"/>
              </a:ext>
            </a:extLst>
          </p:cNvPr>
          <p:cNvSpPr>
            <a:spLocks noGrp="1"/>
          </p:cNvSpPr>
          <p:nvPr>
            <p:ph type="ftr" sz="quarter" idx="11"/>
          </p:nvPr>
        </p:nvSpPr>
        <p:spPr/>
        <p:txBody>
          <a:bodyPr/>
          <a:lstStyle/>
          <a:p>
            <a:r>
              <a:rPr lang="fr-FR" dirty="0"/>
              <a:t>Commission Formation</a:t>
            </a:r>
          </a:p>
        </p:txBody>
      </p:sp>
      <p:sp>
        <p:nvSpPr>
          <p:cNvPr id="7" name="Espace réservé du numéro de diapositive 6">
            <a:extLst>
              <a:ext uri="{FF2B5EF4-FFF2-40B4-BE49-F238E27FC236}">
                <a16:creationId xmlns:a16="http://schemas.microsoft.com/office/drawing/2014/main" id="{824B0A5E-3A4B-B548-8FCF-C734873C314B}"/>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133100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55F48-8697-EA42-A737-FAC742EF2FC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8DC15F-6C33-C942-9320-35A87B9E6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B04EAA9-BA4E-0942-9C69-7745C42A047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5A3522-DECA-7540-91B0-289B0567A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D840BFC-B9CE-594A-A8B8-7F52C3C7B13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BBA42B-122B-FB4B-8054-CC77E750BABF}"/>
              </a:ext>
            </a:extLst>
          </p:cNvPr>
          <p:cNvSpPr>
            <a:spLocks noGrp="1"/>
          </p:cNvSpPr>
          <p:nvPr>
            <p:ph type="dt" sz="half" idx="10"/>
          </p:nvPr>
        </p:nvSpPr>
        <p:spPr/>
        <p:txBody>
          <a:bodyPr/>
          <a:lstStyle/>
          <a:p>
            <a:fld id="{4877B5D6-6480-944D-A1FA-00466C84379C}" type="datetimeFigureOut">
              <a:rPr lang="fr-FR" smtClean="0"/>
              <a:t>11/01/2024</a:t>
            </a:fld>
            <a:endParaRPr lang="fr-FR" dirty="0"/>
          </a:p>
        </p:txBody>
      </p:sp>
      <p:sp>
        <p:nvSpPr>
          <p:cNvPr id="8" name="Espace réservé du pied de page 7">
            <a:extLst>
              <a:ext uri="{FF2B5EF4-FFF2-40B4-BE49-F238E27FC236}">
                <a16:creationId xmlns:a16="http://schemas.microsoft.com/office/drawing/2014/main" id="{D54143BD-4A6A-3848-8D24-4A6A2B0EA6BC}"/>
              </a:ext>
            </a:extLst>
          </p:cNvPr>
          <p:cNvSpPr>
            <a:spLocks noGrp="1"/>
          </p:cNvSpPr>
          <p:nvPr>
            <p:ph type="ftr" sz="quarter" idx="11"/>
          </p:nvPr>
        </p:nvSpPr>
        <p:spPr/>
        <p:txBody>
          <a:bodyPr/>
          <a:lstStyle/>
          <a:p>
            <a:r>
              <a:rPr lang="fr-FR" dirty="0"/>
              <a:t>Commission Formation</a:t>
            </a:r>
          </a:p>
        </p:txBody>
      </p:sp>
      <p:sp>
        <p:nvSpPr>
          <p:cNvPr id="9" name="Espace réservé du numéro de diapositive 8">
            <a:extLst>
              <a:ext uri="{FF2B5EF4-FFF2-40B4-BE49-F238E27FC236}">
                <a16:creationId xmlns:a16="http://schemas.microsoft.com/office/drawing/2014/main" id="{A583671F-5004-314A-85BF-D576CDBC18F9}"/>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161627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FCD1D-9722-BB49-A52F-2E0B64943B7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8B548E6-9224-B84B-8F84-6455D6D54304}"/>
              </a:ext>
            </a:extLst>
          </p:cNvPr>
          <p:cNvSpPr>
            <a:spLocks noGrp="1"/>
          </p:cNvSpPr>
          <p:nvPr>
            <p:ph type="dt" sz="half" idx="10"/>
          </p:nvPr>
        </p:nvSpPr>
        <p:spPr/>
        <p:txBody>
          <a:bodyPr/>
          <a:lstStyle/>
          <a:p>
            <a:fld id="{4877B5D6-6480-944D-A1FA-00466C84379C}" type="datetimeFigureOut">
              <a:rPr lang="fr-FR" smtClean="0"/>
              <a:t>11/01/2024</a:t>
            </a:fld>
            <a:endParaRPr lang="fr-FR" dirty="0"/>
          </a:p>
        </p:txBody>
      </p:sp>
      <p:sp>
        <p:nvSpPr>
          <p:cNvPr id="4" name="Espace réservé du pied de page 3">
            <a:extLst>
              <a:ext uri="{FF2B5EF4-FFF2-40B4-BE49-F238E27FC236}">
                <a16:creationId xmlns:a16="http://schemas.microsoft.com/office/drawing/2014/main" id="{1CE0B47D-FBB0-9540-A8DD-D99EC0CF38D5}"/>
              </a:ext>
            </a:extLst>
          </p:cNvPr>
          <p:cNvSpPr>
            <a:spLocks noGrp="1"/>
          </p:cNvSpPr>
          <p:nvPr>
            <p:ph type="ftr" sz="quarter" idx="11"/>
          </p:nvPr>
        </p:nvSpPr>
        <p:spPr/>
        <p:txBody>
          <a:bodyPr/>
          <a:lstStyle/>
          <a:p>
            <a:r>
              <a:rPr lang="fr-FR" dirty="0"/>
              <a:t>Commission Formation</a:t>
            </a:r>
          </a:p>
        </p:txBody>
      </p:sp>
      <p:sp>
        <p:nvSpPr>
          <p:cNvPr id="5" name="Espace réservé du numéro de diapositive 4">
            <a:extLst>
              <a:ext uri="{FF2B5EF4-FFF2-40B4-BE49-F238E27FC236}">
                <a16:creationId xmlns:a16="http://schemas.microsoft.com/office/drawing/2014/main" id="{E560E75F-7564-B643-951C-23BF05D4CB2A}"/>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226808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2E0FFC6-96A0-4848-8987-191E6548683A}"/>
              </a:ext>
            </a:extLst>
          </p:cNvPr>
          <p:cNvSpPr>
            <a:spLocks noGrp="1"/>
          </p:cNvSpPr>
          <p:nvPr>
            <p:ph type="dt" sz="half" idx="10"/>
          </p:nvPr>
        </p:nvSpPr>
        <p:spPr/>
        <p:txBody>
          <a:bodyPr/>
          <a:lstStyle/>
          <a:p>
            <a:fld id="{4877B5D6-6480-944D-A1FA-00466C84379C}" type="datetimeFigureOut">
              <a:rPr lang="fr-FR" smtClean="0"/>
              <a:t>11/01/2024</a:t>
            </a:fld>
            <a:endParaRPr lang="fr-FR" dirty="0"/>
          </a:p>
        </p:txBody>
      </p:sp>
      <p:sp>
        <p:nvSpPr>
          <p:cNvPr id="3" name="Espace réservé du pied de page 2">
            <a:extLst>
              <a:ext uri="{FF2B5EF4-FFF2-40B4-BE49-F238E27FC236}">
                <a16:creationId xmlns:a16="http://schemas.microsoft.com/office/drawing/2014/main" id="{58D36244-0CD0-F340-A349-690A11D15A32}"/>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CB19CA9-D86D-DA4A-88F4-D28CFF0785B0}"/>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372299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DCE2F-599F-3D4C-B318-C0AC368AD5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2B2B24-72B4-B441-A3A7-CFC629EBB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9EEBD9F-00B2-6C4C-A9A2-DFCEB64AD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DEF9E1F-135F-1D43-AD03-405CC57DC17A}"/>
              </a:ext>
            </a:extLst>
          </p:cNvPr>
          <p:cNvSpPr>
            <a:spLocks noGrp="1"/>
          </p:cNvSpPr>
          <p:nvPr>
            <p:ph type="dt" sz="half" idx="10"/>
          </p:nvPr>
        </p:nvSpPr>
        <p:spPr/>
        <p:txBody>
          <a:bodyPr/>
          <a:lstStyle/>
          <a:p>
            <a:fld id="{4877B5D6-6480-944D-A1FA-00466C84379C}" type="datetimeFigureOut">
              <a:rPr lang="fr-FR" smtClean="0"/>
              <a:t>11/01/2024</a:t>
            </a:fld>
            <a:endParaRPr lang="fr-FR" dirty="0"/>
          </a:p>
        </p:txBody>
      </p:sp>
      <p:sp>
        <p:nvSpPr>
          <p:cNvPr id="6" name="Espace réservé du pied de page 5">
            <a:extLst>
              <a:ext uri="{FF2B5EF4-FFF2-40B4-BE49-F238E27FC236}">
                <a16:creationId xmlns:a16="http://schemas.microsoft.com/office/drawing/2014/main" id="{2D92DF73-DFA1-B246-B475-CBED850985DF}"/>
              </a:ext>
            </a:extLst>
          </p:cNvPr>
          <p:cNvSpPr>
            <a:spLocks noGrp="1"/>
          </p:cNvSpPr>
          <p:nvPr>
            <p:ph type="ftr" sz="quarter" idx="11"/>
          </p:nvPr>
        </p:nvSpPr>
        <p:spPr/>
        <p:txBody>
          <a:bodyPr/>
          <a:lstStyle/>
          <a:p>
            <a:r>
              <a:rPr lang="fr-FR" dirty="0"/>
              <a:t>Commission Formation</a:t>
            </a:r>
          </a:p>
        </p:txBody>
      </p:sp>
      <p:sp>
        <p:nvSpPr>
          <p:cNvPr id="7" name="Espace réservé du numéro de diapositive 6">
            <a:extLst>
              <a:ext uri="{FF2B5EF4-FFF2-40B4-BE49-F238E27FC236}">
                <a16:creationId xmlns:a16="http://schemas.microsoft.com/office/drawing/2014/main" id="{34D642B0-C678-714F-9FE9-6BA61CF96C97}"/>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119292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28D85-8433-214F-81D7-42737823CF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DF57829-3C82-3543-8538-B0C0D3BD6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a:extLst>
              <a:ext uri="{FF2B5EF4-FFF2-40B4-BE49-F238E27FC236}">
                <a16:creationId xmlns:a16="http://schemas.microsoft.com/office/drawing/2014/main" id="{235D4614-1C71-4F41-B196-BED3B18A9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F65F19A-82C1-2641-95F1-302237F065F0}"/>
              </a:ext>
            </a:extLst>
          </p:cNvPr>
          <p:cNvSpPr>
            <a:spLocks noGrp="1"/>
          </p:cNvSpPr>
          <p:nvPr>
            <p:ph type="dt" sz="half" idx="10"/>
          </p:nvPr>
        </p:nvSpPr>
        <p:spPr/>
        <p:txBody>
          <a:bodyPr/>
          <a:lstStyle/>
          <a:p>
            <a:fld id="{4877B5D6-6480-944D-A1FA-00466C84379C}" type="datetimeFigureOut">
              <a:rPr lang="fr-FR" smtClean="0"/>
              <a:t>11/01/2024</a:t>
            </a:fld>
            <a:endParaRPr lang="fr-FR" dirty="0"/>
          </a:p>
        </p:txBody>
      </p:sp>
      <p:sp>
        <p:nvSpPr>
          <p:cNvPr id="6" name="Espace réservé du pied de page 5">
            <a:extLst>
              <a:ext uri="{FF2B5EF4-FFF2-40B4-BE49-F238E27FC236}">
                <a16:creationId xmlns:a16="http://schemas.microsoft.com/office/drawing/2014/main" id="{C324C0C7-D659-2B41-A196-0394330E909D}"/>
              </a:ext>
            </a:extLst>
          </p:cNvPr>
          <p:cNvSpPr>
            <a:spLocks noGrp="1"/>
          </p:cNvSpPr>
          <p:nvPr>
            <p:ph type="ftr" sz="quarter" idx="11"/>
          </p:nvPr>
        </p:nvSpPr>
        <p:spPr/>
        <p:txBody>
          <a:bodyPr/>
          <a:lstStyle/>
          <a:p>
            <a:r>
              <a:rPr lang="fr-FR" dirty="0"/>
              <a:t>Commission Formation</a:t>
            </a:r>
          </a:p>
        </p:txBody>
      </p:sp>
      <p:sp>
        <p:nvSpPr>
          <p:cNvPr id="7" name="Espace réservé du numéro de diapositive 6">
            <a:extLst>
              <a:ext uri="{FF2B5EF4-FFF2-40B4-BE49-F238E27FC236}">
                <a16:creationId xmlns:a16="http://schemas.microsoft.com/office/drawing/2014/main" id="{AA4DCCD4-7BB3-1B4E-A408-2B816033FB58}"/>
              </a:ext>
            </a:extLst>
          </p:cNvPr>
          <p:cNvSpPr>
            <a:spLocks noGrp="1"/>
          </p:cNvSpPr>
          <p:nvPr>
            <p:ph type="sldNum" sz="quarter" idx="12"/>
          </p:nvPr>
        </p:nvSpPr>
        <p:spPr/>
        <p:txBody>
          <a:bodyPr/>
          <a:lstStyle/>
          <a:p>
            <a:fld id="{DD35E855-E4D8-F148-9CCD-B1B1CDE44638}" type="slidenum">
              <a:rPr lang="fr-FR" smtClean="0"/>
              <a:t>‹N°›</a:t>
            </a:fld>
            <a:endParaRPr lang="fr-FR" dirty="0"/>
          </a:p>
        </p:txBody>
      </p:sp>
    </p:spTree>
    <p:extLst>
      <p:ext uri="{BB962C8B-B14F-4D97-AF65-F5344CB8AC3E}">
        <p14:creationId xmlns:p14="http://schemas.microsoft.com/office/powerpoint/2010/main" val="323073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F94102-B895-9C40-972E-F08E5AC48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EFA5F9-0033-4E47-99A9-5866A160B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1FB9B0-924D-9A4E-92A8-7DAF4FCC5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7B5D6-6480-944D-A1FA-00466C84379C}" type="datetimeFigureOut">
              <a:rPr lang="fr-FR" smtClean="0"/>
              <a:t>11/01/2024</a:t>
            </a:fld>
            <a:endParaRPr lang="fr-FR" dirty="0"/>
          </a:p>
        </p:txBody>
      </p:sp>
      <p:sp>
        <p:nvSpPr>
          <p:cNvPr id="5" name="Espace réservé du pied de page 4">
            <a:extLst>
              <a:ext uri="{FF2B5EF4-FFF2-40B4-BE49-F238E27FC236}">
                <a16:creationId xmlns:a16="http://schemas.microsoft.com/office/drawing/2014/main" id="{30C3C3C0-732B-604B-879A-83DAB090E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Commission Formation</a:t>
            </a:r>
          </a:p>
        </p:txBody>
      </p:sp>
      <p:sp>
        <p:nvSpPr>
          <p:cNvPr id="6" name="Espace réservé du numéro de diapositive 5">
            <a:extLst>
              <a:ext uri="{FF2B5EF4-FFF2-40B4-BE49-F238E27FC236}">
                <a16:creationId xmlns:a16="http://schemas.microsoft.com/office/drawing/2014/main" id="{D6B7DA2F-911F-F040-8EAA-35891178E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5E855-E4D8-F148-9CCD-B1B1CDE44638}" type="slidenum">
              <a:rPr lang="fr-FR" smtClean="0"/>
              <a:t>‹N°›</a:t>
            </a:fld>
            <a:endParaRPr lang="fr-FR" dirty="0"/>
          </a:p>
        </p:txBody>
      </p:sp>
    </p:spTree>
    <p:extLst>
      <p:ext uri="{BB962C8B-B14F-4D97-AF65-F5344CB8AC3E}">
        <p14:creationId xmlns:p14="http://schemas.microsoft.com/office/powerpoint/2010/main" val="3783172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F94102-B895-9C40-972E-F08E5AC48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EFA5F9-0033-4E47-99A9-5866A160B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1FB9B0-924D-9A4E-92A8-7DAF4FCC5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7B5D6-6480-944D-A1FA-00466C84379C}" type="datetimeFigureOut">
              <a:rPr lang="fr-FR" smtClean="0"/>
              <a:t>11/01/2024</a:t>
            </a:fld>
            <a:endParaRPr lang="fr-FR"/>
          </a:p>
        </p:txBody>
      </p:sp>
      <p:sp>
        <p:nvSpPr>
          <p:cNvPr id="5" name="Espace réservé du pied de page 4">
            <a:extLst>
              <a:ext uri="{FF2B5EF4-FFF2-40B4-BE49-F238E27FC236}">
                <a16:creationId xmlns:a16="http://schemas.microsoft.com/office/drawing/2014/main" id="{30C3C3C0-732B-604B-879A-83DAB090E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6B7DA2F-911F-F040-8EAA-35891178E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5E855-E4D8-F148-9CCD-B1B1CDE44638}" type="slidenum">
              <a:rPr lang="fr-FR" smtClean="0"/>
              <a:t>‹N°›</a:t>
            </a:fld>
            <a:endParaRPr lang="fr-FR"/>
          </a:p>
        </p:txBody>
      </p:sp>
    </p:spTree>
    <p:extLst>
      <p:ext uri="{BB962C8B-B14F-4D97-AF65-F5344CB8AC3E}">
        <p14:creationId xmlns:p14="http://schemas.microsoft.com/office/powerpoint/2010/main" val="629677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 6" descr="Une image contenant plante, bâtiment, fenêtre, herbe&#10;&#10;Description générée automatiquement">
            <a:extLst>
              <a:ext uri="{FF2B5EF4-FFF2-40B4-BE49-F238E27FC236}">
                <a16:creationId xmlns:a16="http://schemas.microsoft.com/office/drawing/2014/main" id="{3568AE43-9CC8-5746-979A-44AF4437D8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pic>
        <p:nvPicPr>
          <p:cNvPr id="9" name="Image 8" descr="Une image contenant dessin&#10;&#10;Description générée automatiquement">
            <a:extLst>
              <a:ext uri="{FF2B5EF4-FFF2-40B4-BE49-F238E27FC236}">
                <a16:creationId xmlns:a16="http://schemas.microsoft.com/office/drawing/2014/main" id="{D8EB8935-BEBD-E349-A503-B4E6525AA0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395" y="245917"/>
            <a:ext cx="1791729" cy="1809767"/>
          </a:xfrm>
          <a:prstGeom prst="rect">
            <a:avLst/>
          </a:prstGeom>
        </p:spPr>
      </p:pic>
      <p:sp>
        <p:nvSpPr>
          <p:cNvPr id="16" name="Ellipse 15">
            <a:extLst>
              <a:ext uri="{FF2B5EF4-FFF2-40B4-BE49-F238E27FC236}">
                <a16:creationId xmlns:a16="http://schemas.microsoft.com/office/drawing/2014/main" id="{95B6729C-D993-D248-B7C8-407DE37284A8}"/>
              </a:ext>
            </a:extLst>
          </p:cNvPr>
          <p:cNvSpPr/>
          <p:nvPr/>
        </p:nvSpPr>
        <p:spPr>
          <a:xfrm>
            <a:off x="4347518" y="1382338"/>
            <a:ext cx="3496962" cy="3496962"/>
          </a:xfrm>
          <a:prstGeom prst="ellipse">
            <a:avLst/>
          </a:prstGeom>
          <a:solidFill>
            <a:srgbClr val="DEDED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4919763-B1DB-484E-91CA-35A07FEE27DF}"/>
              </a:ext>
            </a:extLst>
          </p:cNvPr>
          <p:cNvSpPr/>
          <p:nvPr/>
        </p:nvSpPr>
        <p:spPr>
          <a:xfrm>
            <a:off x="4347518" y="2358137"/>
            <a:ext cx="3496962" cy="861774"/>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ysClr val="windowText" lastClr="000000"/>
                </a:solidFill>
                <a:effectLst/>
                <a:uLnTx/>
                <a:uFillTx/>
                <a:latin typeface="Neo Sans Std" panose="020B0504030504040204" pitchFamily="34" charset="0"/>
                <a:ea typeface="+mn-ea"/>
                <a:cs typeface="+mn-cs"/>
              </a:rPr>
              <a:t>Conseil UFR SFA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ysClr val="windowText" lastClr="000000"/>
              </a:solidFill>
              <a:effectLst/>
              <a:uLnTx/>
              <a:uFillTx/>
              <a:latin typeface="Neo Sans Std" panose="020B050403050404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ysClr val="windowText" lastClr="000000"/>
                </a:solidFill>
                <a:latin typeface="Neo Sans Std" panose="020B0504030504040204" pitchFamily="34" charset="0"/>
              </a:rPr>
              <a:t>9 janvier 2024</a:t>
            </a:r>
            <a:endParaRPr kumimoji="0" lang="fr-FR" sz="1600" b="0" i="0" u="none" strike="noStrike" kern="1200" cap="none" spc="0" normalizeH="0" baseline="0" noProof="0" dirty="0">
              <a:ln>
                <a:noFill/>
              </a:ln>
              <a:solidFill>
                <a:sysClr val="windowText" lastClr="000000"/>
              </a:solidFill>
              <a:effectLst/>
              <a:uLnTx/>
              <a:uFillTx/>
              <a:latin typeface="Neo Sans Std" panose="020B0504030504040204" pitchFamily="34" charset="0"/>
              <a:ea typeface="+mn-ea"/>
              <a:cs typeface="+mn-cs"/>
            </a:endParaRPr>
          </a:p>
        </p:txBody>
      </p:sp>
      <p:sp>
        <p:nvSpPr>
          <p:cNvPr id="19" name="Ellipse 18">
            <a:extLst>
              <a:ext uri="{FF2B5EF4-FFF2-40B4-BE49-F238E27FC236}">
                <a16:creationId xmlns:a16="http://schemas.microsoft.com/office/drawing/2014/main" id="{F70AF36E-C4AE-954F-91C9-45CCEA3B8C6C}"/>
              </a:ext>
            </a:extLst>
          </p:cNvPr>
          <p:cNvSpPr/>
          <p:nvPr/>
        </p:nvSpPr>
        <p:spPr>
          <a:xfrm>
            <a:off x="9486702" y="4647253"/>
            <a:ext cx="1958988" cy="1958988"/>
          </a:xfrm>
          <a:prstGeom prst="ellipse">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Image 13">
            <a:extLst>
              <a:ext uri="{FF2B5EF4-FFF2-40B4-BE49-F238E27FC236}">
                <a16:creationId xmlns:a16="http://schemas.microsoft.com/office/drawing/2014/main" id="{926B1C9C-AE68-1D44-8406-9F57E22D23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7410" y="4863485"/>
            <a:ext cx="1685309" cy="1418329"/>
          </a:xfrm>
          <a:prstGeom prst="rect">
            <a:avLst/>
          </a:prstGeom>
          <a:effectLst>
            <a:outerShdw blurRad="50800" dist="38100" dir="2700000" algn="tl" rotWithShape="0">
              <a:schemeClr val="bg1">
                <a:alpha val="40000"/>
              </a:schemeClr>
            </a:outerShdw>
          </a:effectLst>
        </p:spPr>
      </p:pic>
      <p:cxnSp>
        <p:nvCxnSpPr>
          <p:cNvPr id="21" name="Connecteur droit 20">
            <a:extLst>
              <a:ext uri="{FF2B5EF4-FFF2-40B4-BE49-F238E27FC236}">
                <a16:creationId xmlns:a16="http://schemas.microsoft.com/office/drawing/2014/main" id="{A0688310-8894-6F45-99EF-57A31B115704}"/>
              </a:ext>
            </a:extLst>
          </p:cNvPr>
          <p:cNvCxnSpPr>
            <a:cxnSpLocks/>
          </p:cNvCxnSpPr>
          <p:nvPr/>
        </p:nvCxnSpPr>
        <p:spPr>
          <a:xfrm>
            <a:off x="4782065" y="3632886"/>
            <a:ext cx="2607276" cy="0"/>
          </a:xfrm>
          <a:prstGeom prst="line">
            <a:avLst/>
          </a:prstGeom>
          <a:ln w="22225">
            <a:solidFill>
              <a:srgbClr val="E7E7E7"/>
            </a:solidFill>
          </a:ln>
        </p:spPr>
        <p:style>
          <a:lnRef idx="1">
            <a:schemeClr val="accent1"/>
          </a:lnRef>
          <a:fillRef idx="0">
            <a:schemeClr val="accent1"/>
          </a:fillRef>
          <a:effectRef idx="0">
            <a:schemeClr val="accent1"/>
          </a:effectRef>
          <a:fontRef idx="minor">
            <a:schemeClr val="tx1"/>
          </a:fontRef>
        </p:style>
      </p:cxnSp>
      <p:pic>
        <p:nvPicPr>
          <p:cNvPr id="8" name="Image 7" descr="Une image contenant lumière&#10;&#10;Description générée automatiquement">
            <a:extLst>
              <a:ext uri="{FF2B5EF4-FFF2-40B4-BE49-F238E27FC236}">
                <a16:creationId xmlns:a16="http://schemas.microsoft.com/office/drawing/2014/main" id="{B468D252-F81D-0E40-8B3F-E050CB6329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2" y="5637401"/>
            <a:ext cx="1641114" cy="1225461"/>
          </a:xfrm>
          <a:prstGeom prst="rect">
            <a:avLst/>
          </a:prstGeom>
        </p:spPr>
      </p:pic>
    </p:spTree>
    <p:extLst>
      <p:ext uri="{BB962C8B-B14F-4D97-AF65-F5344CB8AC3E}">
        <p14:creationId xmlns:p14="http://schemas.microsoft.com/office/powerpoint/2010/main" val="356772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78407" y="362325"/>
            <a:ext cx="10515600" cy="726696"/>
          </a:xfrm>
        </p:spPr>
        <p:txBody>
          <a:bodyPr>
            <a:normAutofit fontScale="90000"/>
          </a:bodyPr>
          <a:lstStyle/>
          <a:p>
            <a:pPr>
              <a:defRPr/>
            </a:pPr>
            <a:r>
              <a:rPr lang="fr-FR" altLang="fr-FR" sz="2400" b="1" cap="small" dirty="0">
                <a:solidFill>
                  <a:srgbClr val="AA1901"/>
                </a:solidFill>
                <a:latin typeface="Neo Sans Std" panose="020B0504030504040204" pitchFamily="34" charset="0"/>
                <a:cs typeface="Arial" panose="020B0604020202020204" pitchFamily="34" charset="0"/>
              </a:rPr>
              <a:t>Informations générales : Quelques chiffres présentés en conférence des directeurs</a:t>
            </a:r>
            <a:endParaRPr lang="fr-FR" altLang="fr-FR" sz="2400" dirty="0">
              <a:solidFill>
                <a:schemeClr val="accent6"/>
              </a:solidFill>
              <a:latin typeface="Neo Sans Std" panose="020B050403050404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E391B69F-DCF6-4EBA-B228-C62F4ABAA24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10" name="Rectangle 9">
            <a:extLst>
              <a:ext uri="{FF2B5EF4-FFF2-40B4-BE49-F238E27FC236}">
                <a16:creationId xmlns:a16="http://schemas.microsoft.com/office/drawing/2014/main" id="{8175B15B-F12D-40D8-AF14-A3BFC37B6173}"/>
              </a:ext>
            </a:extLst>
          </p:cNvPr>
          <p:cNvSpPr/>
          <p:nvPr/>
        </p:nvSpPr>
        <p:spPr>
          <a:xfrm>
            <a:off x="1119967" y="1175727"/>
            <a:ext cx="11072033" cy="464871"/>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fr-FR" i="0" u="none" strike="noStrike" kern="1200" cap="none" spc="0" normalizeH="0" baseline="0" noProof="0" dirty="0">
                <a:ln>
                  <a:noFill/>
                </a:ln>
                <a:solidFill>
                  <a:prstClr val="black"/>
                </a:solidFill>
                <a:effectLst/>
                <a:uLnTx/>
                <a:uFillTx/>
                <a:latin typeface="Calibri" panose="020F0502020204030204"/>
                <a:ea typeface="+mn-ea"/>
                <a:cs typeface="+mn-cs"/>
              </a:rPr>
              <a:t>Le ratio BIATSS formation/enseignant</a:t>
            </a:r>
            <a:endParaRPr lang="fr-FR" dirty="0">
              <a:solidFill>
                <a:prstClr val="black"/>
              </a:solidFill>
              <a:latin typeface="Calibri" panose="020F0502020204030204"/>
            </a:endParaRPr>
          </a:p>
        </p:txBody>
      </p:sp>
      <p:pic>
        <p:nvPicPr>
          <p:cNvPr id="3" name="Image 2">
            <a:extLst>
              <a:ext uri="{FF2B5EF4-FFF2-40B4-BE49-F238E27FC236}">
                <a16:creationId xmlns:a16="http://schemas.microsoft.com/office/drawing/2014/main" id="{5D0CF1FD-0EFE-4C13-88D6-2C747A289054}"/>
              </a:ext>
            </a:extLst>
          </p:cNvPr>
          <p:cNvPicPr>
            <a:picLocks noChangeAspect="1"/>
          </p:cNvPicPr>
          <p:nvPr/>
        </p:nvPicPr>
        <p:blipFill>
          <a:blip r:embed="rId4"/>
          <a:stretch>
            <a:fillRect/>
          </a:stretch>
        </p:blipFill>
        <p:spPr>
          <a:xfrm>
            <a:off x="2470209" y="1727304"/>
            <a:ext cx="6799912" cy="4521591"/>
          </a:xfrm>
          <a:prstGeom prst="rect">
            <a:avLst/>
          </a:prstGeom>
        </p:spPr>
      </p:pic>
    </p:spTree>
    <p:extLst>
      <p:ext uri="{BB962C8B-B14F-4D97-AF65-F5344CB8AC3E}">
        <p14:creationId xmlns:p14="http://schemas.microsoft.com/office/powerpoint/2010/main" val="182850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Neo Sans Std" panose="020B0504030504040204" pitchFamily="34" charset="0"/>
                <a:cs typeface="Arial" panose="020B0604020202020204" pitchFamily="34" charset="0"/>
              </a:rPr>
              <a:t>Relevé de décision du conseil d’UFR SFA du 05/12/23 </a:t>
            </a:r>
            <a:endParaRPr kumimoji="0" lang="fr-FR" sz="2400" b="1" i="0" u="none" strike="noStrike" kern="1200" cap="all" spc="0" normalizeH="0" baseline="0" noProof="0" dirty="0">
              <a:ln>
                <a:noFill/>
              </a:ln>
              <a:solidFill>
                <a:srgbClr val="AA1901"/>
              </a:solidFill>
              <a:effectLst/>
              <a:uLnTx/>
              <a:uFillTx/>
              <a:latin typeface="Neo Sans Std" panose="020B050403050404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32525"/>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7" name="ZoneTexte 16">
            <a:extLst>
              <a:ext uri="{FF2B5EF4-FFF2-40B4-BE49-F238E27FC236}">
                <a16:creationId xmlns:a16="http://schemas.microsoft.com/office/drawing/2014/main" id="{124ADD83-A3AD-4720-B870-9283CD200C70}"/>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2" name="ZoneTexte 1">
            <a:extLst>
              <a:ext uri="{FF2B5EF4-FFF2-40B4-BE49-F238E27FC236}">
                <a16:creationId xmlns:a16="http://schemas.microsoft.com/office/drawing/2014/main" id="{2E676D96-2946-4F34-9870-BF3680A1BBD6}"/>
              </a:ext>
            </a:extLst>
          </p:cNvPr>
          <p:cNvSpPr txBox="1"/>
          <p:nvPr/>
        </p:nvSpPr>
        <p:spPr>
          <a:xfrm>
            <a:off x="2294626" y="5994815"/>
            <a:ext cx="4998035" cy="369332"/>
          </a:xfrm>
          <a:prstGeom prst="rect">
            <a:avLst/>
          </a:prstGeom>
          <a:noFill/>
        </p:spPr>
        <p:txBody>
          <a:bodyPr wrap="none" rtlCol="0">
            <a:spAutoFit/>
          </a:bodyPr>
          <a:lstStyle/>
          <a:p>
            <a:r>
              <a:rPr lang="fr-FR" dirty="0">
                <a:highlight>
                  <a:srgbClr val="FFFF00"/>
                </a:highlight>
              </a:rPr>
              <a:t>Avis du conseil d’UFR : 27 voix Pour – 4 Abstentions</a:t>
            </a:r>
          </a:p>
        </p:txBody>
      </p:sp>
    </p:spTree>
    <p:extLst>
      <p:ext uri="{BB962C8B-B14F-4D97-AF65-F5344CB8AC3E}">
        <p14:creationId xmlns:p14="http://schemas.microsoft.com/office/powerpoint/2010/main" val="216499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all"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rPr>
              <a:t>Retour de dialogue de gestion </a:t>
            </a:r>
            <a:r>
              <a:rPr kumimoji="0" lang="fr-FR" sz="2400" b="1" i="0" u="none" strike="noStrike" kern="1200" cap="all" spc="0" normalizeH="0" baseline="0" noProof="0" dirty="0" err="1">
                <a:ln>
                  <a:noFill/>
                </a:ln>
                <a:solidFill>
                  <a:srgbClr val="AA1901"/>
                </a:solidFill>
                <a:effectLst/>
                <a:uLnTx/>
                <a:uFillTx/>
                <a:latin typeface="Arial" panose="020B0604020202020204" pitchFamily="34" charset="0"/>
                <a:ea typeface="+mn-ea"/>
                <a:cs typeface="Arial" panose="020B0604020202020204" pitchFamily="34" charset="0"/>
              </a:rPr>
              <a:t>rh</a:t>
            </a:r>
            <a:endParaRPr kumimoji="0" lang="fr-FR" sz="2400" b="1" i="0" u="none" strike="noStrike" kern="1200" cap="all"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11116"/>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5" name="ZoneTexte 14">
            <a:extLst>
              <a:ext uri="{FF2B5EF4-FFF2-40B4-BE49-F238E27FC236}">
                <a16:creationId xmlns:a16="http://schemas.microsoft.com/office/drawing/2014/main" id="{75C83251-330E-4EED-B2AC-DD026CE1D6E1}"/>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359687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Retour dialogue de gestion RH 2024 : Rappel Calendrier</a:t>
            </a:r>
          </a:p>
        </p:txBody>
      </p:sp>
      <p:sp>
        <p:nvSpPr>
          <p:cNvPr id="8" name="ZoneTexte 7">
            <a:extLst>
              <a:ext uri="{FF2B5EF4-FFF2-40B4-BE49-F238E27FC236}">
                <a16:creationId xmlns:a16="http://schemas.microsoft.com/office/drawing/2014/main" id="{9CBD4147-E771-41A0-9F5C-3C6EA9AE787D}"/>
              </a:ext>
            </a:extLst>
          </p:cNvPr>
          <p:cNvSpPr txBox="1"/>
          <p:nvPr/>
        </p:nvSpPr>
        <p:spPr>
          <a:xfrm>
            <a:off x="669565" y="1000252"/>
            <a:ext cx="10272264" cy="5774017"/>
          </a:xfrm>
          <a:prstGeom prst="rect">
            <a:avLst/>
          </a:prstGeom>
          <a:noFill/>
        </p:spPr>
        <p:txBody>
          <a:bodyPr wrap="square" rtlCol="0">
            <a:spAutoFit/>
          </a:bodyPr>
          <a:lstStyle/>
          <a:p>
            <a:pPr marL="715963" indent="-285750">
              <a:lnSpc>
                <a:spcPct val="150000"/>
              </a:lnSpc>
              <a:spcBef>
                <a:spcPts val="600"/>
              </a:spcBef>
              <a:spcAft>
                <a:spcPts val="600"/>
              </a:spcAft>
              <a:buFont typeface="Wingdings" panose="05000000000000000000" pitchFamily="2" charset="2"/>
              <a:buChar char="q"/>
            </a:pPr>
            <a:r>
              <a:rPr lang="fr-FR" dirty="0"/>
              <a:t>23/05/23 : mail à la direction des laboratoires, des départements de formation et des services pour les expressions de besoin RH pour septembre 2024</a:t>
            </a:r>
          </a:p>
          <a:p>
            <a:pPr marL="715963" indent="-285750">
              <a:lnSpc>
                <a:spcPct val="150000"/>
              </a:lnSpc>
              <a:spcBef>
                <a:spcPts val="600"/>
              </a:spcBef>
              <a:spcAft>
                <a:spcPts val="600"/>
              </a:spcAft>
              <a:buFont typeface="Wingdings" panose="05000000000000000000" pitchFamily="2" charset="2"/>
              <a:buChar char="q"/>
            </a:pPr>
            <a:r>
              <a:rPr lang="fr-FR" dirty="0"/>
              <a:t>16/06/23 : Présentation par la présidente des grandes orientations de la campagne d’emploi 2024 (directions composantes, directions de laboratoires)</a:t>
            </a:r>
          </a:p>
          <a:p>
            <a:pPr marL="715963" indent="-285750">
              <a:lnSpc>
                <a:spcPct val="150000"/>
              </a:lnSpc>
              <a:spcBef>
                <a:spcPts val="600"/>
              </a:spcBef>
              <a:spcAft>
                <a:spcPts val="600"/>
              </a:spcAft>
              <a:buFont typeface="Wingdings" panose="05000000000000000000" pitchFamily="2" charset="2"/>
              <a:buChar char="q"/>
            </a:pPr>
            <a:r>
              <a:rPr lang="fr-FR" dirty="0"/>
              <a:t>20/06/23 : Commission du personnel SFA</a:t>
            </a:r>
          </a:p>
          <a:p>
            <a:pPr marL="715963" indent="-285750">
              <a:lnSpc>
                <a:spcPct val="150000"/>
              </a:lnSpc>
              <a:spcBef>
                <a:spcPts val="600"/>
              </a:spcBef>
              <a:spcAft>
                <a:spcPts val="600"/>
              </a:spcAft>
              <a:buFont typeface="Wingdings" panose="05000000000000000000" pitchFamily="2" charset="2"/>
              <a:buChar char="q"/>
            </a:pPr>
            <a:r>
              <a:rPr lang="fr-FR" dirty="0"/>
              <a:t>27/06/23 : Conseil UFR SFA – Envoi des demandes SFA à la présidence de l’UP</a:t>
            </a:r>
          </a:p>
          <a:p>
            <a:pPr marL="715963" indent="-285750">
              <a:lnSpc>
                <a:spcPct val="150000"/>
              </a:lnSpc>
              <a:spcBef>
                <a:spcPts val="600"/>
              </a:spcBef>
              <a:spcAft>
                <a:spcPts val="600"/>
              </a:spcAft>
              <a:buFont typeface="Wingdings" panose="05000000000000000000" pitchFamily="2" charset="2"/>
              <a:buChar char="q"/>
            </a:pPr>
            <a:r>
              <a:rPr lang="fr-FR" dirty="0"/>
              <a:t>06/07/23 : Dialogue de gestion RH (équipe direction SFA – DGSA – DRH – VP RH – VP BIATSS)</a:t>
            </a:r>
          </a:p>
          <a:p>
            <a:pPr marL="715963" indent="-285750">
              <a:lnSpc>
                <a:spcPct val="150000"/>
              </a:lnSpc>
              <a:spcBef>
                <a:spcPts val="600"/>
              </a:spcBef>
              <a:spcAft>
                <a:spcPts val="600"/>
              </a:spcAft>
              <a:buFont typeface="Wingdings" panose="05000000000000000000" pitchFamily="2" charset="2"/>
              <a:buChar char="q"/>
            </a:pPr>
            <a:r>
              <a:rPr lang="fr-FR" dirty="0"/>
              <a:t>20/10/23 : Retour de dialogue de gestion RH : échange bilatéral direction UFR SFA – Présidence UP</a:t>
            </a:r>
          </a:p>
          <a:p>
            <a:pPr marL="715963" indent="-285750">
              <a:lnSpc>
                <a:spcPct val="150000"/>
              </a:lnSpc>
              <a:spcBef>
                <a:spcPts val="600"/>
              </a:spcBef>
              <a:spcAft>
                <a:spcPts val="600"/>
              </a:spcAft>
              <a:buFont typeface="Wingdings" panose="05000000000000000000" pitchFamily="2" charset="2"/>
              <a:buChar char="q"/>
            </a:pPr>
            <a:r>
              <a:rPr lang="fr-FR" dirty="0"/>
              <a:t>12/12/23 : retour dialogue de gestion RH aux directions de composantes et directions de laboratoire</a:t>
            </a:r>
          </a:p>
          <a:p>
            <a:pPr marL="715963" indent="-285750">
              <a:lnSpc>
                <a:spcPct val="150000"/>
              </a:lnSpc>
              <a:spcBef>
                <a:spcPts val="600"/>
              </a:spcBef>
              <a:spcAft>
                <a:spcPts val="600"/>
              </a:spcAft>
              <a:buFont typeface="Wingdings" panose="05000000000000000000" pitchFamily="2" charset="2"/>
              <a:buChar char="q"/>
            </a:pPr>
            <a:r>
              <a:rPr lang="fr-FR" dirty="0"/>
              <a:t>22/12/23 : vote CA UP</a:t>
            </a:r>
          </a:p>
          <a:p>
            <a:pPr marL="285750" indent="-285750">
              <a:lnSpc>
                <a:spcPct val="150000"/>
              </a:lnSpc>
              <a:buFont typeface="Wingdings" panose="05000000000000000000" pitchFamily="2" charset="2"/>
              <a:buChar char="ü"/>
            </a:pPr>
            <a:endParaRPr lang="fr-FR" dirty="0"/>
          </a:p>
        </p:txBody>
      </p:sp>
      <p:sp>
        <p:nvSpPr>
          <p:cNvPr id="9" name="ZoneTexte 8">
            <a:extLst>
              <a:ext uri="{FF2B5EF4-FFF2-40B4-BE49-F238E27FC236}">
                <a16:creationId xmlns:a16="http://schemas.microsoft.com/office/drawing/2014/main" id="{0EF50B59-921F-4AFC-B2BA-EC350D8EBA26}"/>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179173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Retour dialogue de gestion RH 2024 : Grandes orientations UP</a:t>
            </a:r>
          </a:p>
        </p:txBody>
      </p:sp>
      <p:sp>
        <p:nvSpPr>
          <p:cNvPr id="8" name="ZoneTexte 7">
            <a:extLst>
              <a:ext uri="{FF2B5EF4-FFF2-40B4-BE49-F238E27FC236}">
                <a16:creationId xmlns:a16="http://schemas.microsoft.com/office/drawing/2014/main" id="{9CBD4147-E771-41A0-9F5C-3C6EA9AE787D}"/>
              </a:ext>
            </a:extLst>
          </p:cNvPr>
          <p:cNvSpPr txBox="1"/>
          <p:nvPr/>
        </p:nvSpPr>
        <p:spPr>
          <a:xfrm>
            <a:off x="1206690" y="997317"/>
            <a:ext cx="10272264" cy="1477328"/>
          </a:xfrm>
          <a:prstGeom prst="rect">
            <a:avLst/>
          </a:prstGeom>
          <a:noFill/>
        </p:spPr>
        <p:txBody>
          <a:bodyPr wrap="square" rtlCol="0">
            <a:spAutoFit/>
          </a:bodyPr>
          <a:lstStyle/>
          <a:p>
            <a:pPr marL="285750" indent="-285750">
              <a:buFont typeface="Wingdings" panose="05000000000000000000" pitchFamily="2" charset="2"/>
              <a:buChar char="q"/>
            </a:pPr>
            <a:r>
              <a:rPr lang="fr-FR" dirty="0"/>
              <a:t>Objectifs de la présidence : davantage de concertation interne et au sein des instances, approche pluriannuelle, cohérence avec les objectifs stratégiques de l’établissement, rééquilibrage entre services ou composantes via indicateurs, conservation globale du volume d’emplois, davantage de transparence (en invitant les DU)</a:t>
            </a:r>
          </a:p>
          <a:p>
            <a:pPr marL="285750" indent="-285750">
              <a:buFont typeface="Wingdings" panose="05000000000000000000" pitchFamily="2" charset="2"/>
              <a:buChar char="ü"/>
            </a:pPr>
            <a:endParaRPr lang="fr-FR" dirty="0"/>
          </a:p>
        </p:txBody>
      </p:sp>
      <p:sp>
        <p:nvSpPr>
          <p:cNvPr id="9" name="ZoneTexte 8">
            <a:extLst>
              <a:ext uri="{FF2B5EF4-FFF2-40B4-BE49-F238E27FC236}">
                <a16:creationId xmlns:a16="http://schemas.microsoft.com/office/drawing/2014/main" id="{0EF50B59-921F-4AFC-B2BA-EC350D8EBA26}"/>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pic>
        <p:nvPicPr>
          <p:cNvPr id="10" name="Image 9">
            <a:extLst>
              <a:ext uri="{FF2B5EF4-FFF2-40B4-BE49-F238E27FC236}">
                <a16:creationId xmlns:a16="http://schemas.microsoft.com/office/drawing/2014/main" id="{D879D6DB-D786-49FA-8C92-966F96B6E68C}"/>
              </a:ext>
            </a:extLst>
          </p:cNvPr>
          <p:cNvPicPr>
            <a:picLocks noChangeAspect="1"/>
          </p:cNvPicPr>
          <p:nvPr/>
        </p:nvPicPr>
        <p:blipFill>
          <a:blip r:embed="rId3"/>
          <a:stretch>
            <a:fillRect/>
          </a:stretch>
        </p:blipFill>
        <p:spPr>
          <a:xfrm>
            <a:off x="3197230" y="2343323"/>
            <a:ext cx="6235897" cy="4514677"/>
          </a:xfrm>
          <a:prstGeom prst="rect">
            <a:avLst/>
          </a:prstGeom>
        </p:spPr>
      </p:pic>
    </p:spTree>
    <p:extLst>
      <p:ext uri="{BB962C8B-B14F-4D97-AF65-F5344CB8AC3E}">
        <p14:creationId xmlns:p14="http://schemas.microsoft.com/office/powerpoint/2010/main" val="112275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Retour dialogue de gestion RH 2024 : Postes BIATSS</a:t>
            </a:r>
          </a:p>
        </p:txBody>
      </p:sp>
      <p:sp>
        <p:nvSpPr>
          <p:cNvPr id="9" name="ZoneTexte 8">
            <a:extLst>
              <a:ext uri="{FF2B5EF4-FFF2-40B4-BE49-F238E27FC236}">
                <a16:creationId xmlns:a16="http://schemas.microsoft.com/office/drawing/2014/main" id="{0EF50B59-921F-4AFC-B2BA-EC350D8EBA26}"/>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11" name="ZoneTexte 10">
            <a:extLst>
              <a:ext uri="{FF2B5EF4-FFF2-40B4-BE49-F238E27FC236}">
                <a16:creationId xmlns:a16="http://schemas.microsoft.com/office/drawing/2014/main" id="{3BDEC04A-4BA0-4893-B927-29FBA788632E}"/>
              </a:ext>
            </a:extLst>
          </p:cNvPr>
          <p:cNvSpPr txBox="1"/>
          <p:nvPr/>
        </p:nvSpPr>
        <p:spPr>
          <a:xfrm>
            <a:off x="713046" y="659436"/>
            <a:ext cx="10272264" cy="957313"/>
          </a:xfrm>
          <a:prstGeom prst="rect">
            <a:avLst/>
          </a:prstGeom>
          <a:noFill/>
        </p:spPr>
        <p:txBody>
          <a:bodyPr wrap="square" rtlCol="0">
            <a:spAutoFit/>
          </a:bodyPr>
          <a:lstStyle/>
          <a:p>
            <a:pPr marL="715963" indent="-285750">
              <a:lnSpc>
                <a:spcPct val="150000"/>
              </a:lnSpc>
              <a:spcBef>
                <a:spcPts val="600"/>
              </a:spcBef>
              <a:spcAft>
                <a:spcPts val="600"/>
              </a:spcAft>
              <a:buFont typeface="Wingdings" panose="05000000000000000000" pitchFamily="2" charset="2"/>
              <a:buChar char="q"/>
            </a:pPr>
            <a:r>
              <a:rPr lang="fr-FR" dirty="0"/>
              <a:t>Ouverture de concours « fléchés »</a:t>
            </a:r>
          </a:p>
          <a:p>
            <a:pPr marL="285750" indent="-285750">
              <a:lnSpc>
                <a:spcPct val="150000"/>
              </a:lnSpc>
              <a:buFont typeface="Wingdings" panose="05000000000000000000" pitchFamily="2" charset="2"/>
              <a:buChar char="ü"/>
            </a:pPr>
            <a:endParaRPr lang="fr-FR" dirty="0"/>
          </a:p>
        </p:txBody>
      </p:sp>
      <p:sp>
        <p:nvSpPr>
          <p:cNvPr id="13" name="ZoneTexte 12">
            <a:extLst>
              <a:ext uri="{FF2B5EF4-FFF2-40B4-BE49-F238E27FC236}">
                <a16:creationId xmlns:a16="http://schemas.microsoft.com/office/drawing/2014/main" id="{18E26615-740A-4FDE-B584-3DB393AFCD56}"/>
              </a:ext>
            </a:extLst>
          </p:cNvPr>
          <p:cNvSpPr txBox="1"/>
          <p:nvPr/>
        </p:nvSpPr>
        <p:spPr>
          <a:xfrm>
            <a:off x="573497" y="4756743"/>
            <a:ext cx="10272264" cy="2634696"/>
          </a:xfrm>
          <a:prstGeom prst="rect">
            <a:avLst/>
          </a:prstGeom>
          <a:noFill/>
        </p:spPr>
        <p:txBody>
          <a:bodyPr wrap="square" rtlCol="0">
            <a:spAutoFit/>
          </a:bodyPr>
          <a:lstStyle/>
          <a:p>
            <a:pPr marL="715963" indent="-285750">
              <a:lnSpc>
                <a:spcPct val="150000"/>
              </a:lnSpc>
              <a:buFont typeface="Wingdings" panose="05000000000000000000" pitchFamily="2" charset="2"/>
              <a:buChar char="q"/>
            </a:pPr>
            <a:r>
              <a:rPr lang="fr-FR" dirty="0"/>
              <a:t>Ouverture de concours « non fléchés » :</a:t>
            </a:r>
          </a:p>
          <a:p>
            <a:pPr marL="1077913" indent="-285750">
              <a:buFont typeface="Wingdings" panose="05000000000000000000" pitchFamily="2" charset="2"/>
              <a:buChar char="ü"/>
            </a:pPr>
            <a:r>
              <a:rPr lang="fr-FR" sz="1600" dirty="0"/>
              <a:t>Adjoints en gestion administrative : 4 concours internes ATRF et 3 concours ADJAENES et 4 concours au titre du handicap (BOE)</a:t>
            </a:r>
          </a:p>
          <a:p>
            <a:pPr marL="1077913" indent="-285750">
              <a:buFont typeface="Wingdings" panose="05000000000000000000" pitchFamily="2" charset="2"/>
              <a:buChar char="ü"/>
            </a:pPr>
            <a:r>
              <a:rPr lang="fr-FR" sz="1600" dirty="0"/>
              <a:t>Techniciens en gestion administrative : 1 concours interne TECH et 2 concours SAENES (1 interne et 1 externe)</a:t>
            </a:r>
          </a:p>
          <a:p>
            <a:pPr marL="1077913" indent="-285750">
              <a:buFont typeface="Wingdings" panose="05000000000000000000" pitchFamily="2" charset="2"/>
              <a:buChar char="ü"/>
            </a:pPr>
            <a:r>
              <a:rPr lang="fr-FR" sz="1600" dirty="0" err="1"/>
              <a:t>Cordonnateur-trice</a:t>
            </a:r>
            <a:r>
              <a:rPr lang="fr-FR" sz="1600" dirty="0"/>
              <a:t> logistique : 1 concours ASI interne</a:t>
            </a:r>
          </a:p>
          <a:p>
            <a:pPr marL="715963" indent="-285750">
              <a:buFont typeface="Wingdings" panose="05000000000000000000" pitchFamily="2" charset="2"/>
              <a:buChar char="q"/>
            </a:pPr>
            <a:r>
              <a:rPr lang="fr-FR" dirty="0"/>
              <a:t>Ouverture d’au moins 5 supports à la mobilité interne (adjoints en gestion administrative) </a:t>
            </a:r>
          </a:p>
          <a:p>
            <a:pPr marL="792163"/>
            <a:endParaRPr lang="fr-FR" sz="1600" dirty="0"/>
          </a:p>
          <a:p>
            <a:pPr marL="285750" indent="-285750">
              <a:lnSpc>
                <a:spcPct val="150000"/>
              </a:lnSpc>
              <a:buFont typeface="Wingdings" panose="05000000000000000000" pitchFamily="2" charset="2"/>
              <a:buChar char="ü"/>
            </a:pPr>
            <a:endParaRPr lang="fr-FR" dirty="0"/>
          </a:p>
        </p:txBody>
      </p:sp>
      <p:pic>
        <p:nvPicPr>
          <p:cNvPr id="10" name="Image 9">
            <a:extLst>
              <a:ext uri="{FF2B5EF4-FFF2-40B4-BE49-F238E27FC236}">
                <a16:creationId xmlns:a16="http://schemas.microsoft.com/office/drawing/2014/main" id="{50590FBA-65C5-44DA-A668-29A6A97A6A00}"/>
              </a:ext>
            </a:extLst>
          </p:cNvPr>
          <p:cNvPicPr>
            <a:picLocks noChangeAspect="1"/>
          </p:cNvPicPr>
          <p:nvPr/>
        </p:nvPicPr>
        <p:blipFill>
          <a:blip r:embed="rId3"/>
          <a:stretch>
            <a:fillRect/>
          </a:stretch>
        </p:blipFill>
        <p:spPr>
          <a:xfrm>
            <a:off x="1460769" y="1151559"/>
            <a:ext cx="8810625" cy="3752850"/>
          </a:xfrm>
          <a:prstGeom prst="rect">
            <a:avLst/>
          </a:prstGeom>
        </p:spPr>
      </p:pic>
    </p:spTree>
    <p:extLst>
      <p:ext uri="{BB962C8B-B14F-4D97-AF65-F5344CB8AC3E}">
        <p14:creationId xmlns:p14="http://schemas.microsoft.com/office/powerpoint/2010/main" val="420986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Retour dialogue de gestion RH 2024 : Postes BIATSS (Bilan)</a:t>
            </a:r>
          </a:p>
        </p:txBody>
      </p:sp>
      <p:sp>
        <p:nvSpPr>
          <p:cNvPr id="9" name="ZoneTexte 8">
            <a:extLst>
              <a:ext uri="{FF2B5EF4-FFF2-40B4-BE49-F238E27FC236}">
                <a16:creationId xmlns:a16="http://schemas.microsoft.com/office/drawing/2014/main" id="{0EF50B59-921F-4AFC-B2BA-EC350D8EBA26}"/>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11" name="ZoneTexte 10">
            <a:extLst>
              <a:ext uri="{FF2B5EF4-FFF2-40B4-BE49-F238E27FC236}">
                <a16:creationId xmlns:a16="http://schemas.microsoft.com/office/drawing/2014/main" id="{3BDEC04A-4BA0-4893-B927-29FBA788632E}"/>
              </a:ext>
            </a:extLst>
          </p:cNvPr>
          <p:cNvSpPr txBox="1"/>
          <p:nvPr/>
        </p:nvSpPr>
        <p:spPr>
          <a:xfrm>
            <a:off x="832921" y="1192780"/>
            <a:ext cx="10272264" cy="4481355"/>
          </a:xfrm>
          <a:prstGeom prst="rect">
            <a:avLst/>
          </a:prstGeom>
          <a:noFill/>
        </p:spPr>
        <p:txBody>
          <a:bodyPr wrap="square" rtlCol="0">
            <a:spAutoFit/>
          </a:bodyPr>
          <a:lstStyle/>
          <a:p>
            <a:pPr marL="715963" indent="-285750">
              <a:lnSpc>
                <a:spcPct val="150000"/>
              </a:lnSpc>
              <a:spcBef>
                <a:spcPts val="600"/>
              </a:spcBef>
              <a:spcAft>
                <a:spcPts val="600"/>
              </a:spcAft>
              <a:buFont typeface="Wingdings" panose="05000000000000000000" pitchFamily="2" charset="2"/>
              <a:buChar char="q"/>
            </a:pPr>
            <a:r>
              <a:rPr lang="fr-FR" dirty="0"/>
              <a:t>Bilan globalement positif</a:t>
            </a:r>
          </a:p>
          <a:p>
            <a:pPr marL="715963" indent="-285750">
              <a:lnSpc>
                <a:spcPct val="150000"/>
              </a:lnSpc>
              <a:spcBef>
                <a:spcPts val="600"/>
              </a:spcBef>
              <a:spcAft>
                <a:spcPts val="600"/>
              </a:spcAft>
              <a:buFont typeface="Wingdings" panose="05000000000000000000" pitchFamily="2" charset="2"/>
              <a:buChar char="q"/>
            </a:pPr>
            <a:r>
              <a:rPr lang="fr-FR" dirty="0"/>
              <a:t>Maintien de tous les supports de postes de BIATSS</a:t>
            </a:r>
          </a:p>
          <a:p>
            <a:pPr marL="715963" indent="-285750">
              <a:lnSpc>
                <a:spcPct val="150000"/>
              </a:lnSpc>
              <a:spcBef>
                <a:spcPts val="600"/>
              </a:spcBef>
              <a:spcAft>
                <a:spcPts val="600"/>
              </a:spcAft>
              <a:buFont typeface="Wingdings" panose="05000000000000000000" pitchFamily="2" charset="2"/>
              <a:buChar char="q"/>
            </a:pPr>
            <a:r>
              <a:rPr lang="fr-FR" dirty="0"/>
              <a:t>Pas d’obtention de concours de technicien en logistique malgré classement en vœu 1 par SFA mais stabilisation des effectifs en logistique sur le site du Futuroscope (1 CDI, un opérateur logistique sans concours)</a:t>
            </a:r>
          </a:p>
          <a:p>
            <a:pPr marL="715963" indent="-285750">
              <a:lnSpc>
                <a:spcPct val="150000"/>
              </a:lnSpc>
              <a:spcBef>
                <a:spcPts val="600"/>
              </a:spcBef>
              <a:spcAft>
                <a:spcPts val="600"/>
              </a:spcAft>
              <a:buFont typeface="Wingdings" panose="05000000000000000000" pitchFamily="2" charset="2"/>
              <a:buChar char="q"/>
            </a:pPr>
            <a:r>
              <a:rPr lang="fr-FR" dirty="0"/>
              <a:t>Renforcement en BIATSS à l’appui des formations à envisager sérieusement pour les années à venir (redéploiement à l’échelle de l’UP ? Transformation de postes d’EC en BIATSS ?)</a:t>
            </a:r>
          </a:p>
          <a:p>
            <a:pPr marL="715963" indent="-285750">
              <a:lnSpc>
                <a:spcPct val="150000"/>
              </a:lnSpc>
              <a:spcBef>
                <a:spcPts val="600"/>
              </a:spcBef>
              <a:spcAft>
                <a:spcPts val="600"/>
              </a:spcAft>
              <a:buFont typeface="Wingdings" panose="05000000000000000000" pitchFamily="2" charset="2"/>
              <a:buChar char="q"/>
            </a:pPr>
            <a:endParaRPr lang="fr-FR" dirty="0"/>
          </a:p>
          <a:p>
            <a:pPr marL="285750" indent="-285750">
              <a:lnSpc>
                <a:spcPct val="150000"/>
              </a:lnSpc>
              <a:buFont typeface="Wingdings" panose="05000000000000000000" pitchFamily="2" charset="2"/>
              <a:buChar char="ü"/>
            </a:pPr>
            <a:endParaRPr lang="fr-FR" dirty="0"/>
          </a:p>
        </p:txBody>
      </p:sp>
    </p:spTree>
    <p:extLst>
      <p:ext uri="{BB962C8B-B14F-4D97-AF65-F5344CB8AC3E}">
        <p14:creationId xmlns:p14="http://schemas.microsoft.com/office/powerpoint/2010/main" val="301148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Retour dialogue de gestion RH 2024 : Postes EC</a:t>
            </a:r>
          </a:p>
        </p:txBody>
      </p:sp>
      <p:sp>
        <p:nvSpPr>
          <p:cNvPr id="9" name="ZoneTexte 8">
            <a:extLst>
              <a:ext uri="{FF2B5EF4-FFF2-40B4-BE49-F238E27FC236}">
                <a16:creationId xmlns:a16="http://schemas.microsoft.com/office/drawing/2014/main" id="{0EF50B59-921F-4AFC-B2BA-EC350D8EBA26}"/>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11" name="ZoneTexte 10">
            <a:extLst>
              <a:ext uri="{FF2B5EF4-FFF2-40B4-BE49-F238E27FC236}">
                <a16:creationId xmlns:a16="http://schemas.microsoft.com/office/drawing/2014/main" id="{CC0EA84F-E939-4550-B857-AB9F2B783BAC}"/>
              </a:ext>
            </a:extLst>
          </p:cNvPr>
          <p:cNvSpPr txBox="1"/>
          <p:nvPr/>
        </p:nvSpPr>
        <p:spPr>
          <a:xfrm>
            <a:off x="669565" y="1000252"/>
            <a:ext cx="10272264" cy="957313"/>
          </a:xfrm>
          <a:prstGeom prst="rect">
            <a:avLst/>
          </a:prstGeom>
          <a:noFill/>
        </p:spPr>
        <p:txBody>
          <a:bodyPr wrap="square" rtlCol="0">
            <a:spAutoFit/>
          </a:bodyPr>
          <a:lstStyle/>
          <a:p>
            <a:pPr marL="715963" indent="-285750">
              <a:lnSpc>
                <a:spcPct val="150000"/>
              </a:lnSpc>
              <a:spcBef>
                <a:spcPts val="600"/>
              </a:spcBef>
              <a:spcAft>
                <a:spcPts val="600"/>
              </a:spcAft>
              <a:buFont typeface="Wingdings" panose="05000000000000000000" pitchFamily="2" charset="2"/>
              <a:buChar char="q"/>
            </a:pPr>
            <a:r>
              <a:rPr lang="fr-FR" dirty="0"/>
              <a:t>Supports de professeur des universités</a:t>
            </a:r>
          </a:p>
          <a:p>
            <a:pPr marL="285750" indent="-285750">
              <a:lnSpc>
                <a:spcPct val="150000"/>
              </a:lnSpc>
              <a:buFont typeface="Wingdings" panose="05000000000000000000" pitchFamily="2" charset="2"/>
              <a:buChar char="ü"/>
            </a:pPr>
            <a:endParaRPr lang="fr-FR" dirty="0"/>
          </a:p>
        </p:txBody>
      </p:sp>
      <p:pic>
        <p:nvPicPr>
          <p:cNvPr id="13" name="Image 12">
            <a:extLst>
              <a:ext uri="{FF2B5EF4-FFF2-40B4-BE49-F238E27FC236}">
                <a16:creationId xmlns:a16="http://schemas.microsoft.com/office/drawing/2014/main" id="{A8A60792-5F0D-4F71-9594-23EB256E2917}"/>
              </a:ext>
            </a:extLst>
          </p:cNvPr>
          <p:cNvPicPr>
            <a:picLocks noChangeAspect="1"/>
          </p:cNvPicPr>
          <p:nvPr/>
        </p:nvPicPr>
        <p:blipFill>
          <a:blip r:embed="rId3"/>
          <a:stretch>
            <a:fillRect/>
          </a:stretch>
        </p:blipFill>
        <p:spPr>
          <a:xfrm>
            <a:off x="729950" y="1543157"/>
            <a:ext cx="11303517" cy="2640653"/>
          </a:xfrm>
          <a:prstGeom prst="rect">
            <a:avLst/>
          </a:prstGeom>
        </p:spPr>
      </p:pic>
    </p:spTree>
    <p:extLst>
      <p:ext uri="{BB962C8B-B14F-4D97-AF65-F5344CB8AC3E}">
        <p14:creationId xmlns:p14="http://schemas.microsoft.com/office/powerpoint/2010/main" val="172225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Retour dialogue de gestion RH 2024 : Postes EC (Bilan)</a:t>
            </a:r>
          </a:p>
        </p:txBody>
      </p:sp>
      <p:sp>
        <p:nvSpPr>
          <p:cNvPr id="9" name="ZoneTexte 8">
            <a:extLst>
              <a:ext uri="{FF2B5EF4-FFF2-40B4-BE49-F238E27FC236}">
                <a16:creationId xmlns:a16="http://schemas.microsoft.com/office/drawing/2014/main" id="{0EF50B59-921F-4AFC-B2BA-EC350D8EBA26}"/>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11" name="ZoneTexte 10">
            <a:extLst>
              <a:ext uri="{FF2B5EF4-FFF2-40B4-BE49-F238E27FC236}">
                <a16:creationId xmlns:a16="http://schemas.microsoft.com/office/drawing/2014/main" id="{CC0EA84F-E939-4550-B857-AB9F2B783BAC}"/>
              </a:ext>
            </a:extLst>
          </p:cNvPr>
          <p:cNvSpPr txBox="1"/>
          <p:nvPr/>
        </p:nvSpPr>
        <p:spPr>
          <a:xfrm>
            <a:off x="669565" y="1000252"/>
            <a:ext cx="10272264" cy="4450577"/>
          </a:xfrm>
          <a:prstGeom prst="rect">
            <a:avLst/>
          </a:prstGeom>
          <a:noFill/>
        </p:spPr>
        <p:txBody>
          <a:bodyPr wrap="square" rtlCol="0">
            <a:spAutoFit/>
          </a:bodyPr>
          <a:lstStyle/>
          <a:p>
            <a:pPr marL="715963" indent="-285750">
              <a:lnSpc>
                <a:spcPct val="150000"/>
              </a:lnSpc>
              <a:spcBef>
                <a:spcPts val="600"/>
              </a:spcBef>
              <a:spcAft>
                <a:spcPts val="600"/>
              </a:spcAft>
              <a:buFont typeface="Wingdings" panose="05000000000000000000" pitchFamily="2" charset="2"/>
              <a:buChar char="q"/>
            </a:pPr>
            <a:r>
              <a:rPr lang="fr-FR" dirty="0"/>
              <a:t>Supports de maître de conférences</a:t>
            </a:r>
          </a:p>
          <a:p>
            <a:pPr marL="715963" indent="-285750">
              <a:lnSpc>
                <a:spcPct val="150000"/>
              </a:lnSpc>
              <a:spcBef>
                <a:spcPts val="600"/>
              </a:spcBef>
              <a:spcAft>
                <a:spcPts val="600"/>
              </a:spcAft>
              <a:buFont typeface="Wingdings" panose="05000000000000000000" pitchFamily="2" charset="2"/>
              <a:buChar char="q"/>
            </a:pPr>
            <a:endParaRPr lang="fr-FR" dirty="0"/>
          </a:p>
          <a:p>
            <a:pPr marL="715963" indent="-285750">
              <a:lnSpc>
                <a:spcPct val="150000"/>
              </a:lnSpc>
              <a:spcBef>
                <a:spcPts val="600"/>
              </a:spcBef>
              <a:spcAft>
                <a:spcPts val="600"/>
              </a:spcAft>
              <a:buFont typeface="Wingdings" panose="05000000000000000000" pitchFamily="2" charset="2"/>
              <a:buChar char="q"/>
            </a:pPr>
            <a:endParaRPr lang="fr-FR" dirty="0"/>
          </a:p>
          <a:p>
            <a:pPr marL="715963" indent="-285750">
              <a:lnSpc>
                <a:spcPct val="150000"/>
              </a:lnSpc>
              <a:spcBef>
                <a:spcPts val="600"/>
              </a:spcBef>
              <a:spcAft>
                <a:spcPts val="600"/>
              </a:spcAft>
              <a:buFont typeface="Wingdings" panose="05000000000000000000" pitchFamily="2" charset="2"/>
              <a:buChar char="q"/>
            </a:pPr>
            <a:endParaRPr lang="fr-FR" dirty="0"/>
          </a:p>
          <a:p>
            <a:pPr marL="715963" indent="-285750">
              <a:lnSpc>
                <a:spcPct val="150000"/>
              </a:lnSpc>
              <a:spcBef>
                <a:spcPts val="600"/>
              </a:spcBef>
              <a:spcAft>
                <a:spcPts val="600"/>
              </a:spcAft>
              <a:buFont typeface="Wingdings" panose="05000000000000000000" pitchFamily="2" charset="2"/>
              <a:buChar char="q"/>
            </a:pPr>
            <a:endParaRPr lang="fr-FR" dirty="0"/>
          </a:p>
          <a:p>
            <a:pPr marL="715963" indent="-285750">
              <a:lnSpc>
                <a:spcPct val="150000"/>
              </a:lnSpc>
              <a:spcBef>
                <a:spcPts val="600"/>
              </a:spcBef>
              <a:spcAft>
                <a:spcPts val="600"/>
              </a:spcAft>
              <a:buFont typeface="Wingdings" panose="05000000000000000000" pitchFamily="2" charset="2"/>
              <a:buChar char="q"/>
            </a:pPr>
            <a:endParaRPr lang="fr-FR" dirty="0"/>
          </a:p>
          <a:p>
            <a:pPr marL="715963" indent="-285750">
              <a:lnSpc>
                <a:spcPct val="150000"/>
              </a:lnSpc>
              <a:spcBef>
                <a:spcPts val="600"/>
              </a:spcBef>
              <a:spcAft>
                <a:spcPts val="600"/>
              </a:spcAft>
              <a:buFont typeface="Wingdings" panose="05000000000000000000" pitchFamily="2" charset="2"/>
              <a:buChar char="q"/>
            </a:pPr>
            <a:endParaRPr lang="fr-FR" dirty="0"/>
          </a:p>
          <a:p>
            <a:pPr marL="715963" indent="-285750">
              <a:lnSpc>
                <a:spcPct val="150000"/>
              </a:lnSpc>
              <a:spcBef>
                <a:spcPts val="600"/>
              </a:spcBef>
              <a:spcAft>
                <a:spcPts val="600"/>
              </a:spcAft>
              <a:buFont typeface="Wingdings" panose="05000000000000000000" pitchFamily="2" charset="2"/>
              <a:buChar char="q"/>
            </a:pPr>
            <a:r>
              <a:rPr lang="fr-FR" dirty="0"/>
              <a:t>Demande de création</a:t>
            </a:r>
          </a:p>
        </p:txBody>
      </p:sp>
      <p:pic>
        <p:nvPicPr>
          <p:cNvPr id="8" name="Image 7">
            <a:extLst>
              <a:ext uri="{FF2B5EF4-FFF2-40B4-BE49-F238E27FC236}">
                <a16:creationId xmlns:a16="http://schemas.microsoft.com/office/drawing/2014/main" id="{6A1EC757-DFCA-42BC-A45C-EB8CED5D064C}"/>
              </a:ext>
            </a:extLst>
          </p:cNvPr>
          <p:cNvPicPr>
            <a:picLocks noChangeAspect="1"/>
          </p:cNvPicPr>
          <p:nvPr/>
        </p:nvPicPr>
        <p:blipFill>
          <a:blip r:embed="rId3"/>
          <a:stretch>
            <a:fillRect/>
          </a:stretch>
        </p:blipFill>
        <p:spPr>
          <a:xfrm>
            <a:off x="913809" y="5426041"/>
            <a:ext cx="10930454" cy="863414"/>
          </a:xfrm>
          <a:prstGeom prst="rect">
            <a:avLst/>
          </a:prstGeom>
        </p:spPr>
      </p:pic>
      <p:pic>
        <p:nvPicPr>
          <p:cNvPr id="10" name="Image 9">
            <a:extLst>
              <a:ext uri="{FF2B5EF4-FFF2-40B4-BE49-F238E27FC236}">
                <a16:creationId xmlns:a16="http://schemas.microsoft.com/office/drawing/2014/main" id="{1E995606-0CE5-4B30-9083-382C8667D42F}"/>
              </a:ext>
            </a:extLst>
          </p:cNvPr>
          <p:cNvPicPr>
            <a:picLocks noChangeAspect="1"/>
          </p:cNvPicPr>
          <p:nvPr/>
        </p:nvPicPr>
        <p:blipFill>
          <a:blip r:embed="rId4"/>
          <a:stretch>
            <a:fillRect/>
          </a:stretch>
        </p:blipFill>
        <p:spPr>
          <a:xfrm>
            <a:off x="913809" y="1582164"/>
            <a:ext cx="10802967" cy="2941312"/>
          </a:xfrm>
          <a:prstGeom prst="rect">
            <a:avLst/>
          </a:prstGeom>
        </p:spPr>
      </p:pic>
    </p:spTree>
    <p:extLst>
      <p:ext uri="{BB962C8B-B14F-4D97-AF65-F5344CB8AC3E}">
        <p14:creationId xmlns:p14="http://schemas.microsoft.com/office/powerpoint/2010/main" val="46476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06690" y="261569"/>
            <a:ext cx="10515600" cy="726696"/>
          </a:xfrm>
        </p:spPr>
        <p:txBody>
          <a:bodyPr>
            <a:normAutofit/>
          </a:bodyPr>
          <a:lstStyle/>
          <a:p>
            <a:r>
              <a:rPr lang="fr-FR" sz="2400" b="1" cap="small" dirty="0">
                <a:solidFill>
                  <a:srgbClr val="B00000"/>
                </a:solidFill>
                <a:latin typeface="Arial" panose="020B0604020202020204" pitchFamily="34" charset="0"/>
                <a:cs typeface="Arial" panose="020B0604020202020204" pitchFamily="34" charset="0"/>
              </a:rPr>
              <a:t>Retour dialogue de gestion RH 2024 : Postes EC (Bilan)</a:t>
            </a:r>
          </a:p>
        </p:txBody>
      </p:sp>
      <p:sp>
        <p:nvSpPr>
          <p:cNvPr id="9" name="ZoneTexte 8">
            <a:extLst>
              <a:ext uri="{FF2B5EF4-FFF2-40B4-BE49-F238E27FC236}">
                <a16:creationId xmlns:a16="http://schemas.microsoft.com/office/drawing/2014/main" id="{0EF50B59-921F-4AFC-B2BA-EC350D8EBA26}"/>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12" name="ZoneTexte 11">
            <a:extLst>
              <a:ext uri="{FF2B5EF4-FFF2-40B4-BE49-F238E27FC236}">
                <a16:creationId xmlns:a16="http://schemas.microsoft.com/office/drawing/2014/main" id="{387B2286-F181-4B51-90AE-F7F028172C71}"/>
              </a:ext>
            </a:extLst>
          </p:cNvPr>
          <p:cNvSpPr txBox="1"/>
          <p:nvPr/>
        </p:nvSpPr>
        <p:spPr>
          <a:xfrm>
            <a:off x="547294" y="1106516"/>
            <a:ext cx="11097411" cy="5881738"/>
          </a:xfrm>
          <a:prstGeom prst="rect">
            <a:avLst/>
          </a:prstGeom>
          <a:noFill/>
        </p:spPr>
        <p:txBody>
          <a:bodyPr wrap="square" rtlCol="0">
            <a:spAutoFit/>
          </a:bodyPr>
          <a:lstStyle/>
          <a:p>
            <a:pPr marL="715963" indent="-285750">
              <a:lnSpc>
                <a:spcPct val="150000"/>
              </a:lnSpc>
              <a:spcBef>
                <a:spcPts val="600"/>
              </a:spcBef>
              <a:spcAft>
                <a:spcPts val="600"/>
              </a:spcAft>
              <a:buFont typeface="Wingdings" panose="05000000000000000000" pitchFamily="2" charset="2"/>
              <a:buChar char="q"/>
            </a:pPr>
            <a:r>
              <a:rPr lang="fr-FR" dirty="0"/>
              <a:t>Ouverture de tous les concours demandés sauf en CNU 60 (report d’un an en raison du nombre élevé d’ouvertures de concours de MCF en CNU 60 à l’échelle de l’établissement)</a:t>
            </a:r>
          </a:p>
          <a:p>
            <a:pPr marL="715963" indent="-285750">
              <a:lnSpc>
                <a:spcPct val="150000"/>
              </a:lnSpc>
              <a:spcBef>
                <a:spcPts val="600"/>
              </a:spcBef>
              <a:spcAft>
                <a:spcPts val="600"/>
              </a:spcAft>
              <a:buFont typeface="Wingdings" panose="05000000000000000000" pitchFamily="2" charset="2"/>
              <a:buChar char="q"/>
            </a:pPr>
            <a:r>
              <a:rPr lang="fr-FR" dirty="0"/>
              <a:t>Renforcement du potentiel enseignant et de recherche en informatique (1 PR + 1 PRAG + 1 MCF pour 2024 + 1 MCF pour 2025 (sous condition)) pour deux départs à la retraite (1 PR + 1 MCF)</a:t>
            </a:r>
          </a:p>
          <a:p>
            <a:pPr marL="715963" indent="-285750">
              <a:lnSpc>
                <a:spcPct val="150000"/>
              </a:lnSpc>
              <a:spcBef>
                <a:spcPts val="600"/>
              </a:spcBef>
              <a:spcAft>
                <a:spcPts val="600"/>
              </a:spcAft>
              <a:buFont typeface="Wingdings" panose="05000000000000000000" pitchFamily="2" charset="2"/>
              <a:buChar char="q"/>
            </a:pPr>
            <a:r>
              <a:rPr lang="fr-FR" dirty="0"/>
              <a:t>Décision de la présidence d’ouvrir des concours dans le secteur de la biologie santé pour appuyer la mise en place de l’IFR « biologie santé » avec affectation laboratoire longuement discutée</a:t>
            </a:r>
          </a:p>
          <a:p>
            <a:pPr marL="715963" indent="-285750">
              <a:lnSpc>
                <a:spcPct val="150000"/>
              </a:lnSpc>
              <a:spcBef>
                <a:spcPts val="600"/>
              </a:spcBef>
              <a:spcAft>
                <a:spcPts val="600"/>
              </a:spcAft>
              <a:buFont typeface="Wingdings" panose="05000000000000000000" pitchFamily="2" charset="2"/>
              <a:buChar char="q"/>
            </a:pPr>
            <a:r>
              <a:rPr lang="fr-FR" dirty="0"/>
              <a:t>Demande de la présidence de modifier le profil recherche proposé par SFA pour l’ouverture des concours en CNU 28, CNU 65, CNU 27 afin de s’inscrire dans la stratégie de l’établissement</a:t>
            </a:r>
          </a:p>
          <a:p>
            <a:pPr marL="715963" indent="-285750">
              <a:lnSpc>
                <a:spcPct val="150000"/>
              </a:lnSpc>
              <a:spcBef>
                <a:spcPts val="600"/>
              </a:spcBef>
              <a:spcAft>
                <a:spcPts val="600"/>
              </a:spcAft>
              <a:buFont typeface="Wingdings" panose="05000000000000000000" pitchFamily="2" charset="2"/>
              <a:buChar char="q"/>
            </a:pPr>
            <a:r>
              <a:rPr lang="fr-FR" dirty="0"/>
              <a:t>Demande de SFA pour qu’une procédure « établissement » soit mise en place pour l’affectation au sein d’un laboratoire (Commission recherche ? CAC ? CA ?) avec la mise en place d’IFR pluri-composantes</a:t>
            </a:r>
          </a:p>
          <a:p>
            <a:pPr marL="715963" indent="-285750">
              <a:lnSpc>
                <a:spcPct val="150000"/>
              </a:lnSpc>
              <a:spcBef>
                <a:spcPts val="600"/>
              </a:spcBef>
              <a:spcAft>
                <a:spcPts val="600"/>
              </a:spcAft>
              <a:buFont typeface="Wingdings" panose="05000000000000000000" pitchFamily="2" charset="2"/>
              <a:buChar char="q"/>
            </a:pPr>
            <a:r>
              <a:rPr lang="fr-FR" dirty="0"/>
              <a:t>Prise en main de plus en plus forte de la présidence sur le profil recherche en lien direct avec les laboratoires</a:t>
            </a:r>
          </a:p>
          <a:p>
            <a:pPr marL="285750" indent="-285750">
              <a:lnSpc>
                <a:spcPct val="150000"/>
              </a:lnSpc>
              <a:buFont typeface="Wingdings" panose="05000000000000000000" pitchFamily="2" charset="2"/>
              <a:buChar char="ü"/>
            </a:pPr>
            <a:endParaRPr lang="fr-FR" dirty="0"/>
          </a:p>
        </p:txBody>
      </p:sp>
    </p:spTree>
    <p:extLst>
      <p:ext uri="{BB962C8B-B14F-4D97-AF65-F5344CB8AC3E}">
        <p14:creationId xmlns:p14="http://schemas.microsoft.com/office/powerpoint/2010/main" val="96936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27744" y="3105360"/>
            <a:ext cx="9789045" cy="3385542"/>
          </a:xfrm>
          <a:prstGeom prst="rect">
            <a:avLst/>
          </a:prstGeom>
        </p:spPr>
        <p:txBody>
          <a:bodyPr wrap="square">
            <a:spAutoFit/>
          </a:bodyPr>
          <a:lstStyle/>
          <a:p>
            <a:pPr marL="457200" lvl="0" indent="-457200" defTabSz="360000">
              <a:buFont typeface="+mj-lt"/>
              <a:buAutoNum type="arabicPeriod"/>
              <a:defRPr/>
            </a:pPr>
            <a:r>
              <a:rPr lang="fr-FR" sz="2400" dirty="0">
                <a:solidFill>
                  <a:prstClr val="black"/>
                </a:solidFill>
                <a:latin typeface="Tw Cen MT" panose="020B0602020104020603" pitchFamily="34" charset="0"/>
                <a:cs typeface="Arial" panose="020B0604020202020204" pitchFamily="34" charset="0"/>
              </a:rPr>
              <a:t>Informations générales</a:t>
            </a:r>
          </a:p>
          <a:p>
            <a:pPr marL="457200" lvl="0" indent="-457200" defTabSz="360000">
              <a:buFont typeface="+mj-lt"/>
              <a:buAutoNum type="arabicPeriod"/>
              <a:defRPr/>
            </a:pPr>
            <a:r>
              <a:rPr lang="fr-FR" sz="2400" dirty="0">
                <a:solidFill>
                  <a:prstClr val="black"/>
                </a:solidFill>
                <a:latin typeface="Tw Cen MT" panose="020B0602020104020603" pitchFamily="34" charset="0"/>
                <a:cs typeface="Arial" panose="020B0604020202020204" pitchFamily="34" charset="0"/>
              </a:rPr>
              <a:t>Relevé de décision du conseil d’UFR SFA du 05/12/23 – </a:t>
            </a:r>
            <a:r>
              <a:rPr lang="fr-FR" sz="2000" i="1" dirty="0">
                <a:solidFill>
                  <a:prstClr val="black"/>
                </a:solidFill>
                <a:latin typeface="Tw Cen MT" panose="020B0602020104020603" pitchFamily="34" charset="0"/>
                <a:cs typeface="Arial" panose="020B0604020202020204" pitchFamily="34" charset="0"/>
              </a:rPr>
              <a:t>Pour délibération</a:t>
            </a:r>
          </a:p>
          <a:p>
            <a:pPr marL="457200" lvl="0" indent="-457200" defTabSz="360000">
              <a:buFont typeface="+mj-lt"/>
              <a:buAutoNum type="arabicPeriod" startAt="3"/>
              <a:defRPr/>
            </a:pPr>
            <a:r>
              <a:rPr lang="fr-FR" sz="2400" dirty="0">
                <a:solidFill>
                  <a:prstClr val="black"/>
                </a:solidFill>
                <a:latin typeface="Tw Cen MT" panose="020B0602020104020603" pitchFamily="34" charset="0"/>
                <a:cs typeface="Arial" panose="020B0604020202020204" pitchFamily="34" charset="0"/>
              </a:rPr>
              <a:t>Retour de dialogue de gestion RH -</a:t>
            </a:r>
            <a:r>
              <a:rPr lang="fr-FR" sz="2000" i="1" dirty="0">
                <a:solidFill>
                  <a:prstClr val="black"/>
                </a:solidFill>
                <a:latin typeface="Tw Cen MT" panose="020B0602020104020603" pitchFamily="34" charset="0"/>
                <a:cs typeface="Arial" panose="020B0604020202020204" pitchFamily="34" charset="0"/>
              </a:rPr>
              <a:t>Pour information</a:t>
            </a:r>
          </a:p>
          <a:p>
            <a:pPr marL="457200" lvl="0" indent="-457200" defTabSz="360000">
              <a:buFont typeface="+mj-lt"/>
              <a:buAutoNum type="arabicPeriod" startAt="4"/>
              <a:defRPr/>
            </a:pPr>
            <a:r>
              <a:rPr lang="fr-FR" sz="2400" dirty="0">
                <a:solidFill>
                  <a:prstClr val="black"/>
                </a:solidFill>
                <a:latin typeface="Tw Cen MT" panose="020B0602020104020603" pitchFamily="34" charset="0"/>
                <a:cs typeface="Arial" panose="020B0604020202020204" pitchFamily="34" charset="0"/>
              </a:rPr>
              <a:t>Finances</a:t>
            </a:r>
          </a:p>
          <a:p>
            <a:pPr marL="715963" lvl="0" indent="-342900" defTabSz="360000">
              <a:buFont typeface="Wingdings" panose="05000000000000000000" pitchFamily="2" charset="2"/>
              <a:buChar char="ü"/>
              <a:defRPr/>
            </a:pPr>
            <a:r>
              <a:rPr lang="fr-FR" sz="2000" dirty="0">
                <a:solidFill>
                  <a:prstClr val="black"/>
                </a:solidFill>
                <a:latin typeface="Tw Cen MT" panose="020B0602020104020603" pitchFamily="34" charset="0"/>
                <a:cs typeface="Arial" panose="020B0604020202020204" pitchFamily="34" charset="0"/>
              </a:rPr>
              <a:t>Exécution budgétaire 2023 – </a:t>
            </a:r>
            <a:r>
              <a:rPr lang="fr-FR" sz="2000" i="1" dirty="0">
                <a:solidFill>
                  <a:prstClr val="black"/>
                </a:solidFill>
                <a:latin typeface="Tw Cen MT" panose="020B0602020104020603" pitchFamily="34" charset="0"/>
                <a:cs typeface="Arial" panose="020B0604020202020204" pitchFamily="34" charset="0"/>
              </a:rPr>
              <a:t>Pour information</a:t>
            </a:r>
          </a:p>
          <a:p>
            <a:pPr marL="715963" lvl="0" indent="-342900" defTabSz="360000">
              <a:buFont typeface="Wingdings" panose="05000000000000000000" pitchFamily="2" charset="2"/>
              <a:buChar char="ü"/>
              <a:defRPr/>
            </a:pPr>
            <a:r>
              <a:rPr lang="fr-FR" sz="2000" dirty="0">
                <a:solidFill>
                  <a:prstClr val="black"/>
                </a:solidFill>
                <a:latin typeface="Tw Cen MT" panose="020B0602020104020603" pitchFamily="34" charset="0"/>
                <a:cs typeface="Arial" panose="020B0604020202020204" pitchFamily="34" charset="0"/>
              </a:rPr>
              <a:t>Subventions – </a:t>
            </a:r>
            <a:r>
              <a:rPr lang="fr-FR" sz="2000" i="1" dirty="0">
                <a:solidFill>
                  <a:prstClr val="black"/>
                </a:solidFill>
                <a:latin typeface="Tw Cen MT" panose="020B0602020104020603" pitchFamily="34" charset="0"/>
                <a:cs typeface="Arial" panose="020B0604020202020204" pitchFamily="34" charset="0"/>
              </a:rPr>
              <a:t>Pour délibération</a:t>
            </a:r>
          </a:p>
          <a:p>
            <a:pPr marL="1077913" lvl="0" indent="-361950" defTabSz="360000">
              <a:buFont typeface="Wingdings" panose="05000000000000000000" pitchFamily="2" charset="2"/>
              <a:buChar char="§"/>
              <a:defRPr/>
            </a:pPr>
            <a:r>
              <a:rPr lang="fr-FR" dirty="0">
                <a:solidFill>
                  <a:prstClr val="black"/>
                </a:solidFill>
                <a:latin typeface="Tw Cen MT" panose="020B0602020104020603" pitchFamily="34" charset="0"/>
                <a:cs typeface="Arial" panose="020B0604020202020204" pitchFamily="34" charset="0"/>
              </a:rPr>
              <a:t>Exposition « Les </a:t>
            </a:r>
            <a:r>
              <a:rPr lang="fr-FR" dirty="0" err="1">
                <a:solidFill>
                  <a:prstClr val="black"/>
                </a:solidFill>
                <a:latin typeface="Tw Cen MT" panose="020B0602020104020603" pitchFamily="34" charset="0"/>
                <a:cs typeface="Arial" panose="020B0604020202020204" pitchFamily="34" charset="0"/>
              </a:rPr>
              <a:t>Sciences’Elles</a:t>
            </a:r>
            <a:r>
              <a:rPr lang="fr-FR" dirty="0">
                <a:solidFill>
                  <a:prstClr val="black"/>
                </a:solidFill>
                <a:latin typeface="Tw Cen MT" panose="020B0602020104020603" pitchFamily="34" charset="0"/>
                <a:cs typeface="Arial" panose="020B0604020202020204" pitchFamily="34" charset="0"/>
              </a:rPr>
              <a:t> »</a:t>
            </a:r>
          </a:p>
          <a:p>
            <a:pPr marL="1077913" lvl="0" indent="-361950" defTabSz="360000">
              <a:buFont typeface="Wingdings" panose="05000000000000000000" pitchFamily="2" charset="2"/>
              <a:buChar char="§"/>
              <a:defRPr/>
            </a:pPr>
            <a:r>
              <a:rPr lang="fr-FR" dirty="0">
                <a:solidFill>
                  <a:prstClr val="black"/>
                </a:solidFill>
                <a:latin typeface="Tw Cen MT" panose="020B0602020104020603" pitchFamily="34" charset="0"/>
                <a:cs typeface="Arial" panose="020B0604020202020204" pitchFamily="34" charset="0"/>
              </a:rPr>
              <a:t>Bourses « Faites de la science » 2024</a:t>
            </a:r>
          </a:p>
          <a:p>
            <a:pPr marL="1077913" lvl="0" indent="-361950" defTabSz="360000">
              <a:buFont typeface="Wingdings" panose="05000000000000000000" pitchFamily="2" charset="2"/>
              <a:buChar char="§"/>
              <a:defRPr/>
            </a:pPr>
            <a:r>
              <a:rPr lang="fr-FR" dirty="0">
                <a:solidFill>
                  <a:prstClr val="black"/>
                </a:solidFill>
                <a:latin typeface="Tw Cen MT" panose="020B0602020104020603" pitchFamily="34" charset="0"/>
                <a:cs typeface="Arial" panose="020B0604020202020204" pitchFamily="34" charset="0"/>
              </a:rPr>
              <a:t>Mobilité étudiante à Moncton (Canada)</a:t>
            </a:r>
          </a:p>
          <a:p>
            <a:pPr marL="457200" lvl="0" indent="-457200" defTabSz="360000">
              <a:buFont typeface="+mj-lt"/>
              <a:buAutoNum type="arabicPeriod" startAt="5"/>
              <a:defRPr/>
            </a:pPr>
            <a:r>
              <a:rPr lang="fr-FR" sz="2400" dirty="0">
                <a:solidFill>
                  <a:prstClr val="black"/>
                </a:solidFill>
                <a:latin typeface="Tw Cen MT" panose="020B0602020104020603" pitchFamily="34" charset="0"/>
                <a:cs typeface="Arial" panose="020B0604020202020204" pitchFamily="34" charset="0"/>
              </a:rPr>
              <a:t>Questions diverses</a:t>
            </a:r>
          </a:p>
        </p:txBody>
      </p:sp>
      <p:sp>
        <p:nvSpPr>
          <p:cNvPr id="17" name="Rectangle 16">
            <a:extLst>
              <a:ext uri="{FF2B5EF4-FFF2-40B4-BE49-F238E27FC236}">
                <a16:creationId xmlns:a16="http://schemas.microsoft.com/office/drawing/2014/main" id="{7394FEFD-C0CD-2E4E-945B-027B6BBE2528}"/>
              </a:ext>
            </a:extLst>
          </p:cNvPr>
          <p:cNvSpPr/>
          <p:nvPr/>
        </p:nvSpPr>
        <p:spPr>
          <a:xfrm>
            <a:off x="8620355" y="704183"/>
            <a:ext cx="3496962" cy="1995888"/>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ysClr val="windowText" lastClr="000000"/>
                </a:solidFill>
                <a:effectLst/>
                <a:uLnTx/>
                <a:uFillTx/>
                <a:latin typeface="Tw Cen MT" panose="020B0602020104020603" pitchFamily="34" charset="0"/>
                <a:ea typeface="+mn-ea"/>
                <a:cs typeface="Arial" panose="020B0604020202020204" pitchFamily="34" charset="0"/>
              </a:rPr>
              <a:t>Ordre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ysClr val="windowText" lastClr="000000"/>
                </a:solidFill>
                <a:effectLst/>
                <a:uLnTx/>
                <a:uFillTx/>
                <a:latin typeface="Tw Cen MT" panose="020B0602020104020603" pitchFamily="34" charset="0"/>
                <a:ea typeface="+mn-ea"/>
                <a:cs typeface="Arial" panose="020B0604020202020204" pitchFamily="34" charset="0"/>
              </a:rPr>
              <a:t>du jour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ysClr val="windowText" lastClr="000000"/>
              </a:solidFill>
              <a:effectLst/>
              <a:uLnTx/>
              <a:uFillTx/>
              <a:latin typeface="Tw Cen MT" panose="020B0602020104020603"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ysClr val="windowText" lastClr="000000"/>
                </a:solidFill>
                <a:effectLst/>
                <a:uLnTx/>
                <a:uFillTx/>
                <a:latin typeface="Tw Cen MT" panose="020B0602020104020603" pitchFamily="34" charset="0"/>
                <a:ea typeface="+mn-ea"/>
                <a:cs typeface="Arial" panose="020B0604020202020204" pitchFamily="34" charset="0"/>
              </a:rPr>
              <a:t>Conseil UFR SFA 09</a:t>
            </a:r>
            <a:r>
              <a:rPr lang="fr-FR" sz="1600" dirty="0">
                <a:solidFill>
                  <a:sysClr val="windowText" lastClr="000000"/>
                </a:solidFill>
                <a:latin typeface="Tw Cen MT" panose="020B0602020104020603" pitchFamily="34" charset="0"/>
                <a:cs typeface="Arial" panose="020B0604020202020204" pitchFamily="34" charset="0"/>
              </a:rPr>
              <a:t>/01</a:t>
            </a:r>
            <a:r>
              <a:rPr kumimoji="0" lang="fr-FR" sz="1600" b="0" i="0" u="none" strike="noStrike" kern="1200" cap="none" spc="0" normalizeH="0" baseline="0" noProof="0" dirty="0">
                <a:ln>
                  <a:noFill/>
                </a:ln>
                <a:solidFill>
                  <a:sysClr val="windowText" lastClr="000000"/>
                </a:solidFill>
                <a:effectLst/>
                <a:uLnTx/>
                <a:uFillTx/>
                <a:latin typeface="Tw Cen MT" panose="020B0602020104020603" pitchFamily="34" charset="0"/>
                <a:ea typeface="+mn-ea"/>
                <a:cs typeface="Arial" panose="020B0604020202020204" pitchFamily="34" charset="0"/>
              </a:rPr>
              <a:t>/24</a:t>
            </a:r>
          </a:p>
        </p:txBody>
      </p:sp>
      <p:cxnSp>
        <p:nvCxnSpPr>
          <p:cNvPr id="18" name="Connecteur droit 17">
            <a:extLst>
              <a:ext uri="{FF2B5EF4-FFF2-40B4-BE49-F238E27FC236}">
                <a16:creationId xmlns:a16="http://schemas.microsoft.com/office/drawing/2014/main" id="{D99C560B-056F-864A-A8B7-32869F856482}"/>
              </a:ext>
            </a:extLst>
          </p:cNvPr>
          <p:cNvCxnSpPr>
            <a:cxnSpLocks/>
          </p:cNvCxnSpPr>
          <p:nvPr/>
        </p:nvCxnSpPr>
        <p:spPr>
          <a:xfrm>
            <a:off x="9120015" y="1970307"/>
            <a:ext cx="2607276" cy="0"/>
          </a:xfrm>
          <a:prstGeom prst="line">
            <a:avLst/>
          </a:prstGeom>
          <a:ln w="22225">
            <a:solidFill>
              <a:srgbClr val="E7E7E7"/>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F59AC330-DB90-F143-8159-945397F1E525}"/>
              </a:ext>
            </a:extLst>
          </p:cNvPr>
          <p:cNvCxnSpPr>
            <a:cxnSpLocks/>
          </p:cNvCxnSpPr>
          <p:nvPr/>
        </p:nvCxnSpPr>
        <p:spPr>
          <a:xfrm>
            <a:off x="2193696" y="3176959"/>
            <a:ext cx="0" cy="3432001"/>
          </a:xfrm>
          <a:prstGeom prst="line">
            <a:avLst/>
          </a:prstGeom>
          <a:ln w="79375">
            <a:solidFill>
              <a:srgbClr val="917E70"/>
            </a:solidFill>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B348F6D8-BC3F-2143-97CA-3BAE989A2F0E}"/>
              </a:ext>
            </a:extLst>
          </p:cNvPr>
          <p:cNvGrpSpPr/>
          <p:nvPr/>
        </p:nvGrpSpPr>
        <p:grpSpPr>
          <a:xfrm>
            <a:off x="347737" y="5994815"/>
            <a:ext cx="485184" cy="485184"/>
            <a:chOff x="347737" y="5994815"/>
            <a:chExt cx="485184" cy="485184"/>
          </a:xfrm>
        </p:grpSpPr>
        <p:sp>
          <p:nvSpPr>
            <p:cNvPr id="3" name="Ellipse 2">
              <a:extLst>
                <a:ext uri="{FF2B5EF4-FFF2-40B4-BE49-F238E27FC236}">
                  <a16:creationId xmlns:a16="http://schemas.microsoft.com/office/drawing/2014/main" id="{D81CF066-E8CE-A645-AE14-757F795A3F9D}"/>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ZoneTexte 3">
              <a:extLst>
                <a:ext uri="{FF2B5EF4-FFF2-40B4-BE49-F238E27FC236}">
                  <a16:creationId xmlns:a16="http://schemas.microsoft.com/office/drawing/2014/main" id="{DA209B1C-9234-6146-A805-8C8F1753D026}"/>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ZoneTexte 10">
            <a:extLst>
              <a:ext uri="{FF2B5EF4-FFF2-40B4-BE49-F238E27FC236}">
                <a16:creationId xmlns:a16="http://schemas.microsoft.com/office/drawing/2014/main" id="{8DCAD2E9-B705-45C0-A804-DC7BF91BD0DE}"/>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1653471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Neo Sans Std" panose="020B0504030504040204" pitchFamily="34" charset="0"/>
                <a:cs typeface="Arial" panose="020B0604020202020204" pitchFamily="34" charset="0"/>
              </a:rPr>
              <a:t>finances</a:t>
            </a:r>
            <a:endParaRPr kumimoji="0" lang="fr-FR" sz="2400" b="1" i="0" u="none" strike="noStrike" kern="1200" cap="all" spc="0" normalizeH="0" baseline="0" noProof="0" dirty="0">
              <a:ln>
                <a:noFill/>
              </a:ln>
              <a:solidFill>
                <a:srgbClr val="AA1901"/>
              </a:solidFill>
              <a:effectLst/>
              <a:uLnTx/>
              <a:uFillTx/>
              <a:latin typeface="Neo Sans Std" panose="020B050403050404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32525"/>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dirty="0">
                <a:solidFill>
                  <a:prstClr val="white"/>
                </a:solidFill>
                <a:latin typeface="Arial" panose="020B0604020202020204" pitchFamily="34" charset="0"/>
                <a:cs typeface="Arial" panose="020B0604020202020204" pitchFamily="34" charset="0"/>
              </a:rPr>
              <a:t>4</a:t>
            </a:r>
            <a:endPar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ZoneTexte 14">
            <a:extLst>
              <a:ext uri="{FF2B5EF4-FFF2-40B4-BE49-F238E27FC236}">
                <a16:creationId xmlns:a16="http://schemas.microsoft.com/office/drawing/2014/main" id="{7B84DCA7-178A-46DF-A6E3-6AA82822D1CA}"/>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801147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Neo Sans Std" panose="020B0504030504040204" pitchFamily="34" charset="0"/>
                <a:cs typeface="Arial" panose="020B0604020202020204" pitchFamily="34" charset="0"/>
              </a:rPr>
              <a:t>Exécution budgétaire 2023</a:t>
            </a:r>
            <a:endParaRPr kumimoji="0" lang="fr-FR" sz="2400" b="1" i="0" u="none" strike="noStrike" kern="1200" cap="all" spc="0" normalizeH="0" baseline="0" noProof="0" dirty="0">
              <a:ln>
                <a:noFill/>
              </a:ln>
              <a:solidFill>
                <a:srgbClr val="AA1901"/>
              </a:solidFill>
              <a:effectLst/>
              <a:uLnTx/>
              <a:uFillTx/>
              <a:latin typeface="Neo Sans Std" panose="020B050403050404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695128" y="4015415"/>
            <a:ext cx="8258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b="1" dirty="0">
                <a:solidFill>
                  <a:prstClr val="white"/>
                </a:solidFill>
                <a:latin typeface="Arial" panose="020B0604020202020204" pitchFamily="34" charset="0"/>
                <a:cs typeface="Arial" panose="020B0604020202020204" pitchFamily="34" charset="0"/>
              </a:rPr>
              <a:t>4.1</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ZoneTexte 14">
            <a:extLst>
              <a:ext uri="{FF2B5EF4-FFF2-40B4-BE49-F238E27FC236}">
                <a16:creationId xmlns:a16="http://schemas.microsoft.com/office/drawing/2014/main" id="{7B84DCA7-178A-46DF-A6E3-6AA82822D1CA}"/>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334500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spc="-150" dirty="0">
                <a:solidFill>
                  <a:srgbClr val="AA1901"/>
                </a:solidFill>
                <a:latin typeface="Arial" panose="020B0604020202020204" pitchFamily="34" charset="0"/>
                <a:cs typeface="Arial" panose="020B0604020202020204" pitchFamily="34" charset="0"/>
              </a:rPr>
              <a:t>Investissements 2023 : les Dépenses</a:t>
            </a:r>
            <a:endParaRPr lang="fr-FR" sz="1800" b="1" cap="small" spc="-150" dirty="0">
              <a:solidFill>
                <a:srgbClr val="AA1901"/>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66B44E54-D957-45DC-9FFE-E0048DF4747C}"/>
              </a:ext>
            </a:extLst>
          </p:cNvPr>
          <p:cNvPicPr>
            <a:picLocks noChangeAspect="1"/>
          </p:cNvPicPr>
          <p:nvPr/>
        </p:nvPicPr>
        <p:blipFill>
          <a:blip r:embed="rId4"/>
          <a:stretch>
            <a:fillRect/>
          </a:stretch>
        </p:blipFill>
        <p:spPr>
          <a:xfrm>
            <a:off x="1838594" y="1003136"/>
            <a:ext cx="7219142" cy="4944757"/>
          </a:xfrm>
          <a:prstGeom prst="rect">
            <a:avLst/>
          </a:prstGeom>
        </p:spPr>
      </p:pic>
      <p:sp>
        <p:nvSpPr>
          <p:cNvPr id="9" name="ZoneTexte 8">
            <a:extLst>
              <a:ext uri="{FF2B5EF4-FFF2-40B4-BE49-F238E27FC236}">
                <a16:creationId xmlns:a16="http://schemas.microsoft.com/office/drawing/2014/main" id="{4A4983B5-6001-458E-AE04-27405460920C}"/>
              </a:ext>
            </a:extLst>
          </p:cNvPr>
          <p:cNvSpPr txBox="1"/>
          <p:nvPr/>
        </p:nvSpPr>
        <p:spPr>
          <a:xfrm>
            <a:off x="1180626" y="5899621"/>
            <a:ext cx="10647274" cy="923330"/>
          </a:xfrm>
          <a:prstGeom prst="rect">
            <a:avLst/>
          </a:prstGeom>
          <a:noFill/>
        </p:spPr>
        <p:txBody>
          <a:bodyPr wrap="none" rtlCol="0">
            <a:spAutoFit/>
          </a:bodyPr>
          <a:lstStyle/>
          <a:p>
            <a:r>
              <a:rPr lang="fr-FR" dirty="0"/>
              <a:t>Bilan 2023 : </a:t>
            </a:r>
          </a:p>
          <a:p>
            <a:pPr marL="285750" indent="-285750">
              <a:buFontTx/>
              <a:buChar char="-"/>
            </a:pPr>
            <a:r>
              <a:rPr lang="fr-FR" dirty="0"/>
              <a:t>445 086 € (SFA + Alternance) + 44 230 € (PAI apprentissage) + 32 500 € (Région </a:t>
            </a:r>
            <a:r>
              <a:rPr lang="fr-FR" dirty="0" err="1"/>
              <a:t>Naq-Anapoltrace</a:t>
            </a:r>
            <a:r>
              <a:rPr lang="fr-FR" dirty="0"/>
              <a:t>)= 511 816 €</a:t>
            </a:r>
          </a:p>
          <a:p>
            <a:pPr marL="285750" indent="-285750">
              <a:buFontTx/>
              <a:buChar char="-"/>
            </a:pPr>
            <a:r>
              <a:rPr lang="fr-FR" dirty="0"/>
              <a:t>Taux d’exécution ≈ 100 %</a:t>
            </a:r>
          </a:p>
        </p:txBody>
      </p:sp>
      <p:sp>
        <p:nvSpPr>
          <p:cNvPr id="14" name="ZoneTexte 13">
            <a:extLst>
              <a:ext uri="{FF2B5EF4-FFF2-40B4-BE49-F238E27FC236}">
                <a16:creationId xmlns:a16="http://schemas.microsoft.com/office/drawing/2014/main" id="{50B6F31F-2BE1-4F9F-AE74-CF2A1B58C52C}"/>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302138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spc="-150" dirty="0">
                <a:solidFill>
                  <a:srgbClr val="AA1901"/>
                </a:solidFill>
                <a:latin typeface="Arial" panose="020B0604020202020204" pitchFamily="34" charset="0"/>
                <a:cs typeface="Arial" panose="020B0604020202020204" pitchFamily="34" charset="0"/>
              </a:rPr>
              <a:t>Fonctionnement 2023 : Pot commun (recettes et dépenses)</a:t>
            </a:r>
            <a:endParaRPr lang="fr-FR" sz="1800" b="1" cap="small" spc="-150" dirty="0">
              <a:solidFill>
                <a:srgbClr val="AA1901"/>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C627030F-BCF1-463F-BF90-714BA3006260}"/>
              </a:ext>
            </a:extLst>
          </p:cNvPr>
          <p:cNvPicPr>
            <a:picLocks noChangeAspect="1"/>
          </p:cNvPicPr>
          <p:nvPr/>
        </p:nvPicPr>
        <p:blipFill>
          <a:blip r:embed="rId4"/>
          <a:stretch>
            <a:fillRect/>
          </a:stretch>
        </p:blipFill>
        <p:spPr>
          <a:xfrm>
            <a:off x="1115718" y="2055783"/>
            <a:ext cx="2924175" cy="3629025"/>
          </a:xfrm>
          <a:prstGeom prst="rect">
            <a:avLst/>
          </a:prstGeom>
        </p:spPr>
      </p:pic>
      <p:pic>
        <p:nvPicPr>
          <p:cNvPr id="12" name="Image 11">
            <a:extLst>
              <a:ext uri="{FF2B5EF4-FFF2-40B4-BE49-F238E27FC236}">
                <a16:creationId xmlns:a16="http://schemas.microsoft.com/office/drawing/2014/main" id="{E602DCCD-FEA1-46CF-9C65-CFF4DA387D03}"/>
              </a:ext>
            </a:extLst>
          </p:cNvPr>
          <p:cNvPicPr>
            <a:picLocks noChangeAspect="1"/>
          </p:cNvPicPr>
          <p:nvPr/>
        </p:nvPicPr>
        <p:blipFill>
          <a:blip r:embed="rId5"/>
          <a:stretch>
            <a:fillRect/>
          </a:stretch>
        </p:blipFill>
        <p:spPr>
          <a:xfrm>
            <a:off x="4657208" y="2055783"/>
            <a:ext cx="6716880" cy="3629025"/>
          </a:xfrm>
          <a:prstGeom prst="rect">
            <a:avLst/>
          </a:prstGeom>
        </p:spPr>
      </p:pic>
      <p:sp>
        <p:nvSpPr>
          <p:cNvPr id="13" name="ZoneTexte 12">
            <a:extLst>
              <a:ext uri="{FF2B5EF4-FFF2-40B4-BE49-F238E27FC236}">
                <a16:creationId xmlns:a16="http://schemas.microsoft.com/office/drawing/2014/main" id="{1556645A-1BB9-4B69-9A0E-C4955F14DAE5}"/>
              </a:ext>
            </a:extLst>
          </p:cNvPr>
          <p:cNvSpPr txBox="1"/>
          <p:nvPr/>
        </p:nvSpPr>
        <p:spPr>
          <a:xfrm>
            <a:off x="1664899" y="1173192"/>
            <a:ext cx="9911584" cy="646331"/>
          </a:xfrm>
          <a:prstGeom prst="rect">
            <a:avLst/>
          </a:prstGeom>
          <a:noFill/>
        </p:spPr>
        <p:txBody>
          <a:bodyPr wrap="square" rtlCol="0">
            <a:spAutoFit/>
          </a:bodyPr>
          <a:lstStyle/>
          <a:p>
            <a:pPr marL="285750" indent="-285750">
              <a:buFont typeface="Wingdings" panose="05000000000000000000" pitchFamily="2" charset="2"/>
              <a:buChar char="q"/>
            </a:pPr>
            <a:r>
              <a:rPr lang="fr-FR" dirty="0"/>
              <a:t>Création d’un pot commun de 33 641 € au 01/12/23 (Sommes ne devant pas être engagées par les départements de formation )</a:t>
            </a:r>
          </a:p>
        </p:txBody>
      </p:sp>
      <p:sp>
        <p:nvSpPr>
          <p:cNvPr id="14" name="ZoneTexte 13">
            <a:extLst>
              <a:ext uri="{FF2B5EF4-FFF2-40B4-BE49-F238E27FC236}">
                <a16:creationId xmlns:a16="http://schemas.microsoft.com/office/drawing/2014/main" id="{97B5B63D-7CAB-4E5D-8D99-F0BEBFAD7EB9}"/>
              </a:ext>
            </a:extLst>
          </p:cNvPr>
          <p:cNvSpPr txBox="1"/>
          <p:nvPr/>
        </p:nvSpPr>
        <p:spPr>
          <a:xfrm>
            <a:off x="1532968" y="5890802"/>
            <a:ext cx="2277226" cy="369332"/>
          </a:xfrm>
          <a:prstGeom prst="rect">
            <a:avLst/>
          </a:prstGeom>
          <a:noFill/>
        </p:spPr>
        <p:txBody>
          <a:bodyPr wrap="none" rtlCol="0">
            <a:spAutoFit/>
          </a:bodyPr>
          <a:lstStyle/>
          <a:p>
            <a:r>
              <a:rPr lang="fr-FR" dirty="0"/>
              <a:t>Détail du Pot commun</a:t>
            </a:r>
          </a:p>
        </p:txBody>
      </p:sp>
      <p:sp>
        <p:nvSpPr>
          <p:cNvPr id="15" name="ZoneTexte 14">
            <a:extLst>
              <a:ext uri="{FF2B5EF4-FFF2-40B4-BE49-F238E27FC236}">
                <a16:creationId xmlns:a16="http://schemas.microsoft.com/office/drawing/2014/main" id="{3877F9C6-B1A0-4FAF-A8A5-AC51D5D180B6}"/>
              </a:ext>
            </a:extLst>
          </p:cNvPr>
          <p:cNvSpPr txBox="1"/>
          <p:nvPr/>
        </p:nvSpPr>
        <p:spPr>
          <a:xfrm>
            <a:off x="4720870" y="5889425"/>
            <a:ext cx="6777176" cy="369332"/>
          </a:xfrm>
          <a:prstGeom prst="rect">
            <a:avLst/>
          </a:prstGeom>
          <a:noFill/>
        </p:spPr>
        <p:txBody>
          <a:bodyPr wrap="none" rtlCol="0">
            <a:spAutoFit/>
          </a:bodyPr>
          <a:lstStyle/>
          <a:p>
            <a:r>
              <a:rPr lang="fr-FR" dirty="0"/>
              <a:t>Détail des dépenses transversales réalisées du 24/11/23 au 20/12/23</a:t>
            </a:r>
          </a:p>
        </p:txBody>
      </p:sp>
      <p:sp>
        <p:nvSpPr>
          <p:cNvPr id="16" name="ZoneTexte 15">
            <a:extLst>
              <a:ext uri="{FF2B5EF4-FFF2-40B4-BE49-F238E27FC236}">
                <a16:creationId xmlns:a16="http://schemas.microsoft.com/office/drawing/2014/main" id="{44AB211B-D356-456B-98C6-C662EBAA1728}"/>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252764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spc="-150" dirty="0">
                <a:solidFill>
                  <a:srgbClr val="AA1901"/>
                </a:solidFill>
                <a:latin typeface="Arial" panose="020B0604020202020204" pitchFamily="34" charset="0"/>
                <a:cs typeface="Arial" panose="020B0604020202020204" pitchFamily="34" charset="0"/>
              </a:rPr>
              <a:t>Fonctionnement 2023 : les Dépenses</a:t>
            </a:r>
            <a:endParaRPr lang="fr-FR" sz="1800" b="1" cap="small" spc="-150" dirty="0">
              <a:solidFill>
                <a:srgbClr val="AA1901"/>
              </a:solidFill>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ED970EEF-418A-4447-91E0-C8ABCAD2B4B1}"/>
              </a:ext>
            </a:extLst>
          </p:cNvPr>
          <p:cNvPicPr>
            <a:picLocks noChangeAspect="1"/>
          </p:cNvPicPr>
          <p:nvPr/>
        </p:nvPicPr>
        <p:blipFill>
          <a:blip r:embed="rId4"/>
          <a:stretch>
            <a:fillRect/>
          </a:stretch>
        </p:blipFill>
        <p:spPr>
          <a:xfrm>
            <a:off x="832921" y="1421517"/>
            <a:ext cx="4497622" cy="3655128"/>
          </a:xfrm>
          <a:prstGeom prst="rect">
            <a:avLst/>
          </a:prstGeom>
        </p:spPr>
      </p:pic>
      <p:pic>
        <p:nvPicPr>
          <p:cNvPr id="8" name="Image 7">
            <a:extLst>
              <a:ext uri="{FF2B5EF4-FFF2-40B4-BE49-F238E27FC236}">
                <a16:creationId xmlns:a16="http://schemas.microsoft.com/office/drawing/2014/main" id="{07827EB3-F317-4E00-BD96-C0FDC75D1BC2}"/>
              </a:ext>
            </a:extLst>
          </p:cNvPr>
          <p:cNvPicPr>
            <a:picLocks noChangeAspect="1"/>
          </p:cNvPicPr>
          <p:nvPr/>
        </p:nvPicPr>
        <p:blipFill>
          <a:blip r:embed="rId5"/>
          <a:stretch>
            <a:fillRect/>
          </a:stretch>
        </p:blipFill>
        <p:spPr>
          <a:xfrm>
            <a:off x="5733241" y="1421516"/>
            <a:ext cx="5100524" cy="1908279"/>
          </a:xfrm>
          <a:prstGeom prst="rect">
            <a:avLst/>
          </a:prstGeom>
        </p:spPr>
      </p:pic>
      <p:sp>
        <p:nvSpPr>
          <p:cNvPr id="9" name="ZoneTexte 8">
            <a:extLst>
              <a:ext uri="{FF2B5EF4-FFF2-40B4-BE49-F238E27FC236}">
                <a16:creationId xmlns:a16="http://schemas.microsoft.com/office/drawing/2014/main" id="{6D817FC7-7456-450F-A379-3803C66091D4}"/>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4225449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spc="-150" dirty="0">
                <a:solidFill>
                  <a:srgbClr val="AA1901"/>
                </a:solidFill>
                <a:latin typeface="Arial" panose="020B0604020202020204" pitchFamily="34" charset="0"/>
                <a:cs typeface="Arial" panose="020B0604020202020204" pitchFamily="34" charset="0"/>
              </a:rPr>
              <a:t>Exécution budgétaire 2023 : Premier Bilan</a:t>
            </a:r>
            <a:endParaRPr lang="fr-FR" sz="1800" b="1" cap="small" spc="-150" dirty="0">
              <a:solidFill>
                <a:srgbClr val="AA190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1DA454C9-6BE3-4082-9764-BE10520DE8C3}"/>
              </a:ext>
            </a:extLst>
          </p:cNvPr>
          <p:cNvSpPr txBox="1"/>
          <p:nvPr/>
        </p:nvSpPr>
        <p:spPr>
          <a:xfrm>
            <a:off x="832921" y="1192780"/>
            <a:ext cx="10272264" cy="4742965"/>
          </a:xfrm>
          <a:prstGeom prst="rect">
            <a:avLst/>
          </a:prstGeom>
          <a:noFill/>
        </p:spPr>
        <p:txBody>
          <a:bodyPr wrap="square" rtlCol="0">
            <a:spAutoFit/>
          </a:bodyPr>
          <a:lstStyle/>
          <a:p>
            <a:pPr marL="715963" indent="-285750">
              <a:lnSpc>
                <a:spcPct val="150000"/>
              </a:lnSpc>
              <a:spcBef>
                <a:spcPts val="600"/>
              </a:spcBef>
              <a:spcAft>
                <a:spcPts val="600"/>
              </a:spcAft>
              <a:buFont typeface="Wingdings" panose="05000000000000000000" pitchFamily="2" charset="2"/>
              <a:buChar char="q"/>
            </a:pPr>
            <a:r>
              <a:rPr lang="fr-FR" dirty="0"/>
              <a:t>Malgré des conditions très difficiles (versement tardif de la taxe d’apprentissage et du solde des contrats de professionnalisation), les taux d’exécution sont excellents aussi bien en investissement (ce qui était bien prévu) qu’en fonctionnement (Ce qui était moins prévu ! Merci au secrétaires de département et aux services de SFA !)</a:t>
            </a:r>
          </a:p>
          <a:p>
            <a:pPr marL="715963" indent="-285750">
              <a:lnSpc>
                <a:spcPct val="150000"/>
              </a:lnSpc>
              <a:spcBef>
                <a:spcPts val="600"/>
              </a:spcBef>
              <a:spcAft>
                <a:spcPts val="600"/>
              </a:spcAft>
              <a:buFont typeface="Wingdings" panose="05000000000000000000" pitchFamily="2" charset="2"/>
              <a:buChar char="q"/>
            </a:pPr>
            <a:r>
              <a:rPr lang="fr-FR" dirty="0"/>
              <a:t>Les dépenses de 2023 sont globalement très importantes (512 k€ d’investissement + 759 k€ de fonctionnement) et en augmentation grâce aux sommes perçues pour l’apprentissage.</a:t>
            </a:r>
          </a:p>
          <a:p>
            <a:pPr marL="715963" indent="-285750">
              <a:lnSpc>
                <a:spcPct val="150000"/>
              </a:lnSpc>
              <a:spcBef>
                <a:spcPts val="600"/>
              </a:spcBef>
              <a:spcAft>
                <a:spcPts val="600"/>
              </a:spcAft>
              <a:buFont typeface="Wingdings" panose="05000000000000000000" pitchFamily="2" charset="2"/>
              <a:buChar char="q"/>
            </a:pPr>
            <a:r>
              <a:rPr lang="fr-FR" dirty="0"/>
              <a:t>Les sommes réellement perçues en 2023 au titre de la TA restent encore inconnues…. (versement de décembre 2023 pas encore perçu)</a:t>
            </a:r>
          </a:p>
          <a:p>
            <a:pPr marL="715963" indent="-285750">
              <a:lnSpc>
                <a:spcPct val="150000"/>
              </a:lnSpc>
              <a:spcBef>
                <a:spcPts val="600"/>
              </a:spcBef>
              <a:spcAft>
                <a:spcPts val="600"/>
              </a:spcAft>
              <a:buFont typeface="Wingdings" panose="05000000000000000000" pitchFamily="2" charset="2"/>
              <a:buChar char="q"/>
            </a:pPr>
            <a:endParaRPr lang="fr-FR" dirty="0"/>
          </a:p>
          <a:p>
            <a:pPr marL="285750" indent="-285750">
              <a:lnSpc>
                <a:spcPct val="150000"/>
              </a:lnSpc>
              <a:buFont typeface="Wingdings" panose="05000000000000000000" pitchFamily="2" charset="2"/>
              <a:buChar char="ü"/>
            </a:pPr>
            <a:endParaRPr lang="fr-FR" dirty="0"/>
          </a:p>
        </p:txBody>
      </p:sp>
      <p:sp>
        <p:nvSpPr>
          <p:cNvPr id="10" name="ZoneTexte 9">
            <a:extLst>
              <a:ext uri="{FF2B5EF4-FFF2-40B4-BE49-F238E27FC236}">
                <a16:creationId xmlns:a16="http://schemas.microsoft.com/office/drawing/2014/main" id="{093A07C7-CDD7-4CEB-87E3-FB5CD07C7845}"/>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4245510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Neo Sans Std" panose="020B0504030504040204" pitchFamily="34" charset="0"/>
                <a:cs typeface="Arial" panose="020B0604020202020204" pitchFamily="34" charset="0"/>
              </a:rPr>
              <a:t>Subventions</a:t>
            </a:r>
            <a:endParaRPr kumimoji="0" lang="fr-FR" sz="2400" b="1" i="0" u="none" strike="noStrike" kern="1200" cap="all" spc="0" normalizeH="0" baseline="0" noProof="0" dirty="0">
              <a:ln>
                <a:noFill/>
              </a:ln>
              <a:solidFill>
                <a:srgbClr val="AA1901"/>
              </a:solidFill>
              <a:effectLst/>
              <a:uLnTx/>
              <a:uFillTx/>
              <a:latin typeface="Neo Sans Std" panose="020B050403050404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695128" y="4015415"/>
            <a:ext cx="8258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b="1" dirty="0">
                <a:solidFill>
                  <a:prstClr val="white"/>
                </a:solidFill>
                <a:latin typeface="Arial" panose="020B0604020202020204" pitchFamily="34" charset="0"/>
                <a:cs typeface="Arial" panose="020B0604020202020204" pitchFamily="34" charset="0"/>
              </a:rPr>
              <a:t>4.2</a:t>
            </a:r>
            <a:endParaRPr kumimoji="0" lang="fr-FR"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ZoneTexte 14">
            <a:extLst>
              <a:ext uri="{FF2B5EF4-FFF2-40B4-BE49-F238E27FC236}">
                <a16:creationId xmlns:a16="http://schemas.microsoft.com/office/drawing/2014/main" id="{7B84DCA7-178A-46DF-A6E3-6AA82822D1CA}"/>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1153189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spc="-150" dirty="0">
                <a:solidFill>
                  <a:srgbClr val="AA1901"/>
                </a:solidFill>
                <a:latin typeface="Arial" panose="020B0604020202020204" pitchFamily="34" charset="0"/>
                <a:cs typeface="Arial" panose="020B0604020202020204" pitchFamily="34" charset="0"/>
              </a:rPr>
              <a:t>Concours faites de la sciences 2024</a:t>
            </a:r>
            <a:endParaRPr lang="fr-FR" sz="1800" b="1" cap="small" spc="-150" dirty="0">
              <a:solidFill>
                <a:srgbClr val="AA1901"/>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47BE451E-4897-48E5-AF07-2AD83EE6A34C}"/>
              </a:ext>
            </a:extLst>
          </p:cNvPr>
          <p:cNvSpPr txBox="1"/>
          <p:nvPr/>
        </p:nvSpPr>
        <p:spPr>
          <a:xfrm>
            <a:off x="5515212" y="1397479"/>
            <a:ext cx="5769878" cy="2308324"/>
          </a:xfrm>
          <a:prstGeom prst="rect">
            <a:avLst/>
          </a:prstGeom>
          <a:noFill/>
        </p:spPr>
        <p:txBody>
          <a:bodyPr wrap="square" rtlCol="0">
            <a:spAutoFit/>
          </a:bodyPr>
          <a:lstStyle/>
          <a:p>
            <a:pPr marL="285750" indent="-285750">
              <a:buFont typeface="Wingdings" panose="05000000000000000000" pitchFamily="2" charset="2"/>
              <a:buChar char="q"/>
            </a:pPr>
            <a:r>
              <a:rPr lang="fr-FR" dirty="0"/>
              <a:t>Pour passage au CA de l’UP du 02/02/2024 le conseil d’UFR SFA doit délibérer sur l’attribution de 13 bourses de 300 € pour les groupes de collégiens et lycéens (Zone Poitiers) en compétition pour le concours « Faites de la Sciences » 2024</a:t>
            </a:r>
          </a:p>
          <a:p>
            <a:pPr marL="285750" indent="-285750">
              <a:buFont typeface="Wingdings" panose="05000000000000000000" pitchFamily="2" charset="2"/>
              <a:buChar char="q"/>
            </a:pPr>
            <a:r>
              <a:rPr lang="fr-FR" dirty="0"/>
              <a:t>Les projets seront présentés à la Rochelle le 27/03/24 avec ceux de la zone de la Rochelle dans le cadre du concours régional</a:t>
            </a:r>
          </a:p>
        </p:txBody>
      </p:sp>
      <p:pic>
        <p:nvPicPr>
          <p:cNvPr id="3" name="Image 2">
            <a:extLst>
              <a:ext uri="{FF2B5EF4-FFF2-40B4-BE49-F238E27FC236}">
                <a16:creationId xmlns:a16="http://schemas.microsoft.com/office/drawing/2014/main" id="{838FDFC1-0D78-4306-BC9F-155EB3EA9932}"/>
              </a:ext>
            </a:extLst>
          </p:cNvPr>
          <p:cNvPicPr>
            <a:picLocks noChangeAspect="1"/>
          </p:cNvPicPr>
          <p:nvPr/>
        </p:nvPicPr>
        <p:blipFill>
          <a:blip r:embed="rId4"/>
          <a:stretch>
            <a:fillRect/>
          </a:stretch>
        </p:blipFill>
        <p:spPr>
          <a:xfrm>
            <a:off x="1700770" y="962743"/>
            <a:ext cx="3727981" cy="2941106"/>
          </a:xfrm>
          <a:prstGeom prst="rect">
            <a:avLst/>
          </a:prstGeom>
        </p:spPr>
      </p:pic>
      <p:pic>
        <p:nvPicPr>
          <p:cNvPr id="9" name="Image 8">
            <a:extLst>
              <a:ext uri="{FF2B5EF4-FFF2-40B4-BE49-F238E27FC236}">
                <a16:creationId xmlns:a16="http://schemas.microsoft.com/office/drawing/2014/main" id="{B49E959D-CE88-4940-A791-37EAF16E8342}"/>
              </a:ext>
            </a:extLst>
          </p:cNvPr>
          <p:cNvPicPr>
            <a:picLocks noChangeAspect="1"/>
          </p:cNvPicPr>
          <p:nvPr/>
        </p:nvPicPr>
        <p:blipFill>
          <a:blip r:embed="rId5"/>
          <a:stretch>
            <a:fillRect/>
          </a:stretch>
        </p:blipFill>
        <p:spPr>
          <a:xfrm>
            <a:off x="1700770" y="3912581"/>
            <a:ext cx="9146516" cy="2941106"/>
          </a:xfrm>
          <a:prstGeom prst="rect">
            <a:avLst/>
          </a:prstGeom>
        </p:spPr>
      </p:pic>
      <p:sp>
        <p:nvSpPr>
          <p:cNvPr id="12" name="ZoneTexte 11">
            <a:extLst>
              <a:ext uri="{FF2B5EF4-FFF2-40B4-BE49-F238E27FC236}">
                <a16:creationId xmlns:a16="http://schemas.microsoft.com/office/drawing/2014/main" id="{8CFC63A9-0CC0-497E-9548-7AE115E4C0C5}"/>
              </a:ext>
            </a:extLst>
          </p:cNvPr>
          <p:cNvSpPr txBox="1"/>
          <p:nvPr/>
        </p:nvSpPr>
        <p:spPr>
          <a:xfrm>
            <a:off x="6794694" y="455122"/>
            <a:ext cx="3546035" cy="369332"/>
          </a:xfrm>
          <a:prstGeom prst="rect">
            <a:avLst/>
          </a:prstGeom>
          <a:noFill/>
        </p:spPr>
        <p:txBody>
          <a:bodyPr wrap="none" rtlCol="0">
            <a:spAutoFit/>
          </a:bodyPr>
          <a:lstStyle/>
          <a:p>
            <a:r>
              <a:rPr lang="fr-FR" dirty="0">
                <a:highlight>
                  <a:srgbClr val="FFFF00"/>
                </a:highlight>
              </a:rPr>
              <a:t>Avis du conseil d’UFR : 31 voix Pour</a:t>
            </a:r>
          </a:p>
        </p:txBody>
      </p:sp>
    </p:spTree>
    <p:extLst>
      <p:ext uri="{BB962C8B-B14F-4D97-AF65-F5344CB8AC3E}">
        <p14:creationId xmlns:p14="http://schemas.microsoft.com/office/powerpoint/2010/main" val="7298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spc="-150" dirty="0">
                <a:solidFill>
                  <a:srgbClr val="AA1901"/>
                </a:solidFill>
                <a:latin typeface="Arial" panose="020B0604020202020204" pitchFamily="34" charset="0"/>
                <a:cs typeface="Arial" panose="020B0604020202020204" pitchFamily="34" charset="0"/>
              </a:rPr>
              <a:t>Exposition « Les </a:t>
            </a:r>
            <a:r>
              <a:rPr lang="fr-FR" sz="2400" b="1" cap="small" spc="-150" dirty="0" err="1">
                <a:solidFill>
                  <a:srgbClr val="AA1901"/>
                </a:solidFill>
                <a:latin typeface="Arial" panose="020B0604020202020204" pitchFamily="34" charset="0"/>
                <a:cs typeface="Arial" panose="020B0604020202020204" pitchFamily="34" charset="0"/>
              </a:rPr>
              <a:t>Sciences’Elles</a:t>
            </a:r>
            <a:r>
              <a:rPr lang="fr-FR" sz="2400" b="1" cap="small" spc="-150" dirty="0">
                <a:solidFill>
                  <a:srgbClr val="AA1901"/>
                </a:solidFill>
                <a:latin typeface="Arial" panose="020B0604020202020204" pitchFamily="34" charset="0"/>
                <a:cs typeface="Arial" panose="020B0604020202020204" pitchFamily="34" charset="0"/>
              </a:rPr>
              <a:t> »</a:t>
            </a:r>
            <a:endParaRPr lang="fr-FR" sz="1800" b="1" cap="small" spc="-150" dirty="0">
              <a:solidFill>
                <a:srgbClr val="AA1901"/>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47BE451E-4897-48E5-AF07-2AD83EE6A34C}"/>
              </a:ext>
            </a:extLst>
          </p:cNvPr>
          <p:cNvSpPr txBox="1"/>
          <p:nvPr/>
        </p:nvSpPr>
        <p:spPr>
          <a:xfrm>
            <a:off x="960967" y="882574"/>
            <a:ext cx="11032765" cy="3231654"/>
          </a:xfrm>
          <a:prstGeom prst="rect">
            <a:avLst/>
          </a:prstGeom>
          <a:noFill/>
        </p:spPr>
        <p:txBody>
          <a:bodyPr wrap="square" rtlCol="0">
            <a:spAutoFit/>
          </a:bodyPr>
          <a:lstStyle/>
          <a:p>
            <a:pPr marL="285750" indent="-285750">
              <a:buFont typeface="Wingdings" panose="05000000000000000000" pitchFamily="2" charset="2"/>
              <a:buChar char="q"/>
            </a:pPr>
            <a:r>
              <a:rPr lang="fr-FR" dirty="0"/>
              <a:t>Projet porté par la commission parité du LMA articulé autour d’une exposition intitulée « Les </a:t>
            </a:r>
            <a:r>
              <a:rPr lang="fr-FR" dirty="0" err="1"/>
              <a:t>Sciences’Elles</a:t>
            </a:r>
            <a:r>
              <a:rPr lang="fr-FR" dirty="0"/>
              <a:t> »</a:t>
            </a:r>
          </a:p>
          <a:p>
            <a:pPr marL="719138" indent="-285750">
              <a:buFont typeface="Wingdings" panose="05000000000000000000" pitchFamily="2" charset="2"/>
              <a:buChar char="ü"/>
            </a:pPr>
            <a:r>
              <a:rPr lang="fr-FR" sz="1600" dirty="0"/>
              <a:t>Exposition créée par la délégation régionale CNRS</a:t>
            </a:r>
          </a:p>
          <a:p>
            <a:pPr marL="719138" indent="-285750">
              <a:buFont typeface="Wingdings" panose="05000000000000000000" pitchFamily="2" charset="2"/>
              <a:buChar char="ü"/>
            </a:pPr>
            <a:r>
              <a:rPr lang="fr-FR" sz="1600" dirty="0"/>
              <a:t>Portraits en BD de 15 femmes scientifiques dont une collègue du LMA</a:t>
            </a:r>
          </a:p>
          <a:p>
            <a:pPr marL="285750" indent="-285750">
              <a:buFont typeface="Wingdings" panose="05000000000000000000" pitchFamily="2" charset="2"/>
              <a:buChar char="q"/>
            </a:pPr>
            <a:r>
              <a:rPr lang="fr-FR" dirty="0"/>
              <a:t>Premier objectif : communiquer à destination des élèves du secondaire pour susciter des vocations scientifiques, particulièrement chez les jeunes filles</a:t>
            </a:r>
          </a:p>
          <a:p>
            <a:pPr marL="719138" indent="-285750">
              <a:buFont typeface="Wingdings" panose="05000000000000000000" pitchFamily="2" charset="2"/>
              <a:buChar char="ü"/>
            </a:pPr>
            <a:r>
              <a:rPr lang="fr-FR" sz="1600" dirty="0"/>
              <a:t>Exposition de mi-mars à mi-avril 2024 au sein de la bibliothèque du LMA avec visite de collégiens et lycéens</a:t>
            </a:r>
          </a:p>
          <a:p>
            <a:pPr marL="719138" indent="-285750">
              <a:buFont typeface="Wingdings" panose="05000000000000000000" pitchFamily="2" charset="2"/>
              <a:buChar char="ü"/>
            </a:pPr>
            <a:r>
              <a:rPr lang="fr-FR" sz="1600" dirty="0"/>
              <a:t>Proposition de deux exposés par des scientifiques en clôture de l’exposition</a:t>
            </a:r>
          </a:p>
          <a:p>
            <a:pPr marL="285750" indent="-285750">
              <a:buFont typeface="Wingdings" panose="05000000000000000000" pitchFamily="2" charset="2"/>
              <a:buChar char="q"/>
            </a:pPr>
            <a:r>
              <a:rPr lang="fr-FR" dirty="0"/>
              <a:t>Deuxième objectif : informer nos collègues sur les problématiques de parité dans l'enseignement supérieur et la recherche, en sciences et particulièrement en mathématiques</a:t>
            </a:r>
          </a:p>
          <a:p>
            <a:pPr marL="719138" indent="-285750">
              <a:buFont typeface="Wingdings" panose="05000000000000000000" pitchFamily="2" charset="2"/>
              <a:buChar char="ü"/>
            </a:pPr>
            <a:r>
              <a:rPr lang="fr-FR" sz="1600" dirty="0"/>
              <a:t>28 mars : journée d’échanges autour des questions de parité</a:t>
            </a:r>
          </a:p>
          <a:p>
            <a:pPr marL="719138" indent="-285750">
              <a:buFont typeface="Wingdings" panose="05000000000000000000" pitchFamily="2" charset="2"/>
              <a:buChar char="ü"/>
            </a:pPr>
            <a:r>
              <a:rPr lang="fr-FR" sz="1600" dirty="0"/>
              <a:t>Le montant demandé servira à payer une partie des frais concernant l’animation de la journée</a:t>
            </a:r>
          </a:p>
          <a:p>
            <a:pPr marL="285750" indent="-285750">
              <a:buFont typeface="Wingdings" panose="05000000000000000000" pitchFamily="2" charset="2"/>
              <a:buChar char="q"/>
            </a:pPr>
            <a:endParaRPr lang="fr-FR" dirty="0"/>
          </a:p>
        </p:txBody>
      </p:sp>
      <p:pic>
        <p:nvPicPr>
          <p:cNvPr id="3" name="Image 2">
            <a:extLst>
              <a:ext uri="{FF2B5EF4-FFF2-40B4-BE49-F238E27FC236}">
                <a16:creationId xmlns:a16="http://schemas.microsoft.com/office/drawing/2014/main" id="{A9C87113-ABA7-4103-B759-385D131D69EC}"/>
              </a:ext>
            </a:extLst>
          </p:cNvPr>
          <p:cNvPicPr>
            <a:picLocks noChangeAspect="1"/>
          </p:cNvPicPr>
          <p:nvPr/>
        </p:nvPicPr>
        <p:blipFill>
          <a:blip r:embed="rId4"/>
          <a:stretch>
            <a:fillRect/>
          </a:stretch>
        </p:blipFill>
        <p:spPr>
          <a:xfrm>
            <a:off x="1092831" y="3852908"/>
            <a:ext cx="4855525" cy="2920106"/>
          </a:xfrm>
          <a:prstGeom prst="rect">
            <a:avLst/>
          </a:prstGeom>
        </p:spPr>
      </p:pic>
      <p:sp>
        <p:nvSpPr>
          <p:cNvPr id="9" name="ZoneTexte 8">
            <a:extLst>
              <a:ext uri="{FF2B5EF4-FFF2-40B4-BE49-F238E27FC236}">
                <a16:creationId xmlns:a16="http://schemas.microsoft.com/office/drawing/2014/main" id="{49025D29-225A-47EC-B1E2-780D0EF8FAA1}"/>
              </a:ext>
            </a:extLst>
          </p:cNvPr>
          <p:cNvSpPr txBox="1"/>
          <p:nvPr/>
        </p:nvSpPr>
        <p:spPr>
          <a:xfrm>
            <a:off x="6208266" y="4957854"/>
            <a:ext cx="4479624" cy="369332"/>
          </a:xfrm>
          <a:prstGeom prst="rect">
            <a:avLst/>
          </a:prstGeom>
          <a:noFill/>
        </p:spPr>
        <p:txBody>
          <a:bodyPr wrap="none" rtlCol="0">
            <a:spAutoFit/>
          </a:bodyPr>
          <a:lstStyle/>
          <a:p>
            <a:pPr marL="285750" indent="-285750">
              <a:buFont typeface="Wingdings" panose="05000000000000000000" pitchFamily="2" charset="2"/>
              <a:buChar char="q"/>
            </a:pPr>
            <a:r>
              <a:rPr lang="fr-FR" dirty="0"/>
              <a:t>Demande à SFA d’une subvention de 500 €</a:t>
            </a:r>
          </a:p>
        </p:txBody>
      </p:sp>
      <p:sp>
        <p:nvSpPr>
          <p:cNvPr id="12" name="ZoneTexte 11">
            <a:extLst>
              <a:ext uri="{FF2B5EF4-FFF2-40B4-BE49-F238E27FC236}">
                <a16:creationId xmlns:a16="http://schemas.microsoft.com/office/drawing/2014/main" id="{89150240-99F4-41C3-B033-BF584C67A200}"/>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10" name="ZoneTexte 9">
            <a:extLst>
              <a:ext uri="{FF2B5EF4-FFF2-40B4-BE49-F238E27FC236}">
                <a16:creationId xmlns:a16="http://schemas.microsoft.com/office/drawing/2014/main" id="{069633D4-94B6-427C-863D-D3524FAB635B}"/>
              </a:ext>
            </a:extLst>
          </p:cNvPr>
          <p:cNvSpPr txBox="1"/>
          <p:nvPr/>
        </p:nvSpPr>
        <p:spPr>
          <a:xfrm>
            <a:off x="6675060" y="5312961"/>
            <a:ext cx="3546035" cy="369332"/>
          </a:xfrm>
          <a:prstGeom prst="rect">
            <a:avLst/>
          </a:prstGeom>
          <a:noFill/>
        </p:spPr>
        <p:txBody>
          <a:bodyPr wrap="none" rtlCol="0">
            <a:spAutoFit/>
          </a:bodyPr>
          <a:lstStyle/>
          <a:p>
            <a:r>
              <a:rPr lang="fr-FR" dirty="0">
                <a:highlight>
                  <a:srgbClr val="FFFF00"/>
                </a:highlight>
              </a:rPr>
              <a:t>Avis du conseil d’UFR : 31 voix Pour</a:t>
            </a:r>
          </a:p>
        </p:txBody>
      </p:sp>
    </p:spTree>
    <p:extLst>
      <p:ext uri="{BB962C8B-B14F-4D97-AF65-F5344CB8AC3E}">
        <p14:creationId xmlns:p14="http://schemas.microsoft.com/office/powerpoint/2010/main" val="4134050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Titre 3">
            <a:extLst>
              <a:ext uri="{FF2B5EF4-FFF2-40B4-BE49-F238E27FC236}">
                <a16:creationId xmlns:a16="http://schemas.microsoft.com/office/drawing/2014/main" id="{6949F7C9-79F8-47CB-B85E-2B826C9C2500}"/>
              </a:ext>
            </a:extLst>
          </p:cNvPr>
          <p:cNvSpPr>
            <a:spLocks noGrp="1"/>
          </p:cNvSpPr>
          <p:nvPr>
            <p:ph type="title"/>
          </p:nvPr>
        </p:nvSpPr>
        <p:spPr>
          <a:xfrm>
            <a:off x="1275516" y="276440"/>
            <a:ext cx="10515600" cy="726696"/>
          </a:xfrm>
        </p:spPr>
        <p:txBody>
          <a:bodyPr>
            <a:normAutofit/>
          </a:bodyPr>
          <a:lstStyle/>
          <a:p>
            <a:pPr>
              <a:defRPr/>
            </a:pPr>
            <a:r>
              <a:rPr lang="fr-FR" sz="2400" b="1" cap="small" spc="-150" dirty="0">
                <a:solidFill>
                  <a:srgbClr val="AA1901"/>
                </a:solidFill>
                <a:latin typeface="Arial" panose="020B0604020202020204" pitchFamily="34" charset="0"/>
                <a:cs typeface="Arial" panose="020B0604020202020204" pitchFamily="34" charset="0"/>
              </a:rPr>
              <a:t>Aide spécifique à la mobilité internationale</a:t>
            </a:r>
            <a:endParaRPr lang="fr-FR" sz="1800" b="1" cap="small" spc="-150" dirty="0">
              <a:solidFill>
                <a:srgbClr val="AA1901"/>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47BE451E-4897-48E5-AF07-2AD83EE6A34C}"/>
              </a:ext>
            </a:extLst>
          </p:cNvPr>
          <p:cNvSpPr txBox="1"/>
          <p:nvPr/>
        </p:nvSpPr>
        <p:spPr>
          <a:xfrm>
            <a:off x="832921" y="1299825"/>
            <a:ext cx="11032765" cy="3447098"/>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q"/>
            </a:pPr>
            <a:r>
              <a:rPr lang="fr-FR" dirty="0"/>
              <a:t>Motif de la demande : mobilité d’études pour le semestre 6 de l’année universitaire 2023-2024 en L3 Sciences de la Vie parcours PAN à l’Université de Moncton (Canada)</a:t>
            </a:r>
          </a:p>
          <a:p>
            <a:pPr marL="285750" indent="-285750">
              <a:spcBef>
                <a:spcPts val="600"/>
              </a:spcBef>
              <a:spcAft>
                <a:spcPts val="600"/>
              </a:spcAft>
              <a:buFont typeface="Wingdings" panose="05000000000000000000" pitchFamily="2" charset="2"/>
              <a:buChar char="q"/>
            </a:pPr>
            <a:r>
              <a:rPr lang="fr-FR" dirty="0"/>
              <a:t>Montant de la demande : 500 €</a:t>
            </a:r>
          </a:p>
          <a:p>
            <a:pPr marL="285750" indent="-285750">
              <a:spcBef>
                <a:spcPts val="600"/>
              </a:spcBef>
              <a:spcAft>
                <a:spcPts val="600"/>
              </a:spcAft>
              <a:buFont typeface="Wingdings" panose="05000000000000000000" pitchFamily="2" charset="2"/>
              <a:buChar char="q"/>
            </a:pPr>
            <a:r>
              <a:rPr lang="fr-FR" dirty="0"/>
              <a:t>Autre(s) aide(s) financière(s) accordée(s) : 600 € par le fond d’aide à la mobilité de l’Université de Poitiers pour tout le séjour</a:t>
            </a:r>
          </a:p>
          <a:p>
            <a:pPr marL="285750" indent="-285750">
              <a:spcBef>
                <a:spcPts val="600"/>
              </a:spcBef>
              <a:spcAft>
                <a:spcPts val="600"/>
              </a:spcAft>
              <a:buFont typeface="Wingdings" panose="05000000000000000000" pitchFamily="2" charset="2"/>
              <a:buChar char="q"/>
            </a:pPr>
            <a:r>
              <a:rPr lang="fr-FR" dirty="0"/>
              <a:t>Formation universitaire en cours : L3 Sciences de la Vie parcours PAN</a:t>
            </a:r>
          </a:p>
          <a:p>
            <a:pPr marL="285750" indent="-285750">
              <a:spcBef>
                <a:spcPts val="600"/>
              </a:spcBef>
              <a:spcAft>
                <a:spcPts val="600"/>
              </a:spcAft>
              <a:buFont typeface="Wingdings" panose="05000000000000000000" pitchFamily="2" charset="2"/>
              <a:buChar char="q"/>
            </a:pPr>
            <a:r>
              <a:rPr lang="fr-FR" dirty="0"/>
              <a:t>Résultats Universitaires :</a:t>
            </a:r>
          </a:p>
          <a:p>
            <a:pPr marL="719138" indent="-285750">
              <a:spcBef>
                <a:spcPts val="600"/>
              </a:spcBef>
              <a:spcAft>
                <a:spcPts val="600"/>
              </a:spcAft>
              <a:buFont typeface="Wingdings" panose="05000000000000000000" pitchFamily="2" charset="2"/>
              <a:buChar char="ü"/>
            </a:pPr>
            <a:r>
              <a:rPr lang="fr-FR" sz="1600" dirty="0"/>
              <a:t>2021/2022 : L1 STAPS – 12,69/20</a:t>
            </a:r>
          </a:p>
          <a:p>
            <a:pPr marL="719138" indent="-285750">
              <a:spcBef>
                <a:spcPts val="600"/>
              </a:spcBef>
              <a:spcAft>
                <a:spcPts val="600"/>
              </a:spcAft>
              <a:buFont typeface="Wingdings" panose="05000000000000000000" pitchFamily="2" charset="2"/>
              <a:buChar char="ü"/>
            </a:pPr>
            <a:r>
              <a:rPr lang="fr-FR" sz="1600" dirty="0"/>
              <a:t>2022/2023 : L2 Sciences de la Vie – 12,717 (rang 91/311)</a:t>
            </a:r>
          </a:p>
        </p:txBody>
      </p:sp>
      <p:sp>
        <p:nvSpPr>
          <p:cNvPr id="10" name="ZoneTexte 9">
            <a:extLst>
              <a:ext uri="{FF2B5EF4-FFF2-40B4-BE49-F238E27FC236}">
                <a16:creationId xmlns:a16="http://schemas.microsoft.com/office/drawing/2014/main" id="{44C60521-0255-4260-82C6-84AA87A9E724}"/>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9" name="ZoneTexte 8">
            <a:extLst>
              <a:ext uri="{FF2B5EF4-FFF2-40B4-BE49-F238E27FC236}">
                <a16:creationId xmlns:a16="http://schemas.microsoft.com/office/drawing/2014/main" id="{3F90141B-1BCD-43C9-ABA8-C6B267160C20}"/>
              </a:ext>
            </a:extLst>
          </p:cNvPr>
          <p:cNvSpPr txBox="1"/>
          <p:nvPr/>
        </p:nvSpPr>
        <p:spPr>
          <a:xfrm>
            <a:off x="7217388" y="5128888"/>
            <a:ext cx="3546035" cy="369332"/>
          </a:xfrm>
          <a:prstGeom prst="rect">
            <a:avLst/>
          </a:prstGeom>
          <a:noFill/>
        </p:spPr>
        <p:txBody>
          <a:bodyPr wrap="none" rtlCol="0">
            <a:spAutoFit/>
          </a:bodyPr>
          <a:lstStyle/>
          <a:p>
            <a:r>
              <a:rPr lang="fr-FR" dirty="0">
                <a:highlight>
                  <a:srgbClr val="FFFF00"/>
                </a:highlight>
              </a:rPr>
              <a:t>Avis du conseil d’UFR : 31 voix Pour</a:t>
            </a:r>
          </a:p>
        </p:txBody>
      </p:sp>
    </p:spTree>
    <p:extLst>
      <p:ext uri="{BB962C8B-B14F-4D97-AF65-F5344CB8AC3E}">
        <p14:creationId xmlns:p14="http://schemas.microsoft.com/office/powerpoint/2010/main" val="201724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Arial" panose="020B0604020202020204" pitchFamily="34" charset="0"/>
                <a:cs typeface="Arial" panose="020B0604020202020204" pitchFamily="34" charset="0"/>
              </a:rPr>
              <a:t>Informations générales</a:t>
            </a:r>
            <a:endParaRPr kumimoji="0" lang="fr-FR" sz="2400" b="1" i="0" u="none" strike="noStrike" kern="1200" cap="all" spc="0" normalizeH="0" baseline="0" noProof="0" dirty="0">
              <a:ln>
                <a:noFill/>
              </a:ln>
              <a:solidFill>
                <a:srgbClr val="AA1901"/>
              </a:solidFill>
              <a:effectLst/>
              <a:uLnTx/>
              <a:uFillTx/>
              <a:latin typeface="Arial" panose="020B0604020202020204" pitchFamily="34" charset="0"/>
              <a:ea typeface="+mn-ea"/>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32525"/>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dirty="0">
                <a:solidFill>
                  <a:prstClr val="white"/>
                </a:solidFill>
                <a:latin typeface="Arial" panose="020B0604020202020204" pitchFamily="34" charset="0"/>
                <a:cs typeface="Arial" panose="020B0604020202020204" pitchFamily="34" charset="0"/>
              </a:rPr>
              <a:t>1</a:t>
            </a:r>
            <a:endPar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ZoneTexte 14">
            <a:extLst>
              <a:ext uri="{FF2B5EF4-FFF2-40B4-BE49-F238E27FC236}">
                <a16:creationId xmlns:a16="http://schemas.microsoft.com/office/drawing/2014/main" id="{00BA1AA2-D85F-4E9B-AC3E-54E7995AAE73}"/>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3182513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6A39F-354B-E146-AA74-2B3EC77D1CDA}"/>
              </a:ext>
            </a:extLst>
          </p:cNvPr>
          <p:cNvSpPr/>
          <p:nvPr/>
        </p:nvSpPr>
        <p:spPr>
          <a:xfrm>
            <a:off x="1332387" y="4901954"/>
            <a:ext cx="10033818" cy="461665"/>
          </a:xfrm>
          <a:prstGeom prst="rect">
            <a:avLst/>
          </a:prstGeom>
        </p:spPr>
        <p:txBody>
          <a:bodyPr wrap="square">
            <a:spAutoFit/>
          </a:bodyPr>
          <a:lstStyle/>
          <a:p>
            <a:pPr lvl="0" algn="ctr">
              <a:defRPr/>
            </a:pPr>
            <a:r>
              <a:rPr lang="fr-FR" sz="2400" b="1" cap="all" dirty="0">
                <a:solidFill>
                  <a:srgbClr val="AA1901"/>
                </a:solidFill>
                <a:latin typeface="Neo Sans Std" panose="020B0504030504040204" pitchFamily="34" charset="0"/>
                <a:cs typeface="Arial" panose="020B0604020202020204" pitchFamily="34" charset="0"/>
              </a:rPr>
              <a:t>Questions diverses</a:t>
            </a:r>
            <a:endParaRPr kumimoji="0" lang="fr-FR" sz="2400" b="0" i="0" u="none" strike="noStrike" kern="1200" cap="all" spc="0" normalizeH="0" baseline="0" noProof="0" dirty="0">
              <a:ln>
                <a:noFill/>
              </a:ln>
              <a:solidFill>
                <a:srgbClr val="AA1901"/>
              </a:solidFill>
              <a:effectLst/>
              <a:uLnTx/>
              <a:uFillTx/>
              <a:latin typeface="Neo Sans Std" panose="020B050403050404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5BA50C39-39B2-004B-9DA9-3C59920A1F6D}"/>
              </a:ext>
            </a:extLst>
          </p:cNvPr>
          <p:cNvCxnSpPr>
            <a:cxnSpLocks/>
          </p:cNvCxnSpPr>
          <p:nvPr/>
        </p:nvCxnSpPr>
        <p:spPr>
          <a:xfrm>
            <a:off x="3102429" y="4338581"/>
            <a:ext cx="5987143" cy="18886"/>
          </a:xfrm>
          <a:prstGeom prst="line">
            <a:avLst/>
          </a:prstGeom>
          <a:ln w="53975">
            <a:solidFill>
              <a:srgbClr val="917E70"/>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FC52342B-CBF1-3643-8626-C5F401582DDE}"/>
              </a:ext>
            </a:extLst>
          </p:cNvPr>
          <p:cNvSpPr/>
          <p:nvPr/>
        </p:nvSpPr>
        <p:spPr>
          <a:xfrm>
            <a:off x="5624623" y="3960855"/>
            <a:ext cx="966878" cy="731520"/>
          </a:xfrm>
          <a:prstGeom prst="ellipse">
            <a:avLst/>
          </a:prstGeom>
          <a:solidFill>
            <a:srgbClr val="AA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 name="Groupe 8">
            <a:extLst>
              <a:ext uri="{FF2B5EF4-FFF2-40B4-BE49-F238E27FC236}">
                <a16:creationId xmlns:a16="http://schemas.microsoft.com/office/drawing/2014/main" id="{B87F4849-6774-2546-B4AD-13B6CA005066}"/>
              </a:ext>
            </a:extLst>
          </p:cNvPr>
          <p:cNvGrpSpPr/>
          <p:nvPr/>
        </p:nvGrpSpPr>
        <p:grpSpPr>
          <a:xfrm>
            <a:off x="347737" y="5994815"/>
            <a:ext cx="485184" cy="485184"/>
            <a:chOff x="347737" y="5994815"/>
            <a:chExt cx="485184" cy="485184"/>
          </a:xfrm>
        </p:grpSpPr>
        <p:sp>
          <p:nvSpPr>
            <p:cNvPr id="10" name="Ellipse 9">
              <a:extLst>
                <a:ext uri="{FF2B5EF4-FFF2-40B4-BE49-F238E27FC236}">
                  <a16:creationId xmlns:a16="http://schemas.microsoft.com/office/drawing/2014/main" id="{D28A44B3-C3B8-3440-8E42-C64592B76BD3}"/>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83B0F5B-6BBF-684F-A515-E1BD48732B3B}"/>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9" name="ZoneTexte 18">
            <a:extLst>
              <a:ext uri="{FF2B5EF4-FFF2-40B4-BE49-F238E27FC236}">
                <a16:creationId xmlns:a16="http://schemas.microsoft.com/office/drawing/2014/main" id="{5601F1BD-EE2F-4991-81EF-0DBCFB429BAA}"/>
              </a:ext>
            </a:extLst>
          </p:cNvPr>
          <p:cNvSpPr txBox="1"/>
          <p:nvPr/>
        </p:nvSpPr>
        <p:spPr>
          <a:xfrm>
            <a:off x="5844207" y="3932525"/>
            <a:ext cx="52770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noProof="0" dirty="0">
                <a:solidFill>
                  <a:prstClr val="white"/>
                </a:solidFill>
                <a:latin typeface="Arial" panose="020B0604020202020204" pitchFamily="34" charset="0"/>
                <a:cs typeface="Arial" panose="020B0604020202020204" pitchFamily="34" charset="0"/>
              </a:rPr>
              <a:t>5</a:t>
            </a:r>
            <a:endParaRPr kumimoji="0" lang="fr-FR"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ZoneTexte 12">
            <a:extLst>
              <a:ext uri="{FF2B5EF4-FFF2-40B4-BE49-F238E27FC236}">
                <a16:creationId xmlns:a16="http://schemas.microsoft.com/office/drawing/2014/main" id="{BDDFBA2B-0369-43CA-BD05-E3C8747F4AB8}"/>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270124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78407" y="362325"/>
            <a:ext cx="10515600" cy="726696"/>
          </a:xfrm>
        </p:spPr>
        <p:txBody>
          <a:bodyPr>
            <a:normAutofit/>
          </a:bodyPr>
          <a:lstStyle/>
          <a:p>
            <a:pPr>
              <a:defRPr/>
            </a:pPr>
            <a:r>
              <a:rPr lang="fr-FR" altLang="fr-FR" sz="2400" b="1" cap="small" dirty="0">
                <a:solidFill>
                  <a:srgbClr val="AA1901"/>
                </a:solidFill>
                <a:latin typeface="Neo Sans Std" panose="020B0504030504040204" pitchFamily="34" charset="0"/>
                <a:cs typeface="Arial" panose="020B0604020202020204" pitchFamily="34" charset="0"/>
              </a:rPr>
              <a:t>Informations générales : Bienvenue aux nouveaux élus étudiants</a:t>
            </a:r>
            <a:endParaRPr lang="fr-FR" altLang="fr-FR" sz="2400" dirty="0">
              <a:solidFill>
                <a:schemeClr val="accent6"/>
              </a:solidFill>
              <a:latin typeface="Neo Sans Std" panose="020B05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CA3DF37-38C2-400B-B9CB-7EBE4718913A}"/>
              </a:ext>
            </a:extLst>
          </p:cNvPr>
          <p:cNvSpPr/>
          <p:nvPr/>
        </p:nvSpPr>
        <p:spPr>
          <a:xfrm>
            <a:off x="1119967" y="1175727"/>
            <a:ext cx="11072033" cy="4619854"/>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fr-FR" i="0" u="none" strike="noStrike" kern="1200" cap="none" spc="0" normalizeH="0" baseline="0" noProof="0" dirty="0">
                <a:ln>
                  <a:noFill/>
                </a:ln>
                <a:solidFill>
                  <a:prstClr val="black"/>
                </a:solidFill>
                <a:effectLst/>
                <a:uLnTx/>
                <a:uFillTx/>
                <a:latin typeface="Calibri" panose="020F0502020204030204"/>
                <a:ea typeface="+mn-ea"/>
                <a:cs typeface="+mn-cs"/>
              </a:rPr>
              <a:t>Suite aux élections du 28 au 30/11/</a:t>
            </a:r>
            <a:r>
              <a:rPr lang="fr-FR" dirty="0">
                <a:solidFill>
                  <a:prstClr val="black"/>
                </a:solidFill>
                <a:latin typeface="Calibri" panose="020F0502020204030204"/>
              </a:rPr>
              <a:t>23 nous avons le plaisir d’accueillir 6 nouveaux élus du collège Usagers pouvant siéger au sein du conseil d’UFR</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kumimoji="0" lang="fr-FR"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lang="fr-FR" dirty="0">
              <a:solidFill>
                <a:prstClr val="black"/>
              </a:solidFill>
              <a:latin typeface="Calibri" panose="020F0502020204030204"/>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kumimoji="0" lang="fr-FR"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lang="fr-FR" dirty="0">
              <a:solidFill>
                <a:prstClr val="black"/>
              </a:solidFill>
              <a:latin typeface="Calibri" panose="020F0502020204030204"/>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kumimoji="0" lang="fr-FR"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fr-FR" dirty="0">
                <a:solidFill>
                  <a:prstClr val="black"/>
                </a:solidFill>
                <a:latin typeface="Calibri" panose="020F0502020204030204"/>
              </a:rPr>
              <a:t>Comme prévu dans les statuts, il leur est proposé de désigner un membre élu titulaire pour siéger au sein de la commission formation (proposition d’approuver cette désignation au prochain conseil d’UFR)</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fr-FR" dirty="0">
                <a:solidFill>
                  <a:prstClr val="black"/>
                </a:solidFill>
                <a:latin typeface="Calibri" panose="020F0502020204030204"/>
              </a:rPr>
              <a:t>Une commission « vie étudiante » est prévue le jeudi 18 janvier 2024 à 16h30 (les titulaires et suppléants sont invités)</a:t>
            </a:r>
          </a:p>
        </p:txBody>
      </p:sp>
      <p:sp>
        <p:nvSpPr>
          <p:cNvPr id="9" name="ZoneTexte 8">
            <a:extLst>
              <a:ext uri="{FF2B5EF4-FFF2-40B4-BE49-F238E27FC236}">
                <a16:creationId xmlns:a16="http://schemas.microsoft.com/office/drawing/2014/main" id="{E391B69F-DCF6-4EBA-B228-C62F4ABAA24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pic>
        <p:nvPicPr>
          <p:cNvPr id="8" name="Image 7">
            <a:extLst>
              <a:ext uri="{FF2B5EF4-FFF2-40B4-BE49-F238E27FC236}">
                <a16:creationId xmlns:a16="http://schemas.microsoft.com/office/drawing/2014/main" id="{341C86AC-DEDE-46D0-BE3A-511DF5E42236}"/>
              </a:ext>
            </a:extLst>
          </p:cNvPr>
          <p:cNvPicPr>
            <a:picLocks noChangeAspect="1"/>
          </p:cNvPicPr>
          <p:nvPr/>
        </p:nvPicPr>
        <p:blipFill>
          <a:blip r:embed="rId4"/>
          <a:stretch>
            <a:fillRect/>
          </a:stretch>
        </p:blipFill>
        <p:spPr>
          <a:xfrm>
            <a:off x="1465142" y="2197218"/>
            <a:ext cx="9415866" cy="1770931"/>
          </a:xfrm>
          <a:prstGeom prst="rect">
            <a:avLst/>
          </a:prstGeom>
        </p:spPr>
      </p:pic>
    </p:spTree>
    <p:extLst>
      <p:ext uri="{BB962C8B-B14F-4D97-AF65-F5344CB8AC3E}">
        <p14:creationId xmlns:p14="http://schemas.microsoft.com/office/powerpoint/2010/main" val="104912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78407" y="362325"/>
            <a:ext cx="10515600" cy="726696"/>
          </a:xfrm>
        </p:spPr>
        <p:txBody>
          <a:bodyPr>
            <a:normAutofit/>
          </a:bodyPr>
          <a:lstStyle/>
          <a:p>
            <a:pPr>
              <a:defRPr/>
            </a:pPr>
            <a:r>
              <a:rPr lang="fr-FR" altLang="fr-FR" sz="2400" b="1" cap="small" dirty="0">
                <a:solidFill>
                  <a:srgbClr val="AA1901"/>
                </a:solidFill>
                <a:latin typeface="Neo Sans Std" panose="020B0504030504040204" pitchFamily="34" charset="0"/>
                <a:cs typeface="Arial" panose="020B0604020202020204" pitchFamily="34" charset="0"/>
              </a:rPr>
              <a:t>Informations générales : Calendrier des prochains conseils d’UFR SFA</a:t>
            </a:r>
            <a:endParaRPr lang="fr-FR" altLang="fr-FR" sz="2400" dirty="0">
              <a:solidFill>
                <a:schemeClr val="accent6"/>
              </a:solidFill>
              <a:latin typeface="Neo Sans Std" panose="020B05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CA3DF37-38C2-400B-B9CB-7EBE4718913A}"/>
              </a:ext>
            </a:extLst>
          </p:cNvPr>
          <p:cNvSpPr/>
          <p:nvPr/>
        </p:nvSpPr>
        <p:spPr>
          <a:xfrm>
            <a:off x="1119967" y="1175727"/>
            <a:ext cx="11072033" cy="1711366"/>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fr-FR" b="1" i="0" u="none" strike="noStrike" kern="1200" cap="none" spc="0" normalizeH="0" baseline="0" noProof="0" dirty="0">
                <a:ln>
                  <a:noFill/>
                </a:ln>
                <a:solidFill>
                  <a:prstClr val="black"/>
                </a:solidFill>
                <a:effectLst/>
                <a:uLnTx/>
                <a:uFillTx/>
                <a:latin typeface="Calibri" panose="020F0502020204030204"/>
                <a:ea typeface="+mn-ea"/>
                <a:cs typeface="+mn-cs"/>
              </a:rPr>
              <a:t>Les prochains conseils d’UFR SFA sont programmés le : </a:t>
            </a:r>
            <a:endParaRPr kumimoji="0" lang="fr-FR"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fr-FR" dirty="0">
                <a:solidFill>
                  <a:prstClr val="black"/>
                </a:solidFill>
                <a:latin typeface="Calibri" panose="020F0502020204030204"/>
              </a:rPr>
              <a:t>13/02/2024 à 14h (thème principal : investissements 2024)</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fr-FR" dirty="0">
                <a:solidFill>
                  <a:prstClr val="black"/>
                </a:solidFill>
                <a:latin typeface="Calibri" panose="020F0502020204030204"/>
              </a:rPr>
              <a:t>12/03/2024 à 14h (thème principal : ATER 24/25)</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fr-FR" dirty="0">
                <a:solidFill>
                  <a:prstClr val="black"/>
                </a:solidFill>
                <a:latin typeface="Calibri" panose="020F0502020204030204"/>
              </a:rPr>
              <a:t>22/03/2024 à 14h (élection direction UFR SFA)</a:t>
            </a:r>
          </a:p>
        </p:txBody>
      </p:sp>
      <p:sp>
        <p:nvSpPr>
          <p:cNvPr id="9" name="ZoneTexte 8">
            <a:extLst>
              <a:ext uri="{FF2B5EF4-FFF2-40B4-BE49-F238E27FC236}">
                <a16:creationId xmlns:a16="http://schemas.microsoft.com/office/drawing/2014/main" id="{E391B69F-DCF6-4EBA-B228-C62F4ABAA24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Tree>
    <p:extLst>
      <p:ext uri="{BB962C8B-B14F-4D97-AF65-F5344CB8AC3E}">
        <p14:creationId xmlns:p14="http://schemas.microsoft.com/office/powerpoint/2010/main" val="151241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78407" y="362325"/>
            <a:ext cx="10515600" cy="726696"/>
          </a:xfrm>
        </p:spPr>
        <p:txBody>
          <a:bodyPr>
            <a:normAutofit fontScale="90000"/>
          </a:bodyPr>
          <a:lstStyle/>
          <a:p>
            <a:pPr>
              <a:defRPr/>
            </a:pPr>
            <a:r>
              <a:rPr lang="fr-FR" altLang="fr-FR" sz="2400" b="1" cap="small" dirty="0">
                <a:solidFill>
                  <a:srgbClr val="AA1901"/>
                </a:solidFill>
                <a:latin typeface="Neo Sans Std" panose="020B0504030504040204" pitchFamily="34" charset="0"/>
                <a:cs typeface="Arial" panose="020B0604020202020204" pitchFamily="34" charset="0"/>
              </a:rPr>
              <a:t>Informations générales : Quelques chiffres présentés en conférence des directeurs</a:t>
            </a:r>
            <a:endParaRPr lang="fr-FR" altLang="fr-FR" sz="2400" dirty="0">
              <a:solidFill>
                <a:schemeClr val="accent6"/>
              </a:solidFill>
              <a:latin typeface="Neo Sans Std" panose="020B050403050404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E391B69F-DCF6-4EBA-B228-C62F4ABAA24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pic>
        <p:nvPicPr>
          <p:cNvPr id="3" name="Image 2">
            <a:extLst>
              <a:ext uri="{FF2B5EF4-FFF2-40B4-BE49-F238E27FC236}">
                <a16:creationId xmlns:a16="http://schemas.microsoft.com/office/drawing/2014/main" id="{53C71EF8-E8D4-4F56-87F3-B45ADC4A6684}"/>
              </a:ext>
            </a:extLst>
          </p:cNvPr>
          <p:cNvPicPr>
            <a:picLocks noChangeAspect="1"/>
          </p:cNvPicPr>
          <p:nvPr/>
        </p:nvPicPr>
        <p:blipFill>
          <a:blip r:embed="rId4"/>
          <a:stretch>
            <a:fillRect/>
          </a:stretch>
        </p:blipFill>
        <p:spPr>
          <a:xfrm>
            <a:off x="945609" y="1662201"/>
            <a:ext cx="10598233" cy="4195134"/>
          </a:xfrm>
          <a:prstGeom prst="rect">
            <a:avLst/>
          </a:prstGeom>
        </p:spPr>
      </p:pic>
      <p:sp>
        <p:nvSpPr>
          <p:cNvPr id="10" name="Rectangle 9">
            <a:extLst>
              <a:ext uri="{FF2B5EF4-FFF2-40B4-BE49-F238E27FC236}">
                <a16:creationId xmlns:a16="http://schemas.microsoft.com/office/drawing/2014/main" id="{8175B15B-F12D-40D8-AF14-A3BFC37B6173}"/>
              </a:ext>
            </a:extLst>
          </p:cNvPr>
          <p:cNvSpPr/>
          <p:nvPr/>
        </p:nvSpPr>
        <p:spPr>
          <a:xfrm>
            <a:off x="1119967" y="1175727"/>
            <a:ext cx="11072033" cy="464871"/>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fr-FR" i="0" u="none" strike="noStrike" kern="1200" cap="none" spc="0" normalizeH="0" baseline="0" noProof="0" dirty="0">
                <a:ln>
                  <a:noFill/>
                </a:ln>
                <a:solidFill>
                  <a:prstClr val="black"/>
                </a:solidFill>
                <a:effectLst/>
                <a:uLnTx/>
                <a:uFillTx/>
                <a:latin typeface="Calibri" panose="020F0502020204030204"/>
                <a:ea typeface="+mn-ea"/>
                <a:cs typeface="+mn-cs"/>
              </a:rPr>
              <a:t>Les effectifs</a:t>
            </a:r>
            <a:endParaRPr lang="fr-FR" dirty="0">
              <a:solidFill>
                <a:prstClr val="black"/>
              </a:solidFill>
              <a:latin typeface="Calibri" panose="020F0502020204030204"/>
            </a:endParaRPr>
          </a:p>
        </p:txBody>
      </p:sp>
    </p:spTree>
    <p:extLst>
      <p:ext uri="{BB962C8B-B14F-4D97-AF65-F5344CB8AC3E}">
        <p14:creationId xmlns:p14="http://schemas.microsoft.com/office/powerpoint/2010/main" val="58258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78407" y="362325"/>
            <a:ext cx="10515600" cy="726696"/>
          </a:xfrm>
        </p:spPr>
        <p:txBody>
          <a:bodyPr>
            <a:normAutofit fontScale="90000"/>
          </a:bodyPr>
          <a:lstStyle/>
          <a:p>
            <a:pPr>
              <a:defRPr/>
            </a:pPr>
            <a:r>
              <a:rPr lang="fr-FR" altLang="fr-FR" sz="2400" b="1" cap="small" dirty="0">
                <a:solidFill>
                  <a:srgbClr val="AA1901"/>
                </a:solidFill>
                <a:latin typeface="Neo Sans Std" panose="020B0504030504040204" pitchFamily="34" charset="0"/>
                <a:cs typeface="Arial" panose="020B0604020202020204" pitchFamily="34" charset="0"/>
              </a:rPr>
              <a:t>Informations générales : Quelques chiffres présentés en conférence des directeurs</a:t>
            </a:r>
            <a:endParaRPr lang="fr-FR" altLang="fr-FR" sz="2400" dirty="0">
              <a:solidFill>
                <a:schemeClr val="accent6"/>
              </a:solidFill>
              <a:latin typeface="Neo Sans Std" panose="020B050403050404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E391B69F-DCF6-4EBA-B228-C62F4ABAA24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10" name="Rectangle 9">
            <a:extLst>
              <a:ext uri="{FF2B5EF4-FFF2-40B4-BE49-F238E27FC236}">
                <a16:creationId xmlns:a16="http://schemas.microsoft.com/office/drawing/2014/main" id="{8175B15B-F12D-40D8-AF14-A3BFC37B6173}"/>
              </a:ext>
            </a:extLst>
          </p:cNvPr>
          <p:cNvSpPr/>
          <p:nvPr/>
        </p:nvSpPr>
        <p:spPr>
          <a:xfrm>
            <a:off x="1119967" y="1175727"/>
            <a:ext cx="11072033" cy="464871"/>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fr-FR" i="0" u="none" strike="noStrike" kern="1200" cap="none" spc="0" normalizeH="0" baseline="0" noProof="0" dirty="0">
                <a:ln>
                  <a:noFill/>
                </a:ln>
                <a:solidFill>
                  <a:prstClr val="black"/>
                </a:solidFill>
                <a:effectLst/>
                <a:uLnTx/>
                <a:uFillTx/>
                <a:latin typeface="Calibri" panose="020F0502020204030204"/>
                <a:ea typeface="+mn-ea"/>
                <a:cs typeface="+mn-cs"/>
              </a:rPr>
              <a:t>Le nombre d’heures d’enseignement par composante</a:t>
            </a:r>
            <a:endParaRPr lang="fr-FR" dirty="0">
              <a:solidFill>
                <a:prstClr val="black"/>
              </a:solidFill>
              <a:latin typeface="Calibri" panose="020F0502020204030204"/>
            </a:endParaRPr>
          </a:p>
        </p:txBody>
      </p:sp>
      <p:pic>
        <p:nvPicPr>
          <p:cNvPr id="2" name="Image 1">
            <a:extLst>
              <a:ext uri="{FF2B5EF4-FFF2-40B4-BE49-F238E27FC236}">
                <a16:creationId xmlns:a16="http://schemas.microsoft.com/office/drawing/2014/main" id="{4A51F6F4-984D-4AA3-88EB-1856106B4BF4}"/>
              </a:ext>
            </a:extLst>
          </p:cNvPr>
          <p:cNvPicPr>
            <a:picLocks noChangeAspect="1"/>
          </p:cNvPicPr>
          <p:nvPr/>
        </p:nvPicPr>
        <p:blipFill>
          <a:blip r:embed="rId4"/>
          <a:stretch>
            <a:fillRect/>
          </a:stretch>
        </p:blipFill>
        <p:spPr>
          <a:xfrm>
            <a:off x="1119967" y="1719874"/>
            <a:ext cx="9673256" cy="4708546"/>
          </a:xfrm>
          <a:prstGeom prst="rect">
            <a:avLst/>
          </a:prstGeom>
        </p:spPr>
      </p:pic>
    </p:spTree>
    <p:extLst>
      <p:ext uri="{BB962C8B-B14F-4D97-AF65-F5344CB8AC3E}">
        <p14:creationId xmlns:p14="http://schemas.microsoft.com/office/powerpoint/2010/main" val="121122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78407" y="362325"/>
            <a:ext cx="10515600" cy="726696"/>
          </a:xfrm>
        </p:spPr>
        <p:txBody>
          <a:bodyPr>
            <a:normAutofit fontScale="90000"/>
          </a:bodyPr>
          <a:lstStyle/>
          <a:p>
            <a:pPr>
              <a:defRPr/>
            </a:pPr>
            <a:r>
              <a:rPr lang="fr-FR" altLang="fr-FR" sz="2400" b="1" cap="small" dirty="0">
                <a:solidFill>
                  <a:srgbClr val="AA1901"/>
                </a:solidFill>
                <a:latin typeface="Neo Sans Std" panose="020B0504030504040204" pitchFamily="34" charset="0"/>
                <a:cs typeface="Arial" panose="020B0604020202020204" pitchFamily="34" charset="0"/>
              </a:rPr>
              <a:t>Informations générales : Quelques chiffres présentés en conférence des directeurs</a:t>
            </a:r>
            <a:endParaRPr lang="fr-FR" altLang="fr-FR" sz="2400" dirty="0">
              <a:solidFill>
                <a:schemeClr val="accent6"/>
              </a:solidFill>
              <a:latin typeface="Neo Sans Std" panose="020B050403050404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E391B69F-DCF6-4EBA-B228-C62F4ABAA24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10" name="Rectangle 9">
            <a:extLst>
              <a:ext uri="{FF2B5EF4-FFF2-40B4-BE49-F238E27FC236}">
                <a16:creationId xmlns:a16="http://schemas.microsoft.com/office/drawing/2014/main" id="{8175B15B-F12D-40D8-AF14-A3BFC37B6173}"/>
              </a:ext>
            </a:extLst>
          </p:cNvPr>
          <p:cNvSpPr/>
          <p:nvPr/>
        </p:nvSpPr>
        <p:spPr>
          <a:xfrm>
            <a:off x="590329" y="995148"/>
            <a:ext cx="11620490" cy="464871"/>
          </a:xfrm>
          <a:prstGeom prst="rect">
            <a:avLst/>
          </a:prstGeom>
        </p:spPr>
        <p:txBody>
          <a:bodyPr wrap="square">
            <a:spAutoFit/>
          </a:bodyPr>
          <a:lstStyle/>
          <a:p>
            <a:pPr marL="285750" indent="-285750">
              <a:lnSpc>
                <a:spcPct val="150000"/>
              </a:lnSpc>
              <a:buFont typeface="Wingdings" panose="05000000000000000000" pitchFamily="2" charset="2"/>
              <a:buChar char="q"/>
              <a:defRPr/>
            </a:pPr>
            <a:r>
              <a:rPr lang="fr-FR" b="1" dirty="0">
                <a:solidFill>
                  <a:prstClr val="black"/>
                </a:solidFill>
              </a:rPr>
              <a:t>  </a:t>
            </a:r>
            <a:r>
              <a:rPr lang="fr-FR" dirty="0">
                <a:solidFill>
                  <a:prstClr val="black"/>
                </a:solidFill>
              </a:rPr>
              <a:t>Le nombre d’heures d’enseignement par composante et l</a:t>
            </a:r>
            <a:r>
              <a:rPr kumimoji="0" lang="fr-FR" i="0" u="none" strike="noStrike" kern="1200" cap="none" spc="0" normalizeH="0" baseline="0" noProof="0" dirty="0">
                <a:ln>
                  <a:noFill/>
                </a:ln>
                <a:solidFill>
                  <a:prstClr val="black"/>
                </a:solidFill>
                <a:effectLst/>
                <a:uLnTx/>
                <a:uFillTx/>
                <a:ea typeface="+mn-ea"/>
                <a:cs typeface="+mn-cs"/>
              </a:rPr>
              <a:t>’indicateur H/E (nombre total d’heures/nombre d’étudiants)</a:t>
            </a:r>
            <a:endParaRPr lang="fr-FR" dirty="0">
              <a:solidFill>
                <a:prstClr val="black"/>
              </a:solidFill>
            </a:endParaRPr>
          </a:p>
        </p:txBody>
      </p:sp>
      <p:pic>
        <p:nvPicPr>
          <p:cNvPr id="2" name="Image 1">
            <a:extLst>
              <a:ext uri="{FF2B5EF4-FFF2-40B4-BE49-F238E27FC236}">
                <a16:creationId xmlns:a16="http://schemas.microsoft.com/office/drawing/2014/main" id="{33AA834C-3E43-4E62-8656-171A54299174}"/>
              </a:ext>
            </a:extLst>
          </p:cNvPr>
          <p:cNvPicPr>
            <a:picLocks noChangeAspect="1"/>
          </p:cNvPicPr>
          <p:nvPr/>
        </p:nvPicPr>
        <p:blipFill>
          <a:blip r:embed="rId4"/>
          <a:stretch>
            <a:fillRect/>
          </a:stretch>
        </p:blipFill>
        <p:spPr>
          <a:xfrm>
            <a:off x="595238" y="1721844"/>
            <a:ext cx="11001524" cy="4176927"/>
          </a:xfrm>
          <a:prstGeom prst="rect">
            <a:avLst/>
          </a:prstGeom>
        </p:spPr>
      </p:pic>
    </p:spTree>
    <p:extLst>
      <p:ext uri="{BB962C8B-B14F-4D97-AF65-F5344CB8AC3E}">
        <p14:creationId xmlns:p14="http://schemas.microsoft.com/office/powerpoint/2010/main" val="48327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EDADBDD5-0EF9-D24F-B739-1CFF323BEEC7}"/>
              </a:ext>
            </a:extLst>
          </p:cNvPr>
          <p:cNvGrpSpPr/>
          <p:nvPr/>
        </p:nvGrpSpPr>
        <p:grpSpPr>
          <a:xfrm>
            <a:off x="347737" y="5994815"/>
            <a:ext cx="485184" cy="485184"/>
            <a:chOff x="347737" y="5994815"/>
            <a:chExt cx="485184" cy="485184"/>
          </a:xfrm>
        </p:grpSpPr>
        <p:sp>
          <p:nvSpPr>
            <p:cNvPr id="6" name="Ellipse 5">
              <a:extLst>
                <a:ext uri="{FF2B5EF4-FFF2-40B4-BE49-F238E27FC236}">
                  <a16:creationId xmlns:a16="http://schemas.microsoft.com/office/drawing/2014/main" id="{35F4BD2D-6295-F647-BAF4-3B1244EEBBE9}"/>
                </a:ext>
              </a:extLst>
            </p:cNvPr>
            <p:cNvSpPr/>
            <p:nvPr/>
          </p:nvSpPr>
          <p:spPr>
            <a:xfrm>
              <a:off x="347737" y="5994815"/>
              <a:ext cx="485184" cy="485184"/>
            </a:xfrm>
            <a:prstGeom prst="ellipse">
              <a:avLst/>
            </a:prstGeom>
            <a:solidFill>
              <a:srgbClr val="A7968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ZoneTexte 6">
              <a:extLst>
                <a:ext uri="{FF2B5EF4-FFF2-40B4-BE49-F238E27FC236}">
                  <a16:creationId xmlns:a16="http://schemas.microsoft.com/office/drawing/2014/main" id="{EE047042-EF07-6740-A060-AE06613A437F}"/>
                </a:ext>
              </a:extLst>
            </p:cNvPr>
            <p:cNvSpPr txBox="1"/>
            <p:nvPr/>
          </p:nvSpPr>
          <p:spPr>
            <a:xfrm>
              <a:off x="417044" y="6074091"/>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6295F-5155-8246-AF80-5FA61DA701F7}" type="slidenum">
                <a:rPr kumimoji="0" lang="fr-FR" sz="1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 name="Titre 3"/>
          <p:cNvSpPr>
            <a:spLocks noGrp="1"/>
          </p:cNvSpPr>
          <p:nvPr>
            <p:ph type="title"/>
          </p:nvPr>
        </p:nvSpPr>
        <p:spPr>
          <a:xfrm>
            <a:off x="1278407" y="362325"/>
            <a:ext cx="10515600" cy="726696"/>
          </a:xfrm>
        </p:spPr>
        <p:txBody>
          <a:bodyPr>
            <a:normAutofit fontScale="90000"/>
          </a:bodyPr>
          <a:lstStyle/>
          <a:p>
            <a:pPr>
              <a:defRPr/>
            </a:pPr>
            <a:r>
              <a:rPr lang="fr-FR" altLang="fr-FR" sz="2400" b="1" cap="small" dirty="0">
                <a:solidFill>
                  <a:srgbClr val="AA1901"/>
                </a:solidFill>
                <a:latin typeface="Neo Sans Std" panose="020B0504030504040204" pitchFamily="34" charset="0"/>
                <a:cs typeface="Arial" panose="020B0604020202020204" pitchFamily="34" charset="0"/>
              </a:rPr>
              <a:t>Informations générales : Quelques chiffres présentés en conférence des directeurs</a:t>
            </a:r>
            <a:endParaRPr lang="fr-FR" altLang="fr-FR" sz="2400" dirty="0">
              <a:solidFill>
                <a:schemeClr val="accent6"/>
              </a:solidFill>
              <a:latin typeface="Neo Sans Std" panose="020B050403050404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E391B69F-DCF6-4EBA-B228-C62F4ABAA249}"/>
              </a:ext>
            </a:extLst>
          </p:cNvPr>
          <p:cNvSpPr txBox="1"/>
          <p:nvPr/>
        </p:nvSpPr>
        <p:spPr>
          <a:xfrm>
            <a:off x="9676463" y="6608960"/>
            <a:ext cx="294424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all"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CONSEIL UFR SFA 09/01/24</a:t>
            </a:r>
          </a:p>
        </p:txBody>
      </p:sp>
      <p:sp>
        <p:nvSpPr>
          <p:cNvPr id="10" name="Rectangle 9">
            <a:extLst>
              <a:ext uri="{FF2B5EF4-FFF2-40B4-BE49-F238E27FC236}">
                <a16:creationId xmlns:a16="http://schemas.microsoft.com/office/drawing/2014/main" id="{8175B15B-F12D-40D8-AF14-A3BFC37B6173}"/>
              </a:ext>
            </a:extLst>
          </p:cNvPr>
          <p:cNvSpPr/>
          <p:nvPr/>
        </p:nvSpPr>
        <p:spPr>
          <a:xfrm>
            <a:off x="1119967" y="1175727"/>
            <a:ext cx="11072033" cy="464871"/>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fr-FR" i="0" u="none" strike="noStrike" kern="1200" cap="none" spc="0" normalizeH="0" baseline="0" noProof="0" dirty="0">
                <a:ln>
                  <a:noFill/>
                </a:ln>
                <a:solidFill>
                  <a:prstClr val="black"/>
                </a:solidFill>
                <a:effectLst/>
                <a:uLnTx/>
                <a:uFillTx/>
                <a:latin typeface="Calibri" panose="020F0502020204030204"/>
                <a:ea typeface="+mn-ea"/>
                <a:cs typeface="+mn-cs"/>
              </a:rPr>
              <a:t>L’encadrement des étudiants par BIATSS formation et par enseignant</a:t>
            </a:r>
            <a:endParaRPr lang="fr-FR" dirty="0">
              <a:solidFill>
                <a:prstClr val="black"/>
              </a:solidFill>
              <a:latin typeface="Calibri" panose="020F0502020204030204"/>
            </a:endParaRPr>
          </a:p>
        </p:txBody>
      </p:sp>
      <p:pic>
        <p:nvPicPr>
          <p:cNvPr id="3" name="Image 2">
            <a:extLst>
              <a:ext uri="{FF2B5EF4-FFF2-40B4-BE49-F238E27FC236}">
                <a16:creationId xmlns:a16="http://schemas.microsoft.com/office/drawing/2014/main" id="{7A8E2787-80D5-4D86-A56B-940B4724118C}"/>
              </a:ext>
            </a:extLst>
          </p:cNvPr>
          <p:cNvPicPr>
            <a:picLocks noChangeAspect="1"/>
          </p:cNvPicPr>
          <p:nvPr/>
        </p:nvPicPr>
        <p:blipFill>
          <a:blip r:embed="rId4"/>
          <a:stretch>
            <a:fillRect/>
          </a:stretch>
        </p:blipFill>
        <p:spPr>
          <a:xfrm>
            <a:off x="1" y="1787822"/>
            <a:ext cx="5980074" cy="3714749"/>
          </a:xfrm>
          <a:prstGeom prst="rect">
            <a:avLst/>
          </a:prstGeom>
        </p:spPr>
      </p:pic>
      <p:pic>
        <p:nvPicPr>
          <p:cNvPr id="14" name="Image 13">
            <a:extLst>
              <a:ext uri="{FF2B5EF4-FFF2-40B4-BE49-F238E27FC236}">
                <a16:creationId xmlns:a16="http://schemas.microsoft.com/office/drawing/2014/main" id="{73347B47-3CE3-4B4A-B5A4-9FD3CF5C5C60}"/>
              </a:ext>
            </a:extLst>
          </p:cNvPr>
          <p:cNvPicPr>
            <a:picLocks noChangeAspect="1"/>
          </p:cNvPicPr>
          <p:nvPr/>
        </p:nvPicPr>
        <p:blipFill>
          <a:blip r:embed="rId5"/>
          <a:stretch>
            <a:fillRect/>
          </a:stretch>
        </p:blipFill>
        <p:spPr>
          <a:xfrm>
            <a:off x="6340774" y="1787823"/>
            <a:ext cx="5600700" cy="3714750"/>
          </a:xfrm>
          <a:prstGeom prst="rect">
            <a:avLst/>
          </a:prstGeom>
        </p:spPr>
      </p:pic>
    </p:spTree>
    <p:extLst>
      <p:ext uri="{BB962C8B-B14F-4D97-AF65-F5344CB8AC3E}">
        <p14:creationId xmlns:p14="http://schemas.microsoft.com/office/powerpoint/2010/main" val="9283861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s Formation" id="{02F6B81A-E11D-406F-AD49-497CDC7D0973}" vid="{E7ABBFE8-C9BB-4241-AF2C-9D323CF0ED61}"/>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Templates Formation</Template>
  <TotalTime>22476</TotalTime>
  <Words>1671</Words>
  <Application>Microsoft Office PowerPoint</Application>
  <PresentationFormat>Grand écran</PresentationFormat>
  <Paragraphs>206</Paragraphs>
  <Slides>30</Slides>
  <Notes>14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30</vt:i4>
      </vt:variant>
    </vt:vector>
  </HeadingPairs>
  <TitlesOfParts>
    <vt:vector size="38" baseType="lpstr">
      <vt:lpstr>Arial</vt:lpstr>
      <vt:lpstr>Calibri</vt:lpstr>
      <vt:lpstr>Calibri Light</vt:lpstr>
      <vt:lpstr>Neo Sans Std</vt:lpstr>
      <vt:lpstr>Tw Cen MT</vt:lpstr>
      <vt:lpstr>Wingdings</vt:lpstr>
      <vt:lpstr>Thème Office</vt:lpstr>
      <vt:lpstr>2_Thème Office</vt:lpstr>
      <vt:lpstr>Présentation PowerPoint</vt:lpstr>
      <vt:lpstr>Présentation PowerPoint</vt:lpstr>
      <vt:lpstr>Présentation PowerPoint</vt:lpstr>
      <vt:lpstr>Informations générales : Bienvenue aux nouveaux élus étudiants</vt:lpstr>
      <vt:lpstr>Informations générales : Calendrier des prochains conseils d’UFR SFA</vt:lpstr>
      <vt:lpstr>Informations générales : Quelques chiffres présentés en conférence des directeurs</vt:lpstr>
      <vt:lpstr>Informations générales : Quelques chiffres présentés en conférence des directeurs</vt:lpstr>
      <vt:lpstr>Informations générales : Quelques chiffres présentés en conférence des directeurs</vt:lpstr>
      <vt:lpstr>Informations générales : Quelques chiffres présentés en conférence des directeurs</vt:lpstr>
      <vt:lpstr>Informations générales : Quelques chiffres présentés en conférence des directeurs</vt:lpstr>
      <vt:lpstr>Présentation PowerPoint</vt:lpstr>
      <vt:lpstr>Présentation PowerPoint</vt:lpstr>
      <vt:lpstr>Retour dialogue de gestion RH 2024 : Rappel Calendrier</vt:lpstr>
      <vt:lpstr>Retour dialogue de gestion RH 2024 : Grandes orientations UP</vt:lpstr>
      <vt:lpstr>Retour dialogue de gestion RH 2024 : Postes BIATSS</vt:lpstr>
      <vt:lpstr>Retour dialogue de gestion RH 2024 : Postes BIATSS (Bilan)</vt:lpstr>
      <vt:lpstr>Retour dialogue de gestion RH 2024 : Postes EC</vt:lpstr>
      <vt:lpstr>Retour dialogue de gestion RH 2024 : Postes EC (Bilan)</vt:lpstr>
      <vt:lpstr>Retour dialogue de gestion RH 2024 : Postes EC (Bilan)</vt:lpstr>
      <vt:lpstr>Présentation PowerPoint</vt:lpstr>
      <vt:lpstr>Présentation PowerPoint</vt:lpstr>
      <vt:lpstr>Investissements 2023 : les Dépenses</vt:lpstr>
      <vt:lpstr>Fonctionnement 2023 : Pot commun (recettes et dépenses)</vt:lpstr>
      <vt:lpstr>Fonctionnement 2023 : les Dépenses</vt:lpstr>
      <vt:lpstr>Exécution budgétaire 2023 : Premier Bilan</vt:lpstr>
      <vt:lpstr>Présentation PowerPoint</vt:lpstr>
      <vt:lpstr>Concours faites de la sciences 2024</vt:lpstr>
      <vt:lpstr>Exposition « Les Sciences’Elles »</vt:lpstr>
      <vt:lpstr>Aide spécifique à la mobilité internationale</vt:lpstr>
      <vt:lpstr>Présentation PowerPoint</vt:lpstr>
    </vt:vector>
  </TitlesOfParts>
  <Company>UP SFA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Martine Garcia</dc:creator>
  <cp:lastModifiedBy>Dauvergne Elodie</cp:lastModifiedBy>
  <cp:revision>1603</cp:revision>
  <cp:lastPrinted>2021-09-09T11:41:03Z</cp:lastPrinted>
  <dcterms:created xsi:type="dcterms:W3CDTF">2020-07-01T16:24:10Z</dcterms:created>
  <dcterms:modified xsi:type="dcterms:W3CDTF">2024-01-11T08:03:46Z</dcterms:modified>
</cp:coreProperties>
</file>